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60" r:id="rId3"/>
    <p:sldId id="258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>
      <p:cViewPr varScale="1">
        <p:scale>
          <a:sx n="138" d="100"/>
          <a:sy n="138" d="100"/>
        </p:scale>
        <p:origin x="83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c36fc8e5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c36fc8e5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843600" y="2911925"/>
            <a:ext cx="7456800" cy="8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>
                <a:solidFill>
                  <a:srgbClr val="43434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229250" y="3810000"/>
            <a:ext cx="6685500" cy="5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1251850" y="4450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1251850" y="1152475"/>
            <a:ext cx="758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1178010" y="445025"/>
            <a:ext cx="765428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1629754" y="588552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1629754" y="1422552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1388100" y="425436"/>
            <a:ext cx="756643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1145058" y="1233174"/>
            <a:ext cx="3165641" cy="1518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1145058" y="2803075"/>
            <a:ext cx="3165641" cy="12650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1217862" y="4254917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1491048" y="1135321"/>
            <a:ext cx="7341251" cy="193430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1491048" y="3171567"/>
            <a:ext cx="7341251" cy="12814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  <p:pic>
        <p:nvPicPr>
          <p:cNvPr id="2" name="Google Shape;19;p4">
            <a:extLst>
              <a:ext uri="{FF2B5EF4-FFF2-40B4-BE49-F238E27FC236}">
                <a16:creationId xmlns:a16="http://schemas.microsoft.com/office/drawing/2014/main" id="{B32E9C04-D7C3-4CB3-ACE5-2A66565DFA10}"/>
              </a:ext>
            </a:extLst>
          </p:cNvPr>
          <p:cNvPicPr preferRelativeResize="0"/>
          <p:nvPr userDrawn="1"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843600" y="2822117"/>
            <a:ext cx="7456800" cy="9987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MODELADO DEL COMPORTAMIENTO DE AEROSOLES ESTACIONALES CON</a:t>
            </a:r>
            <a:b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DATOS SATELITALES DE 23 AÑOS EN LA ZONA METROPOLITANA DE</a:t>
            </a:r>
            <a:b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GUADALAJARA, JALISCO, MÉXICO</a:t>
            </a:r>
            <a:endParaRPr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1229250" y="3902529"/>
            <a:ext cx="6685500" cy="4771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/>
              <a:t>Francisco Alonso Alavez Sosa</a:t>
            </a:r>
            <a:br>
              <a:rPr lang="en-US" sz="900" dirty="0"/>
            </a:br>
            <a:r>
              <a:rPr lang="en-US" sz="900" dirty="0"/>
              <a:t>Oracle de México</a:t>
            </a:r>
            <a:endParaRPr sz="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B9322-E3A3-9B70-8982-2F3ED0744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0" y="167439"/>
            <a:ext cx="7580400" cy="572700"/>
          </a:xfrm>
        </p:spPr>
        <p:txBody>
          <a:bodyPr>
            <a:normAutofit fontScale="90000"/>
          </a:bodyPr>
          <a:lstStyle/>
          <a:p>
            <a:r>
              <a:rPr lang="es-MX" dirty="0"/>
              <a:t>Exponente </a:t>
            </a:r>
            <a:r>
              <a:rPr lang="en-US" dirty="0"/>
              <a:t>ÅNGSTRÖM vs </a:t>
            </a:r>
            <a:r>
              <a:rPr lang="en-US" dirty="0" err="1"/>
              <a:t>promedio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estación</a:t>
            </a:r>
            <a:endParaRPr lang="en-US" dirty="0"/>
          </a:p>
        </p:txBody>
      </p:sp>
      <p:pic>
        <p:nvPicPr>
          <p:cNvPr id="5" name="Picture 4" descr="A graph with numbers and lines&#10;&#10;AI-generated content may be incorrect.">
            <a:extLst>
              <a:ext uri="{FF2B5EF4-FFF2-40B4-BE49-F238E27FC236}">
                <a16:creationId xmlns:a16="http://schemas.microsoft.com/office/drawing/2014/main" id="{C827C642-582F-B320-2B55-983FAA2F139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38"/>
          <a:stretch/>
        </p:blipFill>
        <p:spPr>
          <a:xfrm>
            <a:off x="1413109" y="1347107"/>
            <a:ext cx="7257882" cy="34416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707D0B-7AFA-FA6D-F5A4-0CE8C7C8B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4822" y="981594"/>
            <a:ext cx="792338" cy="7310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7B3C0A-033D-9D67-E2C6-0324A5A781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8636" y="2363004"/>
            <a:ext cx="228632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393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26DF2-B0B1-724E-75E6-95096FF25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0" y="134782"/>
            <a:ext cx="7580400" cy="572700"/>
          </a:xfrm>
        </p:spPr>
        <p:txBody>
          <a:bodyPr>
            <a:normAutofit fontScale="90000"/>
          </a:bodyPr>
          <a:lstStyle/>
          <a:p>
            <a:r>
              <a:rPr lang="es-MX" dirty="0"/>
              <a:t>Concentración de la masa vs promedio por mes</a:t>
            </a:r>
            <a:endParaRPr lang="en-US" dirty="0"/>
          </a:p>
        </p:txBody>
      </p:sp>
      <p:pic>
        <p:nvPicPr>
          <p:cNvPr id="5" name="Picture 4" descr="A graph with numbers and lines&#10;&#10;AI-generated content may be incorrect.">
            <a:extLst>
              <a:ext uri="{FF2B5EF4-FFF2-40B4-BE49-F238E27FC236}">
                <a16:creationId xmlns:a16="http://schemas.microsoft.com/office/drawing/2014/main" id="{29E8637A-D66F-08EE-4940-DFC5801B5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044" y="1287388"/>
            <a:ext cx="7563024" cy="35458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7D52CE-98E0-E9D5-91E4-A87B8F570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432" y="707482"/>
            <a:ext cx="796636" cy="73499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D958098-F0EC-629B-4B27-A075B779D3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201" y="2064820"/>
            <a:ext cx="304843" cy="19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728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46937-93B9-0DD4-6D47-A4569AB38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0" y="183768"/>
            <a:ext cx="7580400" cy="572700"/>
          </a:xfrm>
        </p:spPr>
        <p:txBody>
          <a:bodyPr>
            <a:normAutofit fontScale="90000"/>
          </a:bodyPr>
          <a:lstStyle/>
          <a:p>
            <a:r>
              <a:rPr lang="es-MX" dirty="0"/>
              <a:t>Concentración de la masa vs promedio por estación</a:t>
            </a:r>
            <a:endParaRPr lang="en-US" dirty="0"/>
          </a:p>
        </p:txBody>
      </p:sp>
      <p:pic>
        <p:nvPicPr>
          <p:cNvPr id="5" name="Picture 4" descr="A graph with numbers and lines&#10;&#10;AI-generated content may be incorrect.">
            <a:extLst>
              <a:ext uri="{FF2B5EF4-FFF2-40B4-BE49-F238E27FC236}">
                <a16:creationId xmlns:a16="http://schemas.microsoft.com/office/drawing/2014/main" id="{019297ED-BF9B-5624-057E-5F298F27A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555" y="1613499"/>
            <a:ext cx="7268695" cy="30952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4B69AB-0361-0488-EBEE-FA80EA0DB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4964" y="895014"/>
            <a:ext cx="778745" cy="7184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752BA3D-FDB7-E042-C6F9-2FC09D89BE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2305" y="2307965"/>
            <a:ext cx="261250" cy="170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1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99028-E0B4-FC2E-40DD-4F76AB07C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Conclusiones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77FE9-E9B2-09C5-A3B3-26D879BB82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Patrones estacionales con un pico que llega al punto más alto al final de la primavera e inicio del verano, en las 3 medidas recabadas</a:t>
            </a:r>
          </a:p>
          <a:p>
            <a:r>
              <a:rPr lang="es-MX" dirty="0"/>
              <a:t>El pico desciende hasta otoño, donde alcanza el punto más bajo al principio del otoño</a:t>
            </a:r>
          </a:p>
          <a:p>
            <a:r>
              <a:rPr lang="es-MX" dirty="0"/>
              <a:t>Vuelve a subir durante otoño, invierno y primavera y el patrón se repite</a:t>
            </a:r>
          </a:p>
          <a:p>
            <a:r>
              <a:rPr lang="es-MX" dirty="0"/>
              <a:t>Este patrón se presta para un predictor con algún algoritmo de machine Learning que permita pronosticar la concentración y tamaño de las partículas nocivas en la ZMG. </a:t>
            </a:r>
          </a:p>
          <a:p>
            <a:endParaRPr lang="es-MX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1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2025-6BC0-3726-2A7A-00BAE8D3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Referencias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4D272-2611-6E12-FFC0-CD7C0342EE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NASA, “Giovanni,” https://giovanni.gsfc.nasa.gov/giovanni/.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[2] B. N. Holben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et al.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“An emerging ground-based aerosol climatology: Aerosol optical depth from AERONET,”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Journal of Geophysical Research Atmospheres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vol. 106, no. D11, pp. 12067–12097, Jun. 2001,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10.1029/2001JD900014.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[3] Wikipedia, “Metropolitan areas of Mexico.” Accessed: Jan. 03, 2024. [Online]. Available: https://es.wikipedia.org/wiki/Zonas_metropolitanas,_conurb adas_y_metr%C3%B3polis_municipales_de_M%C3%A9xi co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[4] J. McNeill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et al.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“Large global variations in measured airborne metal concentrations driven by anthropogenic sources,”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Sci Rep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vol. 10, no. 1, Dec. 2020,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10.1038/s41598-020-78789-y.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[5] Francisco Alonso Alavez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Sosa,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“Processing and Extraction Algorithm for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Satellital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Data of ZMG.” Jalisco, 2023. Accessed: Dec. 26, 2023. [Online]. Available: https://colab.research.google.com/drive/1XYZbytwTs31JNA qvjWp9NMjmu6fHk7Jh?usp=sharing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6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4;p5">
            <a:extLst>
              <a:ext uri="{FF2B5EF4-FFF2-40B4-BE49-F238E27FC236}">
                <a16:creationId xmlns:a16="http://schemas.microsoft.com/office/drawing/2014/main" id="{CE2E1E62-02EA-8ED9-AEAE-160EAE6CDC7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b="17476"/>
          <a:stretch/>
        </p:blipFill>
        <p:spPr>
          <a:xfrm>
            <a:off x="0" y="1"/>
            <a:ext cx="9144003" cy="42446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E8A52B4-23F0-B2DB-E4B3-D9D827BCC6AA}"/>
              </a:ext>
            </a:extLst>
          </p:cNvPr>
          <p:cNvSpPr txBox="1"/>
          <p:nvPr/>
        </p:nvSpPr>
        <p:spPr>
          <a:xfrm>
            <a:off x="0" y="4244623"/>
            <a:ext cx="9144000" cy="892552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Francisco Alonso Alavez Sosa	</a:t>
            </a:r>
          </a:p>
          <a:p>
            <a:pPr algn="ctr"/>
            <a:r>
              <a:rPr lang="es-MX" sz="2000" dirty="0"/>
              <a:t>alonso.alavez@outlook.com</a:t>
            </a:r>
          </a:p>
        </p:txBody>
      </p:sp>
    </p:spTree>
    <p:extLst>
      <p:ext uri="{BB962C8B-B14F-4D97-AF65-F5344CB8AC3E}">
        <p14:creationId xmlns:p14="http://schemas.microsoft.com/office/powerpoint/2010/main" val="24152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22BAA-626F-3000-80B3-EEB9535CF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Introducci</a:t>
            </a:r>
            <a:r>
              <a:rPr lang="es-MX" dirty="0" err="1"/>
              <a:t>ón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E4379-7379-DAAD-5247-935E101A63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s-MX" dirty="0"/>
              <a:t>Materia particulada 2.5</a:t>
            </a:r>
            <a:r>
              <a:rPr lang="el-GR" dirty="0"/>
              <a:t> μ</a:t>
            </a:r>
            <a:r>
              <a:rPr lang="en-US" dirty="0"/>
              <a:t>m (</a:t>
            </a:r>
            <a:r>
              <a:rPr lang="en-US" dirty="0" err="1"/>
              <a:t>antropogénica</a:t>
            </a:r>
            <a:r>
              <a:rPr lang="en-US" dirty="0"/>
              <a:t>)</a:t>
            </a:r>
          </a:p>
          <a:p>
            <a:pPr algn="l"/>
            <a:endParaRPr lang="en-US" dirty="0"/>
          </a:p>
          <a:p>
            <a:pPr algn="l"/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satelitales</a:t>
            </a:r>
            <a:r>
              <a:rPr lang="en-US" dirty="0"/>
              <a:t> </a:t>
            </a:r>
            <a:r>
              <a:rPr lang="en-US" dirty="0" err="1"/>
              <a:t>publicadas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NASA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ZMG no </a:t>
            </a:r>
            <a:r>
              <a:rPr lang="en-US" dirty="0" err="1"/>
              <a:t>cuenta</a:t>
            </a:r>
            <a:r>
              <a:rPr lang="en-US" dirty="0"/>
              <a:t> con </a:t>
            </a:r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terrestres</a:t>
            </a:r>
            <a:r>
              <a:rPr lang="en-US" dirty="0"/>
              <a:t> de las </a:t>
            </a:r>
            <a:r>
              <a:rPr lang="en-US" dirty="0" err="1"/>
              <a:t>micropartículas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Se </a:t>
            </a:r>
            <a:r>
              <a:rPr lang="en-US" dirty="0" err="1"/>
              <a:t>buscan</a:t>
            </a:r>
            <a:r>
              <a:rPr lang="en-US" dirty="0"/>
              <a:t> </a:t>
            </a:r>
            <a:r>
              <a:rPr lang="en-US" dirty="0" err="1"/>
              <a:t>patrones</a:t>
            </a:r>
            <a:r>
              <a:rPr lang="en-US" dirty="0"/>
              <a:t> de </a:t>
            </a:r>
            <a:r>
              <a:rPr lang="en-US" dirty="0" err="1"/>
              <a:t>tipo</a:t>
            </a:r>
            <a:r>
              <a:rPr lang="en-US" dirty="0"/>
              <a:t> </a:t>
            </a:r>
            <a:r>
              <a:rPr lang="en-US" dirty="0" err="1"/>
              <a:t>estacional</a:t>
            </a:r>
            <a:r>
              <a:rPr lang="en-US" dirty="0"/>
              <a:t> que </a:t>
            </a:r>
            <a:r>
              <a:rPr lang="en-US" dirty="0" err="1"/>
              <a:t>ayuden</a:t>
            </a:r>
            <a:r>
              <a:rPr lang="en-US" dirty="0"/>
              <a:t> a </a:t>
            </a:r>
            <a:r>
              <a:rPr lang="en-US" dirty="0" err="1"/>
              <a:t>prevenir</a:t>
            </a:r>
            <a:r>
              <a:rPr lang="en-US" dirty="0"/>
              <a:t> y </a:t>
            </a:r>
            <a:r>
              <a:rPr lang="en-US" dirty="0" err="1"/>
              <a:t>actuar</a:t>
            </a:r>
            <a:r>
              <a:rPr lang="en-US" dirty="0"/>
              <a:t> contra la </a:t>
            </a:r>
            <a:r>
              <a:rPr lang="en-US" dirty="0" err="1"/>
              <a:t>contaminación</a:t>
            </a:r>
            <a:r>
              <a:rPr lang="en-US" dirty="0"/>
              <a:t> </a:t>
            </a:r>
            <a:r>
              <a:rPr lang="en-US" dirty="0" err="1"/>
              <a:t>antropogénica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0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1251850" y="445025"/>
            <a:ext cx="7580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Datos y </a:t>
            </a:r>
            <a:r>
              <a:rPr lang="en-US" dirty="0" err="1"/>
              <a:t>Especificaciones</a:t>
            </a:r>
            <a:endParaRPr dirty="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1251850" y="1152475"/>
            <a:ext cx="7580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r>
              <a:rPr lang="es-ES" dirty="0"/>
              <a:t>Se consideraron 5 dimensiones en las medidas obtenidas:</a:t>
            </a:r>
          </a:p>
          <a:p>
            <a:pPr lvl="1"/>
            <a:r>
              <a:rPr lang="es-ES" dirty="0"/>
              <a:t>Profundidad </a:t>
            </a:r>
            <a:r>
              <a:rPr lang="es-MX" dirty="0"/>
              <a:t>Óptica del Aerosol</a:t>
            </a:r>
          </a:p>
          <a:p>
            <a:pPr lvl="1"/>
            <a:r>
              <a:rPr lang="es-MX" dirty="0"/>
              <a:t>Exponente </a:t>
            </a:r>
            <a:r>
              <a:rPr lang="en-US" dirty="0"/>
              <a:t>ÅNGSTRÖM</a:t>
            </a:r>
            <a:endParaRPr lang="es-MX" dirty="0"/>
          </a:p>
          <a:p>
            <a:pPr lvl="1"/>
            <a:r>
              <a:rPr lang="es-MX" dirty="0"/>
              <a:t>Concentración de la masa</a:t>
            </a:r>
          </a:p>
          <a:p>
            <a:pPr lvl="1"/>
            <a:r>
              <a:rPr lang="es-MX" dirty="0"/>
              <a:t>Año en el que se tomó la medida</a:t>
            </a:r>
          </a:p>
          <a:p>
            <a:pPr lvl="1"/>
            <a:r>
              <a:rPr lang="es-MX" dirty="0"/>
              <a:t>Mes</a:t>
            </a:r>
            <a:r>
              <a:rPr lang="en-US" dirty="0"/>
              <a:t>/</a:t>
            </a:r>
            <a:r>
              <a:rPr lang="es-MX" dirty="0"/>
              <a:t>Estación del año de la medida</a:t>
            </a:r>
          </a:p>
          <a:p>
            <a:pPr lvl="1"/>
            <a:endParaRPr lang="es-ES" dirty="0"/>
          </a:p>
          <a:p>
            <a:r>
              <a:rPr lang="en-US" dirty="0"/>
              <a:t>Las </a:t>
            </a:r>
            <a:r>
              <a:rPr lang="en-US" dirty="0" err="1"/>
              <a:t>coordenadas</a:t>
            </a:r>
            <a:r>
              <a:rPr lang="en-US" dirty="0"/>
              <a:t> </a:t>
            </a:r>
            <a:r>
              <a:rPr lang="en-US" dirty="0" err="1"/>
              <a:t>usadas</a:t>
            </a:r>
            <a:r>
              <a:rPr lang="en-US" dirty="0"/>
              <a:t> para </a:t>
            </a:r>
            <a:r>
              <a:rPr lang="en-US" dirty="0" err="1"/>
              <a:t>cubrir</a:t>
            </a:r>
            <a:r>
              <a:rPr lang="en-US" dirty="0"/>
              <a:t> la ZMG </a:t>
            </a:r>
            <a:r>
              <a:rPr lang="en-US" dirty="0" err="1"/>
              <a:t>fueron</a:t>
            </a:r>
            <a:r>
              <a:rPr lang="en-US" dirty="0"/>
              <a:t> 105W–100W, and 18N–22N</a:t>
            </a:r>
          </a:p>
          <a:p>
            <a:endParaRPr lang="en-US" dirty="0"/>
          </a:p>
          <a:p>
            <a:r>
              <a:rPr lang="en-US" dirty="0"/>
              <a:t>Las </a:t>
            </a:r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tomadas</a:t>
            </a:r>
            <a:r>
              <a:rPr lang="en-US" dirty="0"/>
              <a:t> del 21 de </a:t>
            </a:r>
            <a:r>
              <a:rPr lang="en-US" dirty="0" err="1"/>
              <a:t>marzo</a:t>
            </a:r>
            <a:r>
              <a:rPr lang="en-US" dirty="0"/>
              <a:t> del 2000 al 20 de </a:t>
            </a:r>
            <a:r>
              <a:rPr lang="en-US" dirty="0" err="1"/>
              <a:t>marzo</a:t>
            </a:r>
            <a:r>
              <a:rPr lang="en-US" dirty="0"/>
              <a:t> del 2023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14B0-7C0E-3E6A-9EE2-4ECCB426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Profundidad Óptica del Aerosol (AOD)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75A12-049F-11D9-0C27-3CC5E8AE9C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Medida de extinción de la luz por aerosoles en una columna atmosférica</a:t>
            </a:r>
          </a:p>
          <a:p>
            <a:endParaRPr lang="en-US" dirty="0"/>
          </a:p>
          <a:p>
            <a:r>
              <a:rPr lang="en-US" dirty="0"/>
              <a:t>Las </a:t>
            </a:r>
            <a:r>
              <a:rPr lang="en-US" dirty="0" err="1"/>
              <a:t>partículas</a:t>
            </a:r>
            <a:r>
              <a:rPr lang="en-US" dirty="0"/>
              <a:t> </a:t>
            </a:r>
            <a:r>
              <a:rPr lang="en-US" dirty="0" err="1"/>
              <a:t>cambian</a:t>
            </a:r>
            <a:r>
              <a:rPr lang="en-US" dirty="0"/>
              <a:t> la forma </a:t>
            </a:r>
            <a:r>
              <a:rPr lang="en-US" dirty="0" err="1"/>
              <a:t>en</a:t>
            </a:r>
            <a:r>
              <a:rPr lang="en-US" dirty="0"/>
              <a:t> que la </a:t>
            </a:r>
            <a:r>
              <a:rPr lang="en-US" dirty="0" err="1"/>
              <a:t>atmósfera</a:t>
            </a:r>
            <a:r>
              <a:rPr lang="en-US" dirty="0"/>
              <a:t> </a:t>
            </a:r>
            <a:r>
              <a:rPr lang="en-US" dirty="0" err="1"/>
              <a:t>refleja</a:t>
            </a:r>
            <a:r>
              <a:rPr lang="en-US" dirty="0"/>
              <a:t>, </a:t>
            </a:r>
            <a:r>
              <a:rPr lang="en-US" dirty="0" err="1"/>
              <a:t>absorbe</a:t>
            </a:r>
            <a:r>
              <a:rPr lang="en-US" dirty="0"/>
              <a:t> y </a:t>
            </a:r>
            <a:r>
              <a:rPr lang="en-US" dirty="0" err="1"/>
              <a:t>dispersa</a:t>
            </a:r>
            <a:r>
              <a:rPr lang="en-US" dirty="0"/>
              <a:t> la luz visible e </a:t>
            </a:r>
            <a:r>
              <a:rPr lang="en-US" dirty="0" err="1"/>
              <a:t>infrarroja</a:t>
            </a:r>
            <a:endParaRPr lang="en-US" dirty="0"/>
          </a:p>
          <a:p>
            <a:endParaRPr lang="en-US" dirty="0"/>
          </a:p>
          <a:p>
            <a:r>
              <a:rPr lang="en-US" dirty="0"/>
              <a:t>Un AOD de 0.1 indica un </a:t>
            </a:r>
            <a:r>
              <a:rPr lang="en-US" dirty="0" err="1"/>
              <a:t>cielo</a:t>
            </a:r>
            <a:r>
              <a:rPr lang="en-US" dirty="0"/>
              <a:t> </a:t>
            </a:r>
            <a:r>
              <a:rPr lang="en-US" dirty="0" err="1"/>
              <a:t>despejado</a:t>
            </a:r>
            <a:r>
              <a:rPr lang="en-US" dirty="0"/>
              <a:t>, </a:t>
            </a:r>
            <a:r>
              <a:rPr lang="en-US" dirty="0" err="1"/>
              <a:t>mientras</a:t>
            </a:r>
            <a:r>
              <a:rPr lang="en-US" dirty="0"/>
              <a:t> que un valor de 1 indica </a:t>
            </a:r>
            <a:r>
              <a:rPr lang="en-US" dirty="0" err="1"/>
              <a:t>condiciones</a:t>
            </a:r>
            <a:r>
              <a:rPr lang="en-US" dirty="0"/>
              <a:t> </a:t>
            </a:r>
            <a:r>
              <a:rPr lang="en-US" dirty="0" err="1"/>
              <a:t>brumosas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346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195F-5C1C-DD84-A764-30192A535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Exponente </a:t>
            </a:r>
            <a:r>
              <a:rPr lang="en-US" dirty="0"/>
              <a:t>ÅNGSTRÖM</a:t>
            </a:r>
            <a:br>
              <a:rPr lang="es-MX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42B53-CD3C-10DB-335D-CA6C18236C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Proporciona información sobre la distribución de tamaño de las partículas</a:t>
            </a:r>
          </a:p>
          <a:p>
            <a:endParaRPr lang="es-MX" dirty="0"/>
          </a:p>
          <a:p>
            <a:r>
              <a:rPr lang="es-MX" dirty="0"/>
              <a:t>A mayor exponente, menor es el tamaño de las partículas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n-US" dirty="0"/>
              <a:t>Donde </a:t>
            </a:r>
            <a:r>
              <a:rPr lang="el-GR" sz="1800" b="0" i="0" u="none" strike="noStrike" baseline="0" dirty="0">
                <a:latin typeface="CMMI12"/>
              </a:rPr>
              <a:t>α</a:t>
            </a:r>
            <a:r>
              <a:rPr lang="es-MX" sz="1800" b="0" i="0" u="none" strike="noStrike" baseline="0" dirty="0">
                <a:latin typeface="CMMI12"/>
              </a:rPr>
              <a:t> es el coeficiente </a:t>
            </a:r>
            <a:r>
              <a:rPr lang="en-US" dirty="0"/>
              <a:t>ÅNGSTRÖM, </a:t>
            </a:r>
            <a:r>
              <a:rPr lang="el-GR" sz="1800" b="0" i="0" u="none" strike="noStrike" baseline="0" dirty="0">
                <a:latin typeface="CMMI8"/>
              </a:rPr>
              <a:t>τ</a:t>
            </a:r>
            <a:r>
              <a:rPr lang="es-MX" sz="1800" b="0" i="0" u="none" strike="noStrike" baseline="0" dirty="0">
                <a:latin typeface="CMMI8"/>
              </a:rPr>
              <a:t> es el AOD, y </a:t>
            </a:r>
            <a:r>
              <a:rPr lang="el-GR" sz="1800" b="0" i="0" u="none" strike="noStrike" baseline="0" dirty="0">
                <a:latin typeface="CMMI8"/>
              </a:rPr>
              <a:t>λ</a:t>
            </a:r>
            <a:r>
              <a:rPr lang="es-MX" dirty="0">
                <a:latin typeface="CMR6"/>
              </a:rPr>
              <a:t> es la longitud de</a:t>
            </a:r>
          </a:p>
          <a:p>
            <a:pPr marL="114300" indent="0">
              <a:buNone/>
            </a:pPr>
            <a:r>
              <a:rPr lang="es-MX" dirty="0">
                <a:latin typeface="CMR6"/>
              </a:rPr>
              <a:t>onda de la luz incidente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166654-88EE-8A37-B4B9-BF260512C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336" y="2726777"/>
            <a:ext cx="1505730" cy="92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95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D9986-FD06-C398-167D-983C9DC57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Concentración de la Masa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A7DF4-1D70-06B5-02CD-D9937C1D6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Medida de densidad de los aerosoles</a:t>
            </a:r>
          </a:p>
          <a:p>
            <a:endParaRPr lang="es-MX" dirty="0"/>
          </a:p>
          <a:p>
            <a:r>
              <a:rPr lang="es-MX" dirty="0"/>
              <a:t>Se mide en kg</a:t>
            </a:r>
            <a:r>
              <a:rPr lang="en-US" sz="1800" b="0" i="0" u="none" strike="noStrike" baseline="0" dirty="0">
                <a:latin typeface="SFRM1200"/>
              </a:rPr>
              <a:t>/m</a:t>
            </a:r>
            <a:r>
              <a:rPr lang="en-US" baseline="30000" dirty="0">
                <a:latin typeface="SFRM1200"/>
              </a:rPr>
              <a:t>3</a:t>
            </a:r>
            <a:endParaRPr lang="en-US" sz="1800" b="0" i="0" u="none" strike="noStrike" baseline="30000" dirty="0">
              <a:latin typeface="SFRM1200"/>
            </a:endParaRPr>
          </a:p>
          <a:p>
            <a:endParaRPr lang="en-US" dirty="0">
              <a:latin typeface="SFRM1200"/>
            </a:endParaRPr>
          </a:p>
          <a:p>
            <a:r>
              <a:rPr lang="en-US" dirty="0"/>
              <a:t>Masa total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columna</a:t>
            </a:r>
            <a:r>
              <a:rPr lang="en-US" dirty="0"/>
              <a:t> vertical de la </a:t>
            </a:r>
            <a:r>
              <a:rPr lang="en-US" dirty="0" err="1"/>
              <a:t>atmósfera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30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1977F-041B-12A0-42C1-4C04CE540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686" y="126618"/>
            <a:ext cx="7580400" cy="572700"/>
          </a:xfrm>
        </p:spPr>
        <p:txBody>
          <a:bodyPr>
            <a:normAutofit fontScale="90000"/>
          </a:bodyPr>
          <a:lstStyle/>
          <a:p>
            <a:r>
              <a:rPr lang="es-MX" dirty="0"/>
              <a:t>Resultados</a:t>
            </a:r>
            <a:r>
              <a:rPr lang="en-US" dirty="0"/>
              <a:t>: AOD vs </a:t>
            </a:r>
            <a:r>
              <a:rPr lang="en-US" dirty="0" err="1"/>
              <a:t>Promedio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mes</a:t>
            </a:r>
            <a:endParaRPr lang="en-US" dirty="0"/>
          </a:p>
        </p:txBody>
      </p:sp>
      <p:pic>
        <p:nvPicPr>
          <p:cNvPr id="5" name="Picture 4" descr="A graph with numbers and lines&#10;&#10;AI-generated content may be incorrect.">
            <a:extLst>
              <a:ext uri="{FF2B5EF4-FFF2-40B4-BE49-F238E27FC236}">
                <a16:creationId xmlns:a16="http://schemas.microsoft.com/office/drawing/2014/main" id="{E9F96D5A-B032-899B-20E5-81C5320AD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306" y="699318"/>
            <a:ext cx="6899072" cy="41298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1C76D0-9CF5-45CA-AA7F-636147206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152" y="699318"/>
            <a:ext cx="956323" cy="8823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3D92F7-39A2-A757-AD91-774CE36A85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3937" y="1785828"/>
            <a:ext cx="314369" cy="15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00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0583E-6059-2043-1630-0669B6D28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0" y="191932"/>
            <a:ext cx="7580400" cy="572700"/>
          </a:xfrm>
        </p:spPr>
        <p:txBody>
          <a:bodyPr>
            <a:normAutofit fontScale="90000"/>
          </a:bodyPr>
          <a:lstStyle/>
          <a:p>
            <a:r>
              <a:rPr lang="en-US" dirty="0"/>
              <a:t>AOD vs </a:t>
            </a:r>
            <a:r>
              <a:rPr lang="en-US" dirty="0" err="1"/>
              <a:t>Promedio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Es</a:t>
            </a:r>
            <a:r>
              <a:rPr lang="es-MX" dirty="0" err="1"/>
              <a:t>tación</a:t>
            </a:r>
            <a:r>
              <a:rPr lang="es-MX" dirty="0"/>
              <a:t> del Año</a:t>
            </a:r>
            <a:endParaRPr lang="en-US" dirty="0"/>
          </a:p>
        </p:txBody>
      </p:sp>
      <p:pic>
        <p:nvPicPr>
          <p:cNvPr id="5" name="Picture 4" descr="A graph with numbers and lines&#10;&#10;AI-generated content may be incorrect.">
            <a:extLst>
              <a:ext uri="{FF2B5EF4-FFF2-40B4-BE49-F238E27FC236}">
                <a16:creationId xmlns:a16="http://schemas.microsoft.com/office/drawing/2014/main" id="{4C744555-3F12-FD92-8581-17AE2E910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468124"/>
            <a:ext cx="7176798" cy="29979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BB3D13-602D-07B9-9E22-B6D11E032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4851" y="618671"/>
            <a:ext cx="920697" cy="8494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4A38A16-E5A3-9BE3-B229-C4A5170308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665" y="2181153"/>
            <a:ext cx="314369" cy="15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6BA6-2175-EE57-BBF8-9E630C55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0" y="126617"/>
            <a:ext cx="7580400" cy="572700"/>
          </a:xfrm>
        </p:spPr>
        <p:txBody>
          <a:bodyPr>
            <a:normAutofit fontScale="90000"/>
          </a:bodyPr>
          <a:lstStyle/>
          <a:p>
            <a:r>
              <a:rPr lang="es-MX" dirty="0"/>
              <a:t>Exponente </a:t>
            </a:r>
            <a:r>
              <a:rPr lang="en-US" dirty="0"/>
              <a:t>ÅNGSTRÖM vs </a:t>
            </a:r>
            <a:r>
              <a:rPr lang="en-US" dirty="0" err="1"/>
              <a:t>promedio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mes</a:t>
            </a:r>
            <a:endParaRPr lang="en-US" dirty="0"/>
          </a:p>
        </p:txBody>
      </p:sp>
      <p:pic>
        <p:nvPicPr>
          <p:cNvPr id="5" name="Picture 4" descr="A graph of a graph&#10;&#10;AI-generated content may be incorrect.">
            <a:extLst>
              <a:ext uri="{FF2B5EF4-FFF2-40B4-BE49-F238E27FC236}">
                <a16:creationId xmlns:a16="http://schemas.microsoft.com/office/drawing/2014/main" id="{882D685D-130A-E56B-F0E0-0462ED345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858" y="1240972"/>
            <a:ext cx="7393392" cy="35189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E735AD-356C-EE89-93AA-8AEE57980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3766" y="881850"/>
            <a:ext cx="778484" cy="7182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8C3DE8-3113-3DF3-6DB6-0879812DD1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1850" y="2295508"/>
            <a:ext cx="228632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13906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638</Words>
  <Application>Microsoft Office PowerPoint</Application>
  <PresentationFormat>On-screen Show (16:9)</PresentationFormat>
  <Paragraphs>63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Aptos</vt:lpstr>
      <vt:lpstr>Arial</vt:lpstr>
      <vt:lpstr>Calibri</vt:lpstr>
      <vt:lpstr>CMMI12</vt:lpstr>
      <vt:lpstr>CMMI8</vt:lpstr>
      <vt:lpstr>CMR6</vt:lpstr>
      <vt:lpstr>SFRM1200</vt:lpstr>
      <vt:lpstr>Times New Roman</vt:lpstr>
      <vt:lpstr>Simple Light</vt:lpstr>
      <vt:lpstr>MODELADO DEL COMPORTAMIENTO DE AEROSOLES ESTACIONALES CON    DATOS SATELITALES DE 23 AÑOS EN LA ZONA METROPOLITANA DE    GUADALAJARA, JALISCO, MÉXICO</vt:lpstr>
      <vt:lpstr>Introducción </vt:lpstr>
      <vt:lpstr>Datos y Especificaciones</vt:lpstr>
      <vt:lpstr>Profundidad Óptica del Aerosol (AOD)</vt:lpstr>
      <vt:lpstr>Exponente ÅNGSTRÖM </vt:lpstr>
      <vt:lpstr>Concentración de la Masa</vt:lpstr>
      <vt:lpstr>Resultados: AOD vs Promedio por mes</vt:lpstr>
      <vt:lpstr>AOD vs Promedio por Estación del Año</vt:lpstr>
      <vt:lpstr>Exponente ÅNGSTRÖM vs promedio por mes</vt:lpstr>
      <vt:lpstr>Exponente ÅNGSTRÖM vs promedio por estación</vt:lpstr>
      <vt:lpstr>Concentración de la masa vs promedio por mes</vt:lpstr>
      <vt:lpstr>Concentración de la masa vs promedio por estación</vt:lpstr>
      <vt:lpstr>Conclusiones</vt:lpstr>
      <vt:lpstr>Referencias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Alonso Alavez</dc:creator>
  <cp:lastModifiedBy>ALAVEZ SOSA, FRANCISCO ALONSO</cp:lastModifiedBy>
  <cp:revision>10</cp:revision>
  <dcterms:modified xsi:type="dcterms:W3CDTF">2025-05-20T18:48:33Z</dcterms:modified>
</cp:coreProperties>
</file>