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8"/>
  </p:notesMasterIdLst>
  <p:sldIdLst>
    <p:sldId id="256" r:id="rId3"/>
    <p:sldId id="334" r:id="rId4"/>
    <p:sldId id="257" r:id="rId5"/>
    <p:sldId id="258" r:id="rId6"/>
    <p:sldId id="332" r:id="rId7"/>
    <p:sldId id="263" r:id="rId8"/>
    <p:sldId id="259" r:id="rId9"/>
    <p:sldId id="260" r:id="rId10"/>
    <p:sldId id="261" r:id="rId11"/>
    <p:sldId id="265" r:id="rId12"/>
    <p:sldId id="264" r:id="rId13"/>
    <p:sldId id="266" r:id="rId14"/>
    <p:sldId id="268" r:id="rId15"/>
    <p:sldId id="269" r:id="rId16"/>
    <p:sldId id="291" r:id="rId17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900"/>
    <a:srgbClr val="1BD9FF"/>
    <a:srgbClr val="2ADCFF"/>
    <a:srgbClr val="01C6FF"/>
    <a:srgbClr val="B2FAFF"/>
    <a:srgbClr val="CEE2FB"/>
    <a:srgbClr val="1AD9FF"/>
    <a:srgbClr val="FFFFFF"/>
    <a:srgbClr val="1AD8FF"/>
    <a:srgbClr val="8CF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Estilo me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44" autoAdjust="0"/>
    <p:restoredTop sz="94660"/>
  </p:normalViewPr>
  <p:slideViewPr>
    <p:cSldViewPr snapToGrid="0">
      <p:cViewPr varScale="1">
        <p:scale>
          <a:sx n="73" d="100"/>
          <a:sy n="73" d="100"/>
        </p:scale>
        <p:origin x="73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02D8FC-E4DF-47F9-96DC-FA0AF5DA2791}" type="datetimeFigureOut">
              <a:rPr lang="es-MX" smtClean="0"/>
              <a:t>20/05/2025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319AA7-554A-4E96-893C-C59C305E37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48995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19AA7-554A-4E96-893C-C59C305E378E}" type="slidenum">
              <a:rPr lang="es-MX" smtClean="0"/>
              <a:t>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457260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19AA7-554A-4E96-893C-C59C305E378E}" type="slidenum">
              <a:rPr lang="es-MX" smtClean="0"/>
              <a:t>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527241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19AA7-554A-4E96-893C-C59C305E378E}" type="slidenum">
              <a:rPr lang="es-MX" smtClean="0"/>
              <a:t>14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531009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B02625-DFAA-8249-C7FB-F89D594482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84894EF-09D5-E6DD-686C-DDB9475739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D9A127C-20BB-5433-72A0-5E17ACD17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BA02-A75F-48D4-BB1D-35280EA25827}" type="datetimeFigureOut">
              <a:rPr lang="es-MX" smtClean="0"/>
              <a:t>20/05/2025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F74430D-AFF4-3172-92FD-160766F44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2D32052-9603-E682-CAA8-4D8B0BCA6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1187B-F30F-4A42-910D-00EBA974E62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894035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5DCD19-AF84-E00B-A540-A50A534DC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F601F6B-CB9E-BDE7-43E6-273977B205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BC0A6E-BADE-C2D5-7223-48D372F27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BA02-A75F-48D4-BB1D-35280EA25827}" type="datetimeFigureOut">
              <a:rPr lang="es-MX" smtClean="0"/>
              <a:t>20/05/2025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6671119-AA0A-A0B7-5E51-8F865627A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70E52CE-A65C-0FFE-761B-76746C884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1187B-F30F-4A42-910D-00EBA974E62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34599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662A4E7-5FE3-EF17-27E6-86ED8FBFE3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4422C5F-DD00-EC88-678E-D302CE1C89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3641FFA-7D1A-F0BC-20CC-12052A644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BA02-A75F-48D4-BB1D-35280EA25827}" type="datetimeFigureOut">
              <a:rPr lang="es-MX" smtClean="0"/>
              <a:t>20/05/2025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4A287F0-7AA9-97A6-0A19-0038DACCD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E5EA5FC-D595-E22E-580A-5D60EB2D2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1187B-F30F-4A42-910D-00EBA974E62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7020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>
  <p:cSld name="1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5339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E7AB93-57F4-DAE8-5866-EF42150B07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BA84807-72CA-0D14-B575-44500DA4EF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F15E768-671B-4008-FB9F-6B05BCE58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F2579-325A-4B29-B685-E7A214B31191}" type="datetimeFigureOut">
              <a:rPr lang="es-MX" smtClean="0"/>
              <a:t>20/05/2025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240204B-D7C9-113D-5291-7081DA33E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22FC3A4-E081-1692-04CD-A5BD5E0AC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79C5F-EB1B-4C4D-85B4-8AB9B22BB44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278076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B8B6A7-CBED-2F36-492F-38F128DCF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8ED9063-EB73-2134-652E-C4DF251254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100872B-9FE8-3A00-8324-DBE0982B0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F2579-325A-4B29-B685-E7A214B31191}" type="datetimeFigureOut">
              <a:rPr lang="es-MX" smtClean="0"/>
              <a:t>20/05/2025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A5DA0DE-BD6E-E7F9-57F9-A07B9F528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FECED51-EDA6-F88B-19B3-D27D73223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79C5F-EB1B-4C4D-85B4-8AB9B22BB44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467989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E71F08-D20D-96F8-6026-240894935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5EC3D67-143F-FF06-C4ED-E65EF485CD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A552678-85D4-C696-BF31-D86E169CB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F2579-325A-4B29-B685-E7A214B31191}" type="datetimeFigureOut">
              <a:rPr lang="es-MX" smtClean="0"/>
              <a:t>20/05/2025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D8D4DD-7C57-C2E2-F32C-E61A0C33D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6CBBFFB-4D44-DD00-27B6-DE03B709B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79C5F-EB1B-4C4D-85B4-8AB9B22BB44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706872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A5625B-D446-08F6-B1E8-F2334B7E3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DB9E5C6-6DD7-B1E2-71F1-742B4EF94D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9B81945-435A-7ED8-4460-9C988FE562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87F8916-D16C-7B27-FE76-41B19C855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F2579-325A-4B29-B685-E7A214B31191}" type="datetimeFigureOut">
              <a:rPr lang="es-MX" smtClean="0"/>
              <a:t>20/05/2025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00DC481-61AB-8DC7-57C6-5DCC18615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BD84E54-B72D-D413-2B98-210C8F6BA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79C5F-EB1B-4C4D-85B4-8AB9B22BB44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641698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80B3D7-DC44-463B-7DEA-67325CAFA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A13088F-EF55-CB8C-155F-655E6A2119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AB25038-8CB9-D696-92F7-5AA423B636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709DF60-EB9B-795B-ACD0-E03F77B21E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1A7660C-58B3-F909-DF79-5F7CB99F03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EE4FC47F-80B4-3B6B-5DAC-10E443AC6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F2579-325A-4B29-B685-E7A214B31191}" type="datetimeFigureOut">
              <a:rPr lang="es-MX" smtClean="0"/>
              <a:t>20/05/2025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577ABA09-4392-992A-9A20-EB96C4537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A82A43C4-5F19-E44D-E91F-E0D64F447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79C5F-EB1B-4C4D-85B4-8AB9B22BB44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749912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E697C5-6FF8-2702-0ACC-5746C7A5C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122710F-C56E-95C9-F7BA-8E723CF21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F2579-325A-4B29-B685-E7A214B31191}" type="datetimeFigureOut">
              <a:rPr lang="es-MX" smtClean="0"/>
              <a:t>20/05/2025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4AD746C-91D8-9384-7E62-6221FC69E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BAFC5FC-0090-AD8B-9031-7253398C6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79C5F-EB1B-4C4D-85B4-8AB9B22BB44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396145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27795F1-6E56-5F9E-B229-ADCF618AB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F2579-325A-4B29-B685-E7A214B31191}" type="datetimeFigureOut">
              <a:rPr lang="es-MX" smtClean="0"/>
              <a:t>20/05/2025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C077108-E2F2-8B52-A4A5-A9D9CE16C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73D74CC-0425-7EFC-D34C-809DB37DF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79C5F-EB1B-4C4D-85B4-8AB9B22BB44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86444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A5F5F0-4283-32BF-1426-7DB6C1E2FC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C7C0B99-3AAC-D831-D1CC-14666A0CBC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5979A8-F4A5-6F69-B416-BD9DAC16A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BA02-A75F-48D4-BB1D-35280EA25827}" type="datetimeFigureOut">
              <a:rPr lang="es-MX" smtClean="0"/>
              <a:t>20/05/2025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9A53788-5E8F-4D57-EC78-CF492BB7D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778C617-5B7D-EC16-E6E0-9E456B924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1187B-F30F-4A42-910D-00EBA974E62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678460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B8135C-DABB-DEAD-012D-76E6C4D59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6BF1609-69D8-495A-E82A-8B7C02A2FB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1CEE6BF-7CB0-F684-3632-E8248F3F1C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E832487-0AE1-C347-82F6-032C8D1A5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F2579-325A-4B29-B685-E7A214B31191}" type="datetimeFigureOut">
              <a:rPr lang="es-MX" smtClean="0"/>
              <a:t>20/05/2025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C9C6C7B-19AF-E98E-9646-1EAA33E84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068B876-4C33-0ECD-20D7-39B12B359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79C5F-EB1B-4C4D-85B4-8AB9B22BB44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343715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6FFDA4-3434-9CA9-31C8-2C425B30D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4866F22-9843-477D-49D2-0D9C8956D2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5DD3B5E-7F6A-CF05-AC89-5A019C1536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7978542-4988-E7AB-7C62-63530D048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F2579-325A-4B29-B685-E7A214B31191}" type="datetimeFigureOut">
              <a:rPr lang="es-MX" smtClean="0"/>
              <a:t>20/05/2025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8B9F904-0137-67ED-F3C5-D2C306348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B2A7221-1096-61CF-C1BB-A9E92FB0C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79C5F-EB1B-4C4D-85B4-8AB9B22BB44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657283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06292A-A483-D967-FBDF-D5C01E7B0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1096912-4696-3D22-C744-55CF35A576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2E3BC3A-FF69-2D5F-A395-18994970D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F2579-325A-4B29-B685-E7A214B31191}" type="datetimeFigureOut">
              <a:rPr lang="es-MX" smtClean="0"/>
              <a:t>20/05/2025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5533FD5-64A5-51E3-FAA5-F0E6CFEBB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BF170A5-AB0A-E577-F75D-20BD091E5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79C5F-EB1B-4C4D-85B4-8AB9B22BB44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305095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381C8E0-B3CD-006F-1978-75D7D26A3E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B04A7C1-021B-EA45-313F-422E56A4B1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4E7DB9E-C5D3-566E-F8AC-4A3AAFDE4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F2579-325A-4B29-B685-E7A214B31191}" type="datetimeFigureOut">
              <a:rPr lang="es-MX" smtClean="0"/>
              <a:t>20/05/2025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AA90B71-08B9-3D1B-882C-912E85B8C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C5B82B7-FA51-E96D-1ABE-218BFE71A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79C5F-EB1B-4C4D-85B4-8AB9B22BB44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720802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13186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>
  <p:cSld name="1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2544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24A7C7-61B4-8100-125A-B80FC112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EAD05A5-95D7-EB7D-54A1-32B588EAFE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02DBCF9-F273-1E18-F4EB-BAEFAC0BC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BA02-A75F-48D4-BB1D-35280EA25827}" type="datetimeFigureOut">
              <a:rPr lang="es-MX" smtClean="0"/>
              <a:t>20/05/2025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C545EA4-A527-29CE-F5BB-E8B37821A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EFF61CD-17F3-1F20-CE98-4FA8C95E6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1187B-F30F-4A42-910D-00EBA974E62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41273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D7C3D1-1A7B-5C14-AB96-FC65DC0D2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18465CD-23AA-2293-2678-B2C9E63DC4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DE7D1BD-EB84-FCC2-6CD5-5293BA8F88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64A6853-2E4B-0B8C-49E9-E679BCC35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BA02-A75F-48D4-BB1D-35280EA25827}" type="datetimeFigureOut">
              <a:rPr lang="es-MX" smtClean="0"/>
              <a:t>20/05/2025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DD12199-A520-43EF-5B7F-AAC21AEAC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13D075A-CE55-9BA4-DCAD-C42F00726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1187B-F30F-4A42-910D-00EBA974E62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39619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C14A9E-82FB-6BAE-5D3D-17245AF08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FDF5AD5-B99A-88B8-6DF0-4D43E2B75C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C9349D1-E322-5FB8-8B3D-EA73F5BE26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C69D483-1963-DED5-F2E2-C430D1BB59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A6CB036-F129-4ED9-57C3-889B20F256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1FE5E61-8774-F6EB-6163-FC0F785E0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BA02-A75F-48D4-BB1D-35280EA25827}" type="datetimeFigureOut">
              <a:rPr lang="es-MX" smtClean="0"/>
              <a:t>20/05/2025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32C01F4-C947-D2D9-815C-FCE8548C8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709E0382-32EE-123E-C5B5-3BB1B5355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1187B-F30F-4A42-910D-00EBA974E62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743232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036F06-D244-6A76-700B-0DC9EC9B3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A5242D4-89FF-1E6D-3ECA-CAE6D8CEC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BA02-A75F-48D4-BB1D-35280EA25827}" type="datetimeFigureOut">
              <a:rPr lang="es-MX" smtClean="0"/>
              <a:t>20/05/2025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8930850-18DC-8812-185D-388E047FB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0FECAFF-C419-108A-F268-E3F7E63C7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1187B-F30F-4A42-910D-00EBA974E62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597502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D58EB09-9F22-36DC-FB6E-734F6220F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BA02-A75F-48D4-BB1D-35280EA25827}" type="datetimeFigureOut">
              <a:rPr lang="es-MX" smtClean="0"/>
              <a:t>20/05/2025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F979E46-BE9C-495B-A337-2E3AD4C7F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A022A4D-9C50-B66C-41B2-3509AF232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1187B-F30F-4A42-910D-00EBA974E62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27716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DB47CB-73E4-4701-6E1F-3E7CB0C6B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B05D72D-6F0E-C36F-B6E9-5446B2CEFC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25CBD37-8B1C-865B-BAC7-0AC38A428D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CEC426B-FCA5-DD9A-315B-1FC218FBB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BA02-A75F-48D4-BB1D-35280EA25827}" type="datetimeFigureOut">
              <a:rPr lang="es-MX" smtClean="0"/>
              <a:t>20/05/2025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599C5D3-4F35-ECCC-B4F6-2CA0B9E3C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F85319A-2A24-DB45-439D-0FBF5D934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1187B-F30F-4A42-910D-00EBA974E62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399001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C36AC2-44D0-E600-C40A-3E83F5B97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ADCB29F-1569-3CE9-25B3-B91FBFFDD0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B4B7A3E-4171-146E-B261-77C4D655E4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F3A5377-C07F-A7FF-0898-FE2F0CCE1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BA02-A75F-48D4-BB1D-35280EA25827}" type="datetimeFigureOut">
              <a:rPr lang="es-MX" smtClean="0"/>
              <a:t>20/05/2025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B85609D-65F7-B84F-44BA-D506FD014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26FA96B-1341-51A1-5B2B-F0C844488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1187B-F30F-4A42-910D-00EBA974E62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26013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42FDF02-11A8-3A27-DB00-B120D6826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B1989D7-C11B-77C2-74AF-0F2F0F1457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DDE39BA-353A-7814-CC64-653090A57C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96EBA02-A75F-48D4-BB1D-35280EA25827}" type="datetimeFigureOut">
              <a:rPr lang="es-MX" smtClean="0"/>
              <a:t>20/05/2025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44C651B-A4AB-D81D-FAFE-20255F3A20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04C95CF-9AF5-11FB-52F7-690BBBD0F4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EC1187B-F30F-4A42-910D-00EBA974E62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6907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73D5268-EA1A-56FA-4230-7EDBA4A64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5978B46-788F-16D4-44F2-1F105C875D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0253BD5-4BC5-DDCE-B0E3-BB8E170744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3F2579-325A-4B29-B685-E7A214B31191}" type="datetimeFigureOut">
              <a:rPr lang="es-MX" smtClean="0"/>
              <a:t>20/05/2025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2B68A92-80DF-E4B5-9A37-F3A205472A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5C180CC-B5EB-01F7-7566-3E9222DEFD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679C5F-EB1B-4C4D-85B4-8AB9B22BB44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59190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4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20.emf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emf"/><Relationship Id="rId4" Type="http://schemas.openxmlformats.org/officeDocument/2006/relationships/package" Target="../embeddings/Microsoft_Word_Document1.docx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Relationship Id="rId4" Type="http://schemas.microsoft.com/office/2007/relationships/hdphoto" Target="../media/hdphoto10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8629CCB-BDCB-B8E5-80F5-898CFEAF38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35148" t="10548" r="17024" b="18220"/>
          <a:stretch/>
        </p:blipFill>
        <p:spPr>
          <a:xfrm>
            <a:off x="13673" y="0"/>
            <a:ext cx="3046113" cy="6858000"/>
          </a:xfrm>
          <a:prstGeom prst="rect">
            <a:avLst/>
          </a:prstGeom>
          <a:ln w="12700">
            <a:solidFill>
              <a:srgbClr val="BFF399"/>
            </a:solidFill>
          </a:ln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E37724E0-5A36-6089-856A-9080332E4AC9}"/>
              </a:ext>
            </a:extLst>
          </p:cNvPr>
          <p:cNvSpPr/>
          <p:nvPr/>
        </p:nvSpPr>
        <p:spPr>
          <a:xfrm>
            <a:off x="3245497" y="2653953"/>
            <a:ext cx="8456438" cy="2020674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280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7AB7695F-AC8A-7FAC-34DF-25F18B61B68A}"/>
              </a:ext>
            </a:extLst>
          </p:cNvPr>
          <p:cNvSpPr txBox="1">
            <a:spLocks/>
          </p:cNvSpPr>
          <p:nvPr/>
        </p:nvSpPr>
        <p:spPr>
          <a:xfrm>
            <a:off x="5943600" y="401990"/>
            <a:ext cx="5758335" cy="739675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" sz="2000" b="1" cap="small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Doctorado en Ciencias en Biosistemática, Ecología y Manejo de Recursos Naturales y Agrícolas</a:t>
            </a:r>
            <a:endParaRPr lang="es-MX" sz="2000" b="1" cap="small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ABA621A-3D20-F99F-9945-30052F36E522}"/>
              </a:ext>
            </a:extLst>
          </p:cNvPr>
          <p:cNvSpPr txBox="1"/>
          <p:nvPr/>
        </p:nvSpPr>
        <p:spPr>
          <a:xfrm>
            <a:off x="8077332" y="1028698"/>
            <a:ext cx="3612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dirty="0">
                <a:solidFill>
                  <a:schemeClr val="bg2">
                    <a:lumMod val="50000"/>
                  </a:schemeClr>
                </a:solidFill>
              </a:rPr>
              <a:t>Mayo del 2025</a:t>
            </a:r>
            <a:endParaRPr lang="es-MX" sz="16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0" name="Imagen 9" descr="C:\Users\MONBEL\AppData\Local\Microsoft\Windows\INetCache\Content.MSO\133E2E5C.tmp">
            <a:extLst>
              <a:ext uri="{FF2B5EF4-FFF2-40B4-BE49-F238E27FC236}">
                <a16:creationId xmlns:a16="http://schemas.microsoft.com/office/drawing/2014/main" id="{7152BBEE-AEF3-CB41-EBC8-4C9E78FAC913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5" r="20128"/>
          <a:stretch/>
        </p:blipFill>
        <p:spPr bwMode="auto">
          <a:xfrm>
            <a:off x="4505016" y="111284"/>
            <a:ext cx="1552029" cy="117377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image1.png">
            <a:extLst>
              <a:ext uri="{FF2B5EF4-FFF2-40B4-BE49-F238E27FC236}">
                <a16:creationId xmlns:a16="http://schemas.microsoft.com/office/drawing/2014/main" id="{21840D27-0D39-67A0-005C-B4B3B62ECA98}"/>
              </a:ext>
            </a:extLst>
          </p:cNvPr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3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72192" y="197533"/>
            <a:ext cx="839167" cy="1142121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C5BCAD37-EF2A-6AF1-CBC4-F7F351A69EF4}"/>
              </a:ext>
            </a:extLst>
          </p:cNvPr>
          <p:cNvSpPr/>
          <p:nvPr/>
        </p:nvSpPr>
        <p:spPr>
          <a:xfrm>
            <a:off x="5370491" y="37586"/>
            <a:ext cx="6401782" cy="595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55420" marR="69215" algn="r">
              <a:lnSpc>
                <a:spcPct val="107000"/>
              </a:lnSpc>
              <a:spcBef>
                <a:spcPts val="610"/>
              </a:spcBef>
              <a:spcAft>
                <a:spcPts val="0"/>
              </a:spcAft>
            </a:pPr>
            <a:r>
              <a:rPr lang="es-MX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Universidad</a:t>
            </a:r>
            <a:r>
              <a:rPr lang="es-MX" sz="3200" b="1" spc="-85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MX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</a:t>
            </a:r>
            <a:r>
              <a:rPr lang="es-MX" sz="3200" b="1" spc="-85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MX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Guadalajara</a:t>
            </a:r>
            <a:endParaRPr lang="es-MX" sz="16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Subtítulo 2">
            <a:extLst>
              <a:ext uri="{FF2B5EF4-FFF2-40B4-BE49-F238E27FC236}">
                <a16:creationId xmlns:a16="http://schemas.microsoft.com/office/drawing/2014/main" id="{8E811C9C-FB6D-3D78-62EA-8F958485AA63}"/>
              </a:ext>
            </a:extLst>
          </p:cNvPr>
          <p:cNvSpPr txBox="1">
            <a:spLocks/>
          </p:cNvSpPr>
          <p:nvPr/>
        </p:nvSpPr>
        <p:spPr>
          <a:xfrm>
            <a:off x="5064009" y="5042627"/>
            <a:ext cx="4819413" cy="1529294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E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Por: Ma. Del Rosario Beltrán Aldaco.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Director: Dr. Luis Manuel Martínez Rivera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Asesores: Dr. Fermín Pascual,</a:t>
            </a:r>
            <a:endParaRPr lang="es-MX" sz="16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Dr. Christian René Escudero,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Dr. Oscar Cárdenas.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s-ES" sz="16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9E83A2F-718C-47FA-7E4A-85DFEF718778}"/>
              </a:ext>
            </a:extLst>
          </p:cNvPr>
          <p:cNvSpPr txBox="1"/>
          <p:nvPr/>
        </p:nvSpPr>
        <p:spPr>
          <a:xfrm>
            <a:off x="3874027" y="2734303"/>
            <a:ext cx="7521263" cy="1754326"/>
          </a:xfrm>
          <a:custGeom>
            <a:avLst/>
            <a:gdLst>
              <a:gd name="connsiteX0" fmla="*/ 0 w 7521263"/>
              <a:gd name="connsiteY0" fmla="*/ 0 h 1754326"/>
              <a:gd name="connsiteX1" fmla="*/ 428133 w 7521263"/>
              <a:gd name="connsiteY1" fmla="*/ 0 h 1754326"/>
              <a:gd name="connsiteX2" fmla="*/ 1006692 w 7521263"/>
              <a:gd name="connsiteY2" fmla="*/ 0 h 1754326"/>
              <a:gd name="connsiteX3" fmla="*/ 1735676 w 7521263"/>
              <a:gd name="connsiteY3" fmla="*/ 0 h 1754326"/>
              <a:gd name="connsiteX4" fmla="*/ 2239022 w 7521263"/>
              <a:gd name="connsiteY4" fmla="*/ 0 h 1754326"/>
              <a:gd name="connsiteX5" fmla="*/ 2968006 w 7521263"/>
              <a:gd name="connsiteY5" fmla="*/ 0 h 1754326"/>
              <a:gd name="connsiteX6" fmla="*/ 3621777 w 7521263"/>
              <a:gd name="connsiteY6" fmla="*/ 0 h 1754326"/>
              <a:gd name="connsiteX7" fmla="*/ 4275549 w 7521263"/>
              <a:gd name="connsiteY7" fmla="*/ 0 h 1754326"/>
              <a:gd name="connsiteX8" fmla="*/ 5004533 w 7521263"/>
              <a:gd name="connsiteY8" fmla="*/ 0 h 1754326"/>
              <a:gd name="connsiteX9" fmla="*/ 5658304 w 7521263"/>
              <a:gd name="connsiteY9" fmla="*/ 0 h 1754326"/>
              <a:gd name="connsiteX10" fmla="*/ 6086437 w 7521263"/>
              <a:gd name="connsiteY10" fmla="*/ 0 h 1754326"/>
              <a:gd name="connsiteX11" fmla="*/ 6815421 w 7521263"/>
              <a:gd name="connsiteY11" fmla="*/ 0 h 1754326"/>
              <a:gd name="connsiteX12" fmla="*/ 7521263 w 7521263"/>
              <a:gd name="connsiteY12" fmla="*/ 0 h 1754326"/>
              <a:gd name="connsiteX13" fmla="*/ 7521263 w 7521263"/>
              <a:gd name="connsiteY13" fmla="*/ 619862 h 1754326"/>
              <a:gd name="connsiteX14" fmla="*/ 7521263 w 7521263"/>
              <a:gd name="connsiteY14" fmla="*/ 1222180 h 1754326"/>
              <a:gd name="connsiteX15" fmla="*/ 7521263 w 7521263"/>
              <a:gd name="connsiteY15" fmla="*/ 1754326 h 1754326"/>
              <a:gd name="connsiteX16" fmla="*/ 6867492 w 7521263"/>
              <a:gd name="connsiteY16" fmla="*/ 1754326 h 1754326"/>
              <a:gd name="connsiteX17" fmla="*/ 6439358 w 7521263"/>
              <a:gd name="connsiteY17" fmla="*/ 1754326 h 1754326"/>
              <a:gd name="connsiteX18" fmla="*/ 5936012 w 7521263"/>
              <a:gd name="connsiteY18" fmla="*/ 1754326 h 1754326"/>
              <a:gd name="connsiteX19" fmla="*/ 5583091 w 7521263"/>
              <a:gd name="connsiteY19" fmla="*/ 1754326 h 1754326"/>
              <a:gd name="connsiteX20" fmla="*/ 4854107 w 7521263"/>
              <a:gd name="connsiteY20" fmla="*/ 1754326 h 1754326"/>
              <a:gd name="connsiteX21" fmla="*/ 4425974 w 7521263"/>
              <a:gd name="connsiteY21" fmla="*/ 1754326 h 1754326"/>
              <a:gd name="connsiteX22" fmla="*/ 3847415 w 7521263"/>
              <a:gd name="connsiteY22" fmla="*/ 1754326 h 1754326"/>
              <a:gd name="connsiteX23" fmla="*/ 3419282 w 7521263"/>
              <a:gd name="connsiteY23" fmla="*/ 1754326 h 1754326"/>
              <a:gd name="connsiteX24" fmla="*/ 2840723 w 7521263"/>
              <a:gd name="connsiteY24" fmla="*/ 1754326 h 1754326"/>
              <a:gd name="connsiteX25" fmla="*/ 2111739 w 7521263"/>
              <a:gd name="connsiteY25" fmla="*/ 1754326 h 1754326"/>
              <a:gd name="connsiteX26" fmla="*/ 1533181 w 7521263"/>
              <a:gd name="connsiteY26" fmla="*/ 1754326 h 1754326"/>
              <a:gd name="connsiteX27" fmla="*/ 804197 w 7521263"/>
              <a:gd name="connsiteY27" fmla="*/ 1754326 h 1754326"/>
              <a:gd name="connsiteX28" fmla="*/ 0 w 7521263"/>
              <a:gd name="connsiteY28" fmla="*/ 1754326 h 1754326"/>
              <a:gd name="connsiteX29" fmla="*/ 0 w 7521263"/>
              <a:gd name="connsiteY29" fmla="*/ 1222180 h 1754326"/>
              <a:gd name="connsiteX30" fmla="*/ 0 w 7521263"/>
              <a:gd name="connsiteY30" fmla="*/ 672492 h 1754326"/>
              <a:gd name="connsiteX31" fmla="*/ 0 w 7521263"/>
              <a:gd name="connsiteY31" fmla="*/ 0 h 175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521263" h="1754326" extrusionOk="0">
                <a:moveTo>
                  <a:pt x="0" y="0"/>
                </a:moveTo>
                <a:cubicBezTo>
                  <a:pt x="140086" y="-8967"/>
                  <a:pt x="249413" y="43193"/>
                  <a:pt x="428133" y="0"/>
                </a:cubicBezTo>
                <a:cubicBezTo>
                  <a:pt x="606853" y="-43193"/>
                  <a:pt x="830779" y="51514"/>
                  <a:pt x="1006692" y="0"/>
                </a:cubicBezTo>
                <a:cubicBezTo>
                  <a:pt x="1182605" y="-51514"/>
                  <a:pt x="1509419" y="74852"/>
                  <a:pt x="1735676" y="0"/>
                </a:cubicBezTo>
                <a:cubicBezTo>
                  <a:pt x="1961933" y="-74852"/>
                  <a:pt x="2040633" y="59891"/>
                  <a:pt x="2239022" y="0"/>
                </a:cubicBezTo>
                <a:cubicBezTo>
                  <a:pt x="2437411" y="-59891"/>
                  <a:pt x="2756850" y="22374"/>
                  <a:pt x="2968006" y="0"/>
                </a:cubicBezTo>
                <a:cubicBezTo>
                  <a:pt x="3179162" y="-22374"/>
                  <a:pt x="3444459" y="76093"/>
                  <a:pt x="3621777" y="0"/>
                </a:cubicBezTo>
                <a:cubicBezTo>
                  <a:pt x="3799095" y="-76093"/>
                  <a:pt x="3971252" y="10100"/>
                  <a:pt x="4275549" y="0"/>
                </a:cubicBezTo>
                <a:cubicBezTo>
                  <a:pt x="4579846" y="-10100"/>
                  <a:pt x="4769985" y="84735"/>
                  <a:pt x="5004533" y="0"/>
                </a:cubicBezTo>
                <a:cubicBezTo>
                  <a:pt x="5239081" y="-84735"/>
                  <a:pt x="5376591" y="12110"/>
                  <a:pt x="5658304" y="0"/>
                </a:cubicBezTo>
                <a:cubicBezTo>
                  <a:pt x="5940017" y="-12110"/>
                  <a:pt x="5878776" y="40277"/>
                  <a:pt x="6086437" y="0"/>
                </a:cubicBezTo>
                <a:cubicBezTo>
                  <a:pt x="6294098" y="-40277"/>
                  <a:pt x="6641962" y="21441"/>
                  <a:pt x="6815421" y="0"/>
                </a:cubicBezTo>
                <a:cubicBezTo>
                  <a:pt x="6988880" y="-21441"/>
                  <a:pt x="7369698" y="21108"/>
                  <a:pt x="7521263" y="0"/>
                </a:cubicBezTo>
                <a:cubicBezTo>
                  <a:pt x="7573035" y="245067"/>
                  <a:pt x="7471761" y="396822"/>
                  <a:pt x="7521263" y="619862"/>
                </a:cubicBezTo>
                <a:cubicBezTo>
                  <a:pt x="7570765" y="842902"/>
                  <a:pt x="7476775" y="925260"/>
                  <a:pt x="7521263" y="1222180"/>
                </a:cubicBezTo>
                <a:cubicBezTo>
                  <a:pt x="7565751" y="1519100"/>
                  <a:pt x="7487075" y="1636046"/>
                  <a:pt x="7521263" y="1754326"/>
                </a:cubicBezTo>
                <a:cubicBezTo>
                  <a:pt x="7383417" y="1809639"/>
                  <a:pt x="7092374" y="1746232"/>
                  <a:pt x="6867492" y="1754326"/>
                </a:cubicBezTo>
                <a:cubicBezTo>
                  <a:pt x="6642610" y="1762420"/>
                  <a:pt x="6555175" y="1723552"/>
                  <a:pt x="6439358" y="1754326"/>
                </a:cubicBezTo>
                <a:cubicBezTo>
                  <a:pt x="6323541" y="1785100"/>
                  <a:pt x="6159146" y="1708736"/>
                  <a:pt x="5936012" y="1754326"/>
                </a:cubicBezTo>
                <a:cubicBezTo>
                  <a:pt x="5712878" y="1799916"/>
                  <a:pt x="5706402" y="1746599"/>
                  <a:pt x="5583091" y="1754326"/>
                </a:cubicBezTo>
                <a:cubicBezTo>
                  <a:pt x="5459780" y="1762053"/>
                  <a:pt x="5181586" y="1719755"/>
                  <a:pt x="4854107" y="1754326"/>
                </a:cubicBezTo>
                <a:cubicBezTo>
                  <a:pt x="4526628" y="1788897"/>
                  <a:pt x="4565141" y="1722114"/>
                  <a:pt x="4425974" y="1754326"/>
                </a:cubicBezTo>
                <a:cubicBezTo>
                  <a:pt x="4286807" y="1786538"/>
                  <a:pt x="4121817" y="1698261"/>
                  <a:pt x="3847415" y="1754326"/>
                </a:cubicBezTo>
                <a:cubicBezTo>
                  <a:pt x="3573013" y="1810391"/>
                  <a:pt x="3520086" y="1704551"/>
                  <a:pt x="3419282" y="1754326"/>
                </a:cubicBezTo>
                <a:cubicBezTo>
                  <a:pt x="3318478" y="1804101"/>
                  <a:pt x="2970670" y="1709914"/>
                  <a:pt x="2840723" y="1754326"/>
                </a:cubicBezTo>
                <a:cubicBezTo>
                  <a:pt x="2710776" y="1798738"/>
                  <a:pt x="2310927" y="1667228"/>
                  <a:pt x="2111739" y="1754326"/>
                </a:cubicBezTo>
                <a:cubicBezTo>
                  <a:pt x="1912551" y="1841424"/>
                  <a:pt x="1682022" y="1685146"/>
                  <a:pt x="1533181" y="1754326"/>
                </a:cubicBezTo>
                <a:cubicBezTo>
                  <a:pt x="1384340" y="1823506"/>
                  <a:pt x="1110151" y="1744527"/>
                  <a:pt x="804197" y="1754326"/>
                </a:cubicBezTo>
                <a:cubicBezTo>
                  <a:pt x="498243" y="1764125"/>
                  <a:pt x="313072" y="1676504"/>
                  <a:pt x="0" y="1754326"/>
                </a:cubicBezTo>
                <a:cubicBezTo>
                  <a:pt x="-35790" y="1526568"/>
                  <a:pt x="34794" y="1449044"/>
                  <a:pt x="0" y="1222180"/>
                </a:cubicBezTo>
                <a:cubicBezTo>
                  <a:pt x="-34794" y="995316"/>
                  <a:pt x="57453" y="876399"/>
                  <a:pt x="0" y="672492"/>
                </a:cubicBezTo>
                <a:cubicBezTo>
                  <a:pt x="-57453" y="468585"/>
                  <a:pt x="31639" y="251143"/>
                  <a:pt x="0" y="0"/>
                </a:cubicBezTo>
                <a:close/>
              </a:path>
            </a:pathLst>
          </a:custGeom>
          <a:noFill/>
          <a:ln w="38100">
            <a:noFill/>
            <a:extLst>
              <a:ext uri="{C807C97D-BFC1-408E-A445-0C87EB9F89A2}">
                <ask:lineSketchStyleProps xmlns:ask="http://schemas.microsoft.com/office/drawing/2018/sketchyshapes" sd="147323095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defPPr>
              <a:defRPr lang="es-MX"/>
            </a:defPPr>
            <a:lvl1pPr algn="ctr">
              <a:defRPr sz="32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sis MT Pro" panose="02040504050005020304" pitchFamily="18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s-ES" sz="3600" b="1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ea typeface="+mn-ea"/>
                <a:cs typeface="Arial" panose="020B0604020202020204" pitchFamily="34" charset="0"/>
              </a:rPr>
              <a:t>“Dinámica de cambio en la cobertura y uso de suelo en la Cuenca Laguna de Zapotlán”</a:t>
            </a:r>
            <a:endParaRPr lang="es-MX" sz="3600" b="1" dirty="0">
              <a:solidFill>
                <a:schemeClr val="tx2">
                  <a:lumMod val="75000"/>
                  <a:lumOff val="25000"/>
                </a:schemeClr>
              </a:solidFill>
              <a:effectLst/>
              <a:ea typeface="+mn-ea"/>
              <a:cs typeface="Arial" panose="020B0604020202020204" pitchFamily="34" charset="0"/>
            </a:endParaRPr>
          </a:p>
        </p:txBody>
      </p:sp>
      <p:pic>
        <p:nvPicPr>
          <p:cNvPr id="1026" name="Picture 2" descr="Inicio">
            <a:extLst>
              <a:ext uri="{FF2B5EF4-FFF2-40B4-BE49-F238E27FC236}">
                <a16:creationId xmlns:a16="http://schemas.microsoft.com/office/drawing/2014/main" id="{52F76561-4CA9-E9BB-C5F1-BAF71C23A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29" y="5626885"/>
            <a:ext cx="4572050" cy="615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61380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Mapa&#10;&#10;Descripción generada automáticamente">
            <a:extLst>
              <a:ext uri="{FF2B5EF4-FFF2-40B4-BE49-F238E27FC236}">
                <a16:creationId xmlns:a16="http://schemas.microsoft.com/office/drawing/2014/main" id="{1E1AB366-6AD2-236D-DF62-8AD83756BAA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000"/>
                    </a14:imgEffect>
                    <a14:imgEffect>
                      <a14:saturation sat="124000"/>
                    </a14:imgEffect>
                    <a14:imgEffect>
                      <a14:brightnessContrast bright="-2000"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98" b="4731"/>
          <a:stretch/>
        </p:blipFill>
        <p:spPr bwMode="auto">
          <a:xfrm>
            <a:off x="1370155" y="472019"/>
            <a:ext cx="9480283" cy="6413277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Cuadro de texto 1">
            <a:extLst>
              <a:ext uri="{FF2B5EF4-FFF2-40B4-BE49-F238E27FC236}">
                <a16:creationId xmlns:a16="http://schemas.microsoft.com/office/drawing/2014/main" id="{0E690C31-C1A6-661E-30C7-62B56ED5D92D}"/>
              </a:ext>
            </a:extLst>
          </p:cNvPr>
          <p:cNvSpPr txBox="1"/>
          <p:nvPr/>
        </p:nvSpPr>
        <p:spPr>
          <a:xfrm>
            <a:off x="845782" y="136946"/>
            <a:ext cx="10515600" cy="369332"/>
          </a:xfrm>
          <a:prstGeom prst="rect">
            <a:avLst/>
          </a:prstGeom>
          <a:solidFill>
            <a:prstClr val="white"/>
          </a:solidFill>
          <a:ln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Aft>
                <a:spcPts val="1000"/>
              </a:spcAft>
            </a:pPr>
            <a:r>
              <a:rPr lang="es-MX" sz="2400" b="1" kern="1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Vegetación y usos de suelo serie I y VII</a:t>
            </a:r>
          </a:p>
        </p:txBody>
      </p:sp>
    </p:spTree>
    <p:extLst>
      <p:ext uri="{BB962C8B-B14F-4D97-AF65-F5344CB8AC3E}">
        <p14:creationId xmlns:p14="http://schemas.microsoft.com/office/powerpoint/2010/main" val="2818783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B8F2BD2D-38D5-2DD7-DC89-34E0963E56CF}"/>
              </a:ext>
            </a:extLst>
          </p:cNvPr>
          <p:cNvSpPr txBox="1"/>
          <p:nvPr/>
        </p:nvSpPr>
        <p:spPr>
          <a:xfrm>
            <a:off x="1173712" y="30010"/>
            <a:ext cx="987809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800" b="1" kern="100" dirty="0">
                <a:solidFill>
                  <a:srgbClr val="00A900"/>
                </a:solidFill>
              </a:rPr>
              <a:t>Tasas de cambio entre series I a VII </a:t>
            </a:r>
          </a:p>
          <a:p>
            <a:pPr algn="ctr"/>
            <a:r>
              <a:rPr lang="es-MX" sz="1600" kern="100" dirty="0"/>
              <a:t>Fuente: elaboración propia con datos de INEGI.</a:t>
            </a:r>
            <a:endParaRPr lang="es-MX" sz="1600" b="1" kern="100" dirty="0">
              <a:solidFill>
                <a:srgbClr val="00A900"/>
              </a:solidFill>
            </a:endParaRPr>
          </a:p>
        </p:txBody>
      </p:sp>
      <p:pic>
        <p:nvPicPr>
          <p:cNvPr id="13" name="Imagen 12" descr="Vista de una montaña en el bosque&#10;&#10;Descripción generada automáticamente con confianza media">
            <a:extLst>
              <a:ext uri="{FF2B5EF4-FFF2-40B4-BE49-F238E27FC236}">
                <a16:creationId xmlns:a16="http://schemas.microsoft.com/office/drawing/2014/main" id="{FB1D28D2-1BA9-5775-8446-F407108232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10613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3830"/>
          <a:stretch/>
        </p:blipFill>
        <p:spPr>
          <a:xfrm>
            <a:off x="8150036" y="1606556"/>
            <a:ext cx="3869515" cy="3367909"/>
          </a:xfrm>
          <a:prstGeom prst="rect">
            <a:avLst/>
          </a:prstGeom>
          <a:ln>
            <a:solidFill>
              <a:srgbClr val="DF5493"/>
            </a:solidFill>
          </a:ln>
          <a:effectLst>
            <a:glow rad="127000">
              <a:schemeClr val="bg1"/>
            </a:glow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442EABA-97FE-28A6-F10C-A84F2EB1B9C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8358" t="18890" r="35522" b="13813"/>
          <a:stretch/>
        </p:blipFill>
        <p:spPr>
          <a:xfrm>
            <a:off x="377541" y="815487"/>
            <a:ext cx="7328848" cy="6012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8342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A05A28A7-D14F-08DE-9D5D-91669F98E79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6091281"/>
              </p:ext>
            </p:extLst>
          </p:nvPr>
        </p:nvGraphicFramePr>
        <p:xfrm>
          <a:off x="309563" y="781853"/>
          <a:ext cx="11507787" cy="5894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5614488" imgH="2875790" progId="Word.Document.12">
                  <p:embed/>
                </p:oleObj>
              </mc:Choice>
              <mc:Fallback>
                <p:oleObj name="Document" r:id="rId3" imgW="5614488" imgH="287579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09563" y="781853"/>
                        <a:ext cx="11507787" cy="58943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Elipse 1">
            <a:extLst>
              <a:ext uri="{FF2B5EF4-FFF2-40B4-BE49-F238E27FC236}">
                <a16:creationId xmlns:a16="http://schemas.microsoft.com/office/drawing/2014/main" id="{A71E47F6-843A-5FA6-0A6D-E00AA4D246F1}"/>
              </a:ext>
            </a:extLst>
          </p:cNvPr>
          <p:cNvSpPr/>
          <p:nvPr/>
        </p:nvSpPr>
        <p:spPr>
          <a:xfrm>
            <a:off x="3359656" y="1977007"/>
            <a:ext cx="1023583" cy="5049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1EAAFA56-7912-FEEC-5453-B25B892C46AE}"/>
              </a:ext>
            </a:extLst>
          </p:cNvPr>
          <p:cNvSpPr/>
          <p:nvPr/>
        </p:nvSpPr>
        <p:spPr>
          <a:xfrm>
            <a:off x="5313560" y="2361419"/>
            <a:ext cx="1023583" cy="5049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9F831EFA-B538-CE8F-59B0-4F849F0E6714}"/>
              </a:ext>
            </a:extLst>
          </p:cNvPr>
          <p:cNvSpPr/>
          <p:nvPr/>
        </p:nvSpPr>
        <p:spPr>
          <a:xfrm>
            <a:off x="3359656" y="3605763"/>
            <a:ext cx="1023583" cy="5049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14FCE83D-220C-DB0C-2FB1-B2238656E4FA}"/>
              </a:ext>
            </a:extLst>
          </p:cNvPr>
          <p:cNvSpPr/>
          <p:nvPr/>
        </p:nvSpPr>
        <p:spPr>
          <a:xfrm>
            <a:off x="6755672" y="1977007"/>
            <a:ext cx="1023583" cy="5049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635065B1-A7BA-FAC2-0BF0-E1D8469301F0}"/>
              </a:ext>
            </a:extLst>
          </p:cNvPr>
          <p:cNvSpPr/>
          <p:nvPr/>
        </p:nvSpPr>
        <p:spPr>
          <a:xfrm>
            <a:off x="5732089" y="5231951"/>
            <a:ext cx="1023583" cy="5049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1B5DED4D-A874-0325-C37B-4DB728AD035B}"/>
              </a:ext>
            </a:extLst>
          </p:cNvPr>
          <p:cNvSpPr/>
          <p:nvPr/>
        </p:nvSpPr>
        <p:spPr>
          <a:xfrm>
            <a:off x="3621236" y="5181909"/>
            <a:ext cx="1023583" cy="5049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40F5E8A1-BAD4-E3FD-CEF2-9E3BB36F7F2B}"/>
              </a:ext>
            </a:extLst>
          </p:cNvPr>
          <p:cNvSpPr txBox="1"/>
          <p:nvPr/>
        </p:nvSpPr>
        <p:spPr>
          <a:xfrm>
            <a:off x="3049138" y="167491"/>
            <a:ext cx="60937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800" b="1" kern="100" dirty="0">
                <a:solidFill>
                  <a:srgbClr val="00A900"/>
                </a:solidFill>
              </a:rPr>
              <a:t>Transiciones entre serie I y VII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E0DC736-F265-4ABB-D241-CE437691E9AD}"/>
              </a:ext>
            </a:extLst>
          </p:cNvPr>
          <p:cNvSpPr txBox="1"/>
          <p:nvPr/>
        </p:nvSpPr>
        <p:spPr>
          <a:xfrm>
            <a:off x="243419" y="5652581"/>
            <a:ext cx="60937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80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Fuente: elaboración propia con datos de INEGI.</a:t>
            </a:r>
            <a:endParaRPr lang="es-MX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D4A9949A-2049-E786-F4E3-729544D7C406}"/>
              </a:ext>
            </a:extLst>
          </p:cNvPr>
          <p:cNvSpPr txBox="1"/>
          <p:nvPr/>
        </p:nvSpPr>
        <p:spPr>
          <a:xfrm>
            <a:off x="706271" y="6103055"/>
            <a:ext cx="103552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800" dirty="0">
                <a:effectLst/>
                <a:ea typeface="Aptos" panose="020B0004020202020204" pitchFamily="34" charset="0"/>
              </a:rPr>
              <a:t>Agricultura de temporal (At), Agricultura de riego (Ar), Pastizal inducido (PI), Asentamientos humanos (AH), bosque (B), Pradera de alta montaña (VW), Vegetación hidrófila (VH) y Cuerpo de agua (H2O). 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2661566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Mapa&#10;&#10;Descripción generada automáticamente">
            <a:extLst>
              <a:ext uri="{FF2B5EF4-FFF2-40B4-BE49-F238E27FC236}">
                <a16:creationId xmlns:a16="http://schemas.microsoft.com/office/drawing/2014/main" id="{5651E6FA-4EC8-3915-40D1-65A71A7532A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26" t="9033"/>
          <a:stretch/>
        </p:blipFill>
        <p:spPr bwMode="auto">
          <a:xfrm>
            <a:off x="6510493" y="0"/>
            <a:ext cx="5664200" cy="6812434"/>
          </a:xfrm>
          <a:prstGeom prst="rect">
            <a:avLst/>
          </a:prstGeom>
          <a:ln w="317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3926223C-7974-6004-2878-398565D0F88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2562281"/>
              </p:ext>
            </p:extLst>
          </p:nvPr>
        </p:nvGraphicFramePr>
        <p:xfrm>
          <a:off x="-830263" y="422275"/>
          <a:ext cx="8116888" cy="4094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5614488" imgH="2836178" progId="Word.Document.12">
                  <p:embed/>
                </p:oleObj>
              </mc:Choice>
              <mc:Fallback>
                <p:oleObj name="Document" r:id="rId4" imgW="5614488" imgH="2836178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830263" y="422275"/>
                        <a:ext cx="8116888" cy="4094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BC66D500-BB2B-9176-6DEB-16840876EE2A}"/>
              </a:ext>
            </a:extLst>
          </p:cNvPr>
          <p:cNvSpPr txBox="1"/>
          <p:nvPr/>
        </p:nvSpPr>
        <p:spPr>
          <a:xfrm>
            <a:off x="17307" y="421015"/>
            <a:ext cx="65509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800" b="1" kern="1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Coberturas y usos 2023 </a:t>
            </a: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C074C871-FBE0-D157-5369-E0363735A9C9}"/>
              </a:ext>
            </a:extLst>
          </p:cNvPr>
          <p:cNvSpPr/>
          <p:nvPr/>
        </p:nvSpPr>
        <p:spPr>
          <a:xfrm>
            <a:off x="4990529" y="1701361"/>
            <a:ext cx="1023583" cy="61875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3F0EFA3D-6F93-EF34-5B87-0D28E9E442E5}"/>
              </a:ext>
            </a:extLst>
          </p:cNvPr>
          <p:cNvSpPr/>
          <p:nvPr/>
        </p:nvSpPr>
        <p:spPr>
          <a:xfrm>
            <a:off x="4990528" y="2905780"/>
            <a:ext cx="1023583" cy="3560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330C1405-0F06-5BE2-7B2B-1A14A2BEA2F3}"/>
              </a:ext>
            </a:extLst>
          </p:cNvPr>
          <p:cNvSpPr/>
          <p:nvPr/>
        </p:nvSpPr>
        <p:spPr>
          <a:xfrm>
            <a:off x="102461" y="1701361"/>
            <a:ext cx="2524829" cy="61875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16261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cologistas en Acción reclama una gestión &quot;ambiental y social&quot; del agua">
            <a:extLst>
              <a:ext uri="{FF2B5EF4-FFF2-40B4-BE49-F238E27FC236}">
                <a16:creationId xmlns:a16="http://schemas.microsoft.com/office/drawing/2014/main" id="{D81E6CB5-F849-76C3-BCE0-A89D5B91DE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60" r="292"/>
          <a:stretch/>
        </p:blipFill>
        <p:spPr bwMode="auto">
          <a:xfrm>
            <a:off x="8120419" y="-13300"/>
            <a:ext cx="407364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334202C1-E10B-238B-C834-DE9850303B9D}"/>
              </a:ext>
            </a:extLst>
          </p:cNvPr>
          <p:cNvSpPr txBox="1"/>
          <p:nvPr/>
        </p:nvSpPr>
        <p:spPr>
          <a:xfrm>
            <a:off x="203884" y="858738"/>
            <a:ext cx="7875591" cy="57143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800"/>
              </a:spcAft>
              <a:buFont typeface="+mj-lt"/>
              <a:buAutoNum type="arabicPeriod"/>
            </a:pPr>
            <a:r>
              <a:rPr lang="es-MX" sz="2400" kern="100" dirty="0">
                <a:ea typeface="Aptos" panose="020B0004020202020204" pitchFamily="34" charset="0"/>
                <a:cs typeface="Arial" panose="020B0604020202020204" pitchFamily="34" charset="0"/>
              </a:rPr>
              <a:t>Más de la </a:t>
            </a:r>
            <a:r>
              <a:rPr lang="es-MX" sz="2400" b="1" kern="100" dirty="0">
                <a:ea typeface="Aptos" panose="020B0004020202020204" pitchFamily="34" charset="0"/>
                <a:cs typeface="Arial" panose="020B0604020202020204" pitchFamily="34" charset="0"/>
              </a:rPr>
              <a:t>mitad de la cuenca </a:t>
            </a:r>
            <a:r>
              <a:rPr lang="es-MX" sz="2400" kern="100" dirty="0">
                <a:ea typeface="Aptos" panose="020B0004020202020204" pitchFamily="34" charset="0"/>
                <a:cs typeface="Arial" panose="020B0604020202020204" pitchFamily="34" charset="0"/>
              </a:rPr>
              <a:t>con </a:t>
            </a:r>
            <a:r>
              <a:rPr lang="es-MX" sz="2400" b="1" kern="100" dirty="0">
                <a:ea typeface="Aptos" panose="020B0004020202020204" pitchFamily="34" charset="0"/>
                <a:cs typeface="Arial" panose="020B0604020202020204" pitchFamily="34" charset="0"/>
              </a:rPr>
              <a:t>usos antropogénicos</a:t>
            </a:r>
            <a:r>
              <a:rPr lang="es-MX" sz="2400" kern="100" dirty="0">
                <a:ea typeface="Aptos" panose="020B0004020202020204" pitchFamily="34" charset="0"/>
                <a:cs typeface="Arial" panose="020B0604020202020204" pitchFamily="34" charset="0"/>
              </a:rPr>
              <a:t>, necesario investigar efectos en los ecosistemas. </a:t>
            </a:r>
          </a:p>
          <a:p>
            <a:pPr marL="342900" indent="-342900">
              <a:spcAft>
                <a:spcPts val="800"/>
              </a:spcAft>
              <a:buFont typeface="+mj-lt"/>
              <a:buAutoNum type="arabicPeriod"/>
            </a:pPr>
            <a:r>
              <a:rPr lang="es-MX" sz="2400" kern="100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Dinamismo</a:t>
            </a:r>
            <a:r>
              <a:rPr lang="es-MX" sz="2400" b="1" kern="100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s-MX" sz="2400" kern="100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de cambio, </a:t>
            </a:r>
            <a:r>
              <a:rPr lang="es-MX" sz="2400" b="1" kern="100" dirty="0">
                <a:ea typeface="Aptos" panose="020B0004020202020204" pitchFamily="34" charset="0"/>
                <a:cs typeface="Arial" panose="020B0604020202020204" pitchFamily="34" charset="0"/>
              </a:rPr>
              <a:t>transición de agricultura</a:t>
            </a:r>
            <a:r>
              <a:rPr lang="es-MX" sz="2400" kern="100" dirty="0">
                <a:ea typeface="Aptos" panose="020B0004020202020204" pitchFamily="34" charset="0"/>
                <a:cs typeface="Arial" panose="020B0604020202020204" pitchFamily="34" charset="0"/>
              </a:rPr>
              <a:t> de temporal a agricultura de riego, resultado de la intensificación agrícola entre serie V y VI.</a:t>
            </a:r>
          </a:p>
          <a:p>
            <a:pPr marL="342900" indent="-342900">
              <a:spcAft>
                <a:spcPts val="800"/>
              </a:spcAft>
              <a:buFont typeface="+mj-lt"/>
              <a:buAutoNum type="arabicPeriod"/>
            </a:pPr>
            <a:endParaRPr lang="es-MX" sz="1000" u="sng" kern="100" dirty="0"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800"/>
              </a:spcAft>
              <a:buFont typeface="+mj-lt"/>
              <a:buAutoNum type="arabicPeriod"/>
            </a:pPr>
            <a:r>
              <a:rPr lang="es-MX" sz="2400" dirty="0">
                <a:effectLst/>
                <a:ea typeface="Aptos" panose="020B0004020202020204" pitchFamily="34" charset="0"/>
              </a:rPr>
              <a:t>El </a:t>
            </a:r>
            <a:r>
              <a:rPr lang="es-MX" sz="2400" b="1" dirty="0">
                <a:effectLst/>
                <a:ea typeface="Aptos" panose="020B0004020202020204" pitchFamily="34" charset="0"/>
              </a:rPr>
              <a:t>cuerpo de agua, la vegetación hidrófila y </a:t>
            </a:r>
            <a:r>
              <a:rPr lang="es-MX" sz="2400" b="1" dirty="0">
                <a:ea typeface="Aptos" panose="020B0004020202020204" pitchFamily="34" charset="0"/>
              </a:rPr>
              <a:t>la pradera de alta montaña </a:t>
            </a:r>
            <a:r>
              <a:rPr lang="es-MX" sz="2400" dirty="0">
                <a:effectLst/>
                <a:ea typeface="Aptos" panose="020B0004020202020204" pitchFamily="34" charset="0"/>
              </a:rPr>
              <a:t>deben estudiarse a mayor detalle.  </a:t>
            </a:r>
          </a:p>
          <a:p>
            <a:pPr marL="342900" indent="-342900">
              <a:spcAft>
                <a:spcPts val="800"/>
              </a:spcAft>
              <a:buFont typeface="+mj-lt"/>
              <a:buAutoNum type="arabicPeriod"/>
            </a:pPr>
            <a:endParaRPr lang="es-MX" sz="1000" dirty="0">
              <a:effectLst/>
              <a:ea typeface="Aptos" panose="020B00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s-MX" sz="2400" kern="100" dirty="0">
                <a:ea typeface="Aptos" panose="020B0004020202020204" pitchFamily="34" charset="0"/>
                <a:cs typeface="Arial" panose="020B0604020202020204" pitchFamily="34" charset="0"/>
              </a:rPr>
              <a:t>Necesario </a:t>
            </a:r>
            <a:r>
              <a:rPr lang="es-MX" sz="2400" b="1" kern="100" dirty="0">
                <a:ea typeface="Aptos" panose="020B0004020202020204" pitchFamily="34" charset="0"/>
                <a:cs typeface="Arial" panose="020B0604020202020204" pitchFamily="34" charset="0"/>
              </a:rPr>
              <a:t>monitoreo y la planeación </a:t>
            </a:r>
            <a:r>
              <a:rPr lang="es-MX" sz="2400" kern="100" dirty="0">
                <a:ea typeface="Aptos" panose="020B0004020202020204" pitchFamily="34" charset="0"/>
                <a:cs typeface="Arial" panose="020B0604020202020204" pitchFamily="34" charset="0"/>
              </a:rPr>
              <a:t>de la asignación del uso del suelo.</a:t>
            </a:r>
          </a:p>
          <a:p>
            <a:pPr marL="342900" indent="-342900">
              <a:buFont typeface="+mj-lt"/>
              <a:buAutoNum type="arabicPeriod"/>
            </a:pPr>
            <a:endParaRPr lang="es-MX" sz="2400" dirty="0">
              <a:effectLst/>
              <a:ea typeface="Aptos" panose="020B00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s-MX" sz="2400" dirty="0">
                <a:ea typeface="Aptos" panose="020B0004020202020204" pitchFamily="34" charset="0"/>
              </a:rPr>
              <a:t>E</a:t>
            </a:r>
            <a:r>
              <a:rPr lang="es-MX" sz="2400" dirty="0">
                <a:effectLst/>
                <a:ea typeface="Aptos" panose="020B0004020202020204" pitchFamily="34" charset="0"/>
              </a:rPr>
              <a:t>n</a:t>
            </a:r>
            <a:r>
              <a:rPr lang="es-MX" sz="2400" b="1" dirty="0">
                <a:effectLst/>
                <a:ea typeface="Aptos" panose="020B0004020202020204" pitchFamily="34" charset="0"/>
              </a:rPr>
              <a:t> 2023,</a:t>
            </a:r>
            <a:r>
              <a:rPr lang="es-MX" sz="2400" dirty="0">
                <a:effectLst/>
                <a:ea typeface="Aptos" panose="020B0004020202020204" pitchFamily="34" charset="0"/>
              </a:rPr>
              <a:t> las </a:t>
            </a:r>
            <a:r>
              <a:rPr lang="es-MX" sz="2400" b="1" dirty="0">
                <a:effectLst/>
                <a:ea typeface="Aptos" panose="020B0004020202020204" pitchFamily="34" charset="0"/>
              </a:rPr>
              <a:t>tendencias</a:t>
            </a:r>
            <a:r>
              <a:rPr lang="es-MX" sz="2400" dirty="0">
                <a:effectLst/>
                <a:ea typeface="Aptos" panose="020B0004020202020204" pitchFamily="34" charset="0"/>
              </a:rPr>
              <a:t> de </a:t>
            </a:r>
            <a:r>
              <a:rPr lang="es-MX" sz="2400" b="1" dirty="0">
                <a:effectLst/>
                <a:ea typeface="Aptos" panose="020B0004020202020204" pitchFamily="34" charset="0"/>
              </a:rPr>
              <a:t>cambio continúan</a:t>
            </a:r>
            <a:r>
              <a:rPr lang="es-MX" sz="2400" b="1" dirty="0">
                <a:ea typeface="Aptos" panose="020B0004020202020204" pitchFamily="34" charset="0"/>
              </a:rPr>
              <a:t>, </a:t>
            </a:r>
            <a:r>
              <a:rPr lang="es-MX" sz="2400" dirty="0">
                <a:ea typeface="Aptos" panose="020B0004020202020204" pitchFamily="34" charset="0"/>
              </a:rPr>
              <a:t>con los efectos en el ciclo hidrológico de la CLZ.</a:t>
            </a:r>
            <a:endParaRPr lang="es-MX" sz="2400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D2889B6-8A52-1A8C-FF9A-75790419E42B}"/>
              </a:ext>
            </a:extLst>
          </p:cNvPr>
          <p:cNvSpPr txBox="1">
            <a:spLocks/>
          </p:cNvSpPr>
          <p:nvPr/>
        </p:nvSpPr>
        <p:spPr>
          <a:xfrm>
            <a:off x="38877" y="86303"/>
            <a:ext cx="3419270" cy="535531"/>
          </a:xfrm>
          <a:custGeom>
            <a:avLst/>
            <a:gdLst>
              <a:gd name="connsiteX0" fmla="*/ 0 w 3419270"/>
              <a:gd name="connsiteY0" fmla="*/ 0 h 535531"/>
              <a:gd name="connsiteX1" fmla="*/ 569878 w 3419270"/>
              <a:gd name="connsiteY1" fmla="*/ 0 h 535531"/>
              <a:gd name="connsiteX2" fmla="*/ 1208142 w 3419270"/>
              <a:gd name="connsiteY2" fmla="*/ 0 h 535531"/>
              <a:gd name="connsiteX3" fmla="*/ 1675442 w 3419270"/>
              <a:gd name="connsiteY3" fmla="*/ 0 h 535531"/>
              <a:gd name="connsiteX4" fmla="*/ 2211128 w 3419270"/>
              <a:gd name="connsiteY4" fmla="*/ 0 h 535531"/>
              <a:gd name="connsiteX5" fmla="*/ 2815199 w 3419270"/>
              <a:gd name="connsiteY5" fmla="*/ 0 h 535531"/>
              <a:gd name="connsiteX6" fmla="*/ 3419270 w 3419270"/>
              <a:gd name="connsiteY6" fmla="*/ 0 h 535531"/>
              <a:gd name="connsiteX7" fmla="*/ 3419270 w 3419270"/>
              <a:gd name="connsiteY7" fmla="*/ 535531 h 535531"/>
              <a:gd name="connsiteX8" fmla="*/ 2951970 w 3419270"/>
              <a:gd name="connsiteY8" fmla="*/ 535531 h 535531"/>
              <a:gd name="connsiteX9" fmla="*/ 2347899 w 3419270"/>
              <a:gd name="connsiteY9" fmla="*/ 535531 h 535531"/>
              <a:gd name="connsiteX10" fmla="*/ 1743828 w 3419270"/>
              <a:gd name="connsiteY10" fmla="*/ 535531 h 535531"/>
              <a:gd name="connsiteX11" fmla="*/ 1208142 w 3419270"/>
              <a:gd name="connsiteY11" fmla="*/ 535531 h 535531"/>
              <a:gd name="connsiteX12" fmla="*/ 604071 w 3419270"/>
              <a:gd name="connsiteY12" fmla="*/ 535531 h 535531"/>
              <a:gd name="connsiteX13" fmla="*/ 0 w 3419270"/>
              <a:gd name="connsiteY13" fmla="*/ 535531 h 535531"/>
              <a:gd name="connsiteX14" fmla="*/ 0 w 3419270"/>
              <a:gd name="connsiteY14" fmla="*/ 0 h 535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419270" h="535531" fill="none" extrusionOk="0">
                <a:moveTo>
                  <a:pt x="0" y="0"/>
                </a:moveTo>
                <a:cubicBezTo>
                  <a:pt x="268303" y="-30540"/>
                  <a:pt x="297789" y="8104"/>
                  <a:pt x="569878" y="0"/>
                </a:cubicBezTo>
                <a:cubicBezTo>
                  <a:pt x="841967" y="-8104"/>
                  <a:pt x="972880" y="60736"/>
                  <a:pt x="1208142" y="0"/>
                </a:cubicBezTo>
                <a:cubicBezTo>
                  <a:pt x="1443404" y="-60736"/>
                  <a:pt x="1577162" y="52665"/>
                  <a:pt x="1675442" y="0"/>
                </a:cubicBezTo>
                <a:cubicBezTo>
                  <a:pt x="1773722" y="-52665"/>
                  <a:pt x="2007488" y="31873"/>
                  <a:pt x="2211128" y="0"/>
                </a:cubicBezTo>
                <a:cubicBezTo>
                  <a:pt x="2414768" y="-31873"/>
                  <a:pt x="2627470" y="4679"/>
                  <a:pt x="2815199" y="0"/>
                </a:cubicBezTo>
                <a:cubicBezTo>
                  <a:pt x="3002928" y="-4679"/>
                  <a:pt x="3189602" y="52005"/>
                  <a:pt x="3419270" y="0"/>
                </a:cubicBezTo>
                <a:cubicBezTo>
                  <a:pt x="3451152" y="112583"/>
                  <a:pt x="3386016" y="325797"/>
                  <a:pt x="3419270" y="535531"/>
                </a:cubicBezTo>
                <a:cubicBezTo>
                  <a:pt x="3308716" y="549854"/>
                  <a:pt x="3126418" y="526811"/>
                  <a:pt x="2951970" y="535531"/>
                </a:cubicBezTo>
                <a:cubicBezTo>
                  <a:pt x="2777522" y="544251"/>
                  <a:pt x="2564213" y="531356"/>
                  <a:pt x="2347899" y="535531"/>
                </a:cubicBezTo>
                <a:cubicBezTo>
                  <a:pt x="2131585" y="539706"/>
                  <a:pt x="1890923" y="498309"/>
                  <a:pt x="1743828" y="535531"/>
                </a:cubicBezTo>
                <a:cubicBezTo>
                  <a:pt x="1596733" y="572753"/>
                  <a:pt x="1362043" y="511257"/>
                  <a:pt x="1208142" y="535531"/>
                </a:cubicBezTo>
                <a:cubicBezTo>
                  <a:pt x="1054241" y="559805"/>
                  <a:pt x="739322" y="465712"/>
                  <a:pt x="604071" y="535531"/>
                </a:cubicBezTo>
                <a:cubicBezTo>
                  <a:pt x="468820" y="605350"/>
                  <a:pt x="163329" y="488072"/>
                  <a:pt x="0" y="535531"/>
                </a:cubicBezTo>
                <a:cubicBezTo>
                  <a:pt x="-63521" y="398893"/>
                  <a:pt x="1667" y="212104"/>
                  <a:pt x="0" y="0"/>
                </a:cubicBezTo>
                <a:close/>
              </a:path>
              <a:path w="3419270" h="535531" stroke="0" extrusionOk="0">
                <a:moveTo>
                  <a:pt x="0" y="0"/>
                </a:moveTo>
                <a:cubicBezTo>
                  <a:pt x="277338" y="-22408"/>
                  <a:pt x="467539" y="65873"/>
                  <a:pt x="638264" y="0"/>
                </a:cubicBezTo>
                <a:cubicBezTo>
                  <a:pt x="808989" y="-65873"/>
                  <a:pt x="967915" y="33674"/>
                  <a:pt x="1105564" y="0"/>
                </a:cubicBezTo>
                <a:cubicBezTo>
                  <a:pt x="1243213" y="-33674"/>
                  <a:pt x="1499161" y="14104"/>
                  <a:pt x="1607057" y="0"/>
                </a:cubicBezTo>
                <a:cubicBezTo>
                  <a:pt x="1714953" y="-14104"/>
                  <a:pt x="1991541" y="48543"/>
                  <a:pt x="2211128" y="0"/>
                </a:cubicBezTo>
                <a:cubicBezTo>
                  <a:pt x="2430715" y="-48543"/>
                  <a:pt x="2546382" y="11935"/>
                  <a:pt x="2712621" y="0"/>
                </a:cubicBezTo>
                <a:cubicBezTo>
                  <a:pt x="2878860" y="-11935"/>
                  <a:pt x="3142998" y="49044"/>
                  <a:pt x="3419270" y="0"/>
                </a:cubicBezTo>
                <a:cubicBezTo>
                  <a:pt x="3449044" y="219014"/>
                  <a:pt x="3356927" y="286032"/>
                  <a:pt x="3419270" y="535531"/>
                </a:cubicBezTo>
                <a:cubicBezTo>
                  <a:pt x="3232546" y="542819"/>
                  <a:pt x="3068601" y="502695"/>
                  <a:pt x="2849392" y="535531"/>
                </a:cubicBezTo>
                <a:cubicBezTo>
                  <a:pt x="2630183" y="568367"/>
                  <a:pt x="2584417" y="516504"/>
                  <a:pt x="2382091" y="535531"/>
                </a:cubicBezTo>
                <a:cubicBezTo>
                  <a:pt x="2179765" y="554558"/>
                  <a:pt x="1973183" y="496087"/>
                  <a:pt x="1778020" y="535531"/>
                </a:cubicBezTo>
                <a:cubicBezTo>
                  <a:pt x="1582857" y="574975"/>
                  <a:pt x="1456360" y="494154"/>
                  <a:pt x="1208142" y="535531"/>
                </a:cubicBezTo>
                <a:cubicBezTo>
                  <a:pt x="959924" y="576908"/>
                  <a:pt x="861048" y="487284"/>
                  <a:pt x="604071" y="535531"/>
                </a:cubicBezTo>
                <a:cubicBezTo>
                  <a:pt x="347094" y="583778"/>
                  <a:pt x="283257" y="514541"/>
                  <a:pt x="0" y="535531"/>
                </a:cubicBezTo>
                <a:cubicBezTo>
                  <a:pt x="-9617" y="400903"/>
                  <a:pt x="2817" y="257257"/>
                  <a:pt x="0" y="0"/>
                </a:cubicBezTo>
                <a:close/>
              </a:path>
            </a:pathLst>
          </a:custGeom>
          <a:ln w="38100" cap="flat" cmpd="sng" algn="ctr">
            <a:noFill/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87928454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32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masis MT Pro" panose="02040504050005020304" pitchFamily="18" charset="0"/>
                <a:cs typeface="Arial" panose="020B0604020202020204" pitchFamily="34" charset="0"/>
              </a:rPr>
              <a:t>Conclusiones</a:t>
            </a:r>
            <a:endParaRPr lang="es-MX" sz="3200" b="1" dirty="0">
              <a:solidFill>
                <a:schemeClr val="tx2">
                  <a:lumMod val="75000"/>
                  <a:lumOff val="25000"/>
                </a:schemeClr>
              </a:solidFill>
              <a:latin typeface="Amasis MT Pro" panose="02040504050005020304" pitchFamily="18" charset="0"/>
              <a:cs typeface="Arial" panose="020B0604020202020204" pitchFamily="34" charset="0"/>
            </a:endParaRP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064DF037-6168-7E8C-786A-70CBCF4438B7}"/>
              </a:ext>
            </a:extLst>
          </p:cNvPr>
          <p:cNvCxnSpPr>
            <a:cxnSpLocks/>
          </p:cNvCxnSpPr>
          <p:nvPr/>
        </p:nvCxnSpPr>
        <p:spPr>
          <a:xfrm>
            <a:off x="407368" y="577876"/>
            <a:ext cx="2700000" cy="0"/>
          </a:xfrm>
          <a:prstGeom prst="line">
            <a:avLst/>
          </a:prstGeom>
          <a:ln w="12700">
            <a:solidFill>
              <a:srgbClr val="75B38E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49647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Vista de lago con montañas nevadas al fondo&#10;&#10;Descripción generada automáticamente con confianza media">
            <a:extLst>
              <a:ext uri="{FF2B5EF4-FFF2-40B4-BE49-F238E27FC236}">
                <a16:creationId xmlns:a16="http://schemas.microsoft.com/office/drawing/2014/main" id="{A1A207B1-80CA-0B5D-9AFC-0F203C7C36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422" b="8592"/>
          <a:stretch/>
        </p:blipFill>
        <p:spPr>
          <a:xfrm>
            <a:off x="0" y="0"/>
            <a:ext cx="12194260" cy="6858000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D36C9971-F575-E89F-1ACD-6A43440DFA21}"/>
              </a:ext>
            </a:extLst>
          </p:cNvPr>
          <p:cNvSpPr/>
          <p:nvPr/>
        </p:nvSpPr>
        <p:spPr>
          <a:xfrm>
            <a:off x="3454781" y="4724949"/>
            <a:ext cx="5291663" cy="1727365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280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A1A7A87-51AF-4A84-B93B-7B183EBE5A40}"/>
              </a:ext>
            </a:extLst>
          </p:cNvPr>
          <p:cNvSpPr txBox="1"/>
          <p:nvPr/>
        </p:nvSpPr>
        <p:spPr>
          <a:xfrm>
            <a:off x="3450168" y="620188"/>
            <a:ext cx="5291663" cy="16287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¡ Por su atención, gracias!</a:t>
            </a:r>
          </a:p>
        </p:txBody>
      </p:sp>
      <p:pic>
        <p:nvPicPr>
          <p:cNvPr id="5" name="Imagen 4" descr="Imagen que contiene exterior, hombre, agua, pasto&#10;&#10;Descripción generada automáticamente">
            <a:extLst>
              <a:ext uri="{FF2B5EF4-FFF2-40B4-BE49-F238E27FC236}">
                <a16:creationId xmlns:a16="http://schemas.microsoft.com/office/drawing/2014/main" id="{6BB3AB16-0DA9-3282-D09A-B689EED311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63" b="83672" l="33333" r="69688">
                        <a14:foregroundMark x1="41963" y1="22571" x2="41771" y2="14844"/>
                        <a14:foregroundMark x1="42292" y1="35859" x2="42138" y2="29646"/>
                        <a14:foregroundMark x1="47118" y1="12993" x2="49458" y2="12183"/>
                        <a14:foregroundMark x1="42656" y1="14538" x2="46137" y2="13333"/>
                        <a14:foregroundMark x1="41771" y1="80469" x2="41771" y2="80469"/>
                        <a14:foregroundMark x1="42292" y1="80703" x2="42292" y2="80703"/>
                        <a14:foregroundMark x1="42813" y1="78906" x2="42813" y2="78906"/>
                        <a14:foregroundMark x1="41979" y1="78906" x2="41979" y2="78906"/>
                        <a14:foregroundMark x1="39342" y1="15910" x2="39375" y2="13516"/>
                        <a14:foregroundMark x1="39320" y1="17512" x2="39337" y2="16276"/>
                        <a14:foregroundMark x1="39262" y1="21792" x2="39316" y2="17837"/>
                        <a14:foregroundMark x1="38750" y1="59453" x2="39157" y2="29537"/>
                        <a14:foregroundMark x1="41711" y1="6431" x2="41771" y2="6250"/>
                        <a14:foregroundMark x1="40057" y1="11447" x2="40935" y2="8786"/>
                        <a14:foregroundMark x1="39375" y1="13516" x2="39891" y2="11951"/>
                        <a14:foregroundMark x1="56787" y1="8156" x2="56817" y2="7878"/>
                        <a14:foregroundMark x1="55042" y1="24216" x2="55128" y2="23421"/>
                        <a14:foregroundMark x1="54858" y1="25907" x2="54819" y2="26262"/>
                        <a14:foregroundMark x1="54583" y1="28438" x2="54639" y2="27919"/>
                        <a14:foregroundMark x1="35895" y1="10072" x2="35779" y2="7947"/>
                        <a14:foregroundMark x1="42604" y1="79844" x2="43646" y2="76875"/>
                        <a14:foregroundMark x1="41979" y1="80078" x2="42292" y2="75859"/>
                        <a14:foregroundMark x1="35070" y1="6386" x2="35104" y2="4297"/>
                        <a14:foregroundMark x1="34866" y1="18746" x2="35046" y2="7828"/>
                        <a14:foregroundMark x1="34723" y1="27449" x2="34745" y2="26122"/>
                        <a14:foregroundMark x1="34688" y1="29609" x2="34692" y2="29373"/>
                        <a14:foregroundMark x1="60689" y1="18203" x2="61146" y2="25625"/>
                        <a14:foregroundMark x1="60123" y1="8995" x2="60185" y2="10000"/>
                        <a14:foregroundMark x1="60050" y1="7811" x2="60120" y2="8948"/>
                        <a14:foregroundMark x1="46667" y1="43438" x2="45833" y2="41641"/>
                        <a14:foregroundMark x1="41458" y1="36016" x2="47708" y2="37813"/>
                        <a14:foregroundMark x1="42292" y1="37266" x2="49167" y2="41016"/>
                        <a14:foregroundMark x1="40417" y1="61641" x2="38750" y2="60234"/>
                        <a14:foregroundMark x1="41979" y1="82266" x2="41250" y2="79688"/>
                        <a14:foregroundMark x1="35938" y1="78672" x2="54792" y2="82422"/>
                        <a14:foregroundMark x1="54792" y1="82422" x2="66250" y2="81250"/>
                        <a14:foregroundMark x1="66250" y1="81250" x2="65521" y2="76719"/>
                        <a14:foregroundMark x1="35417" y1="80234" x2="37813" y2="83672"/>
                        <a14:foregroundMark x1="37292" y1="78672" x2="39896" y2="76563"/>
                        <a14:foregroundMark x1="66042" y1="75391" x2="69688" y2="78047"/>
                        <a14:foregroundMark x1="69167" y1="84063" x2="34688" y2="81641"/>
                        <a14:foregroundMark x1="34688" y1="81641" x2="34583" y2="76719"/>
                        <a14:foregroundMark x1="34583" y1="83672" x2="43542" y2="83672"/>
                        <a14:foregroundMark x1="47146" y1="1993" x2="48179" y2="2019"/>
                        <a14:foregroundMark x1="45987" y1="1964" x2="46570" y2="1979"/>
                        <a14:foregroundMark x1="43580" y1="1903" x2="45731" y2="1957"/>
                        <a14:foregroundMark x1="36622" y1="1728" x2="38239" y2="1769"/>
                        <a14:foregroundMark x1="54739" y1="2046" x2="59167" y2="1953"/>
                        <a14:foregroundMark x1="35005" y1="2567" x2="35104" y2="1563"/>
                        <a14:foregroundMark x1="37813" y1="75547" x2="35729" y2="45000"/>
                        <a14:foregroundMark x1="35729" y1="45000" x2="35729" y2="45000"/>
                        <a14:foregroundMark x1="37500" y1="70938" x2="37292" y2="62891"/>
                        <a14:foregroundMark x1="37292" y1="62891" x2="33542" y2="61484"/>
                        <a14:foregroundMark x1="36458" y1="69219" x2="36771" y2="63359"/>
                        <a14:foregroundMark x1="35938" y1="68047" x2="33333" y2="64141"/>
                        <a14:backgroundMark x1="54271" y1="59688" x2="54271" y2="52656"/>
                        <a14:backgroundMark x1="56250" y1="61094" x2="55417" y2="52891"/>
                        <a14:backgroundMark x1="55625" y1="61875" x2="55937" y2="58672"/>
                        <a14:backgroundMark x1="54271" y1="62656" x2="55937" y2="59219"/>
                        <a14:backgroundMark x1="53750" y1="65469" x2="54896" y2="58828"/>
                        <a14:backgroundMark x1="54896" y1="58828" x2="54271" y2="58672"/>
                        <a14:backgroundMark x1="51563" y1="72656" x2="51875" y2="68828"/>
                        <a14:backgroundMark x1="60833" y1="64844" x2="60625" y2="62891"/>
                        <a14:backgroundMark x1="62813" y1="44219" x2="63021" y2="39609"/>
                        <a14:backgroundMark x1="44688" y1="30312" x2="46979" y2="23047"/>
                        <a14:backgroundMark x1="46979" y1="23047" x2="46250" y2="2578"/>
                        <a14:backgroundMark x1="46250" y1="2578" x2="47500" y2="1328"/>
                        <a14:backgroundMark x1="34896" y1="6563" x2="48333" y2="8750"/>
                        <a14:backgroundMark x1="48333" y1="8750" x2="55104" y2="15781"/>
                        <a14:backgroundMark x1="55104" y1="15781" x2="58125" y2="22422"/>
                        <a14:backgroundMark x1="39688" y1="29609" x2="38750" y2="5078"/>
                        <a14:backgroundMark x1="38750" y1="5078" x2="52604" y2="2031"/>
                        <a14:backgroundMark x1="52604" y1="2031" x2="57500" y2="7578"/>
                        <a14:backgroundMark x1="57500" y1="7578" x2="58854" y2="16016"/>
                        <a14:backgroundMark x1="36979" y1="28438" x2="35729" y2="9688"/>
                        <a14:backgroundMark x1="43021" y1="15234" x2="39688" y2="11563"/>
                        <a14:backgroundMark x1="37500" y1="2734" x2="43542" y2="1953"/>
                        <a14:backgroundMark x1="38021" y1="1953" x2="46979" y2="8047"/>
                        <a14:backgroundMark x1="46979" y1="8047" x2="55521" y2="9688"/>
                        <a14:backgroundMark x1="55521" y1="9688" x2="58125" y2="22734"/>
                        <a14:backgroundMark x1="58125" y1="22734" x2="55417" y2="26484"/>
                        <a14:backgroundMark x1="57604" y1="2734" x2="59688" y2="7891"/>
                        <a14:backgroundMark x1="35104" y1="2500" x2="38021" y2="4219"/>
                        <a14:backgroundMark x1="40417" y1="15234" x2="42500" y2="16641"/>
                        <a14:backgroundMark x1="36458" y1="22813" x2="41458" y2="13828"/>
                        <a14:backgroundMark x1="41458" y1="13828" x2="50521" y2="7969"/>
                        <a14:backgroundMark x1="50521" y1="7969" x2="59062" y2="10000"/>
                        <a14:backgroundMark x1="59062" y1="10000" x2="59062" y2="18203"/>
                        <a14:backgroundMark x1="59062" y1="18203" x2="53958" y2="22813"/>
                        <a14:backgroundMark x1="53958" y1="22813" x2="53854" y2="22813"/>
                        <a14:backgroundMark x1="53854" y1="938" x2="53854" y2="938"/>
                        <a14:backgroundMark x1="38854" y1="26250" x2="42813" y2="26484"/>
                        <a14:backgroundMark x1="35417" y1="22031" x2="43542" y2="24375"/>
                        <a14:backgroundMark x1="37813" y1="24531" x2="40208" y2="24922"/>
                        <a14:backgroundMark x1="54688" y1="27813" x2="55729" y2="23984"/>
                        <a14:backgroundMark x1="54375" y1="29609" x2="54896" y2="23750"/>
                        <a14:backgroundMark x1="35417" y1="27656" x2="34896" y2="23594"/>
                        <a14:backgroundMark x1="34583" y1="27422" x2="35104" y2="24141"/>
                        <a14:backgroundMark x1="35729" y1="27422" x2="35104" y2="19297"/>
                        <a14:backgroundMark x1="35104" y1="19297" x2="34583" y2="25938"/>
                        <a14:backgroundMark x1="34063" y1="28203" x2="44688" y2="28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01" t="23529" r="29618" b="16124"/>
          <a:stretch/>
        </p:blipFill>
        <p:spPr>
          <a:xfrm>
            <a:off x="0" y="1101245"/>
            <a:ext cx="2537138" cy="5756755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EE0E0EE5-D247-D9D1-5A90-27D972E3272D}"/>
              </a:ext>
            </a:extLst>
          </p:cNvPr>
          <p:cNvSpPr txBox="1"/>
          <p:nvPr/>
        </p:nvSpPr>
        <p:spPr>
          <a:xfrm>
            <a:off x="3600103" y="4609038"/>
            <a:ext cx="4991793" cy="184327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US" sz="2000" b="1" dirty="0" err="1"/>
              <a:t>Agradecimiento</a:t>
            </a:r>
            <a:r>
              <a:rPr lang="en-US" sz="2000" b="1" dirty="0"/>
              <a:t> especial a: </a:t>
            </a: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US" sz="2000" dirty="0"/>
              <a:t>Dr. </a:t>
            </a:r>
            <a:r>
              <a:rPr lang="en-US" sz="2000" b="0" i="0" dirty="0">
                <a:effectLst/>
              </a:rPr>
              <a:t>Oscar Gilberto Cárdenas Hernández </a:t>
            </a: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US" sz="2000" b="0" i="0" dirty="0">
                <a:effectLst/>
              </a:rPr>
              <a:t>por </a:t>
            </a:r>
            <a:r>
              <a:rPr lang="en-US" sz="2000" b="0" i="0" dirty="0" err="1">
                <a:effectLst/>
              </a:rPr>
              <a:t>contar</a:t>
            </a:r>
            <a:r>
              <a:rPr lang="en-US" sz="2000" b="0" i="0" dirty="0">
                <a:effectLst/>
              </a:rPr>
              <a:t> con su </a:t>
            </a:r>
            <a:r>
              <a:rPr lang="en-US" sz="2000" b="0" i="0" dirty="0" err="1">
                <a:effectLst/>
              </a:rPr>
              <a:t>apoyo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en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revisiones</a:t>
            </a:r>
            <a:r>
              <a:rPr lang="en-US" sz="2000" b="0" i="0" dirty="0">
                <a:effectLst/>
              </a:rPr>
              <a:t> </a:t>
            </a: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US" sz="2000" b="0" i="0" dirty="0">
                <a:effectLst/>
              </a:rPr>
              <a:t>y </a:t>
            </a:r>
            <a:r>
              <a:rPr lang="en-US" sz="2000" b="0" i="0" dirty="0" err="1">
                <a:effectLst/>
              </a:rPr>
              <a:t>trabajo</a:t>
            </a:r>
            <a:r>
              <a:rPr lang="en-US" sz="2000" b="0" i="0" dirty="0">
                <a:effectLst/>
              </a:rPr>
              <a:t> de SIG.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457563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79ADA27E-FB13-F4D7-B2D0-8C4D59F8E498}"/>
              </a:ext>
            </a:extLst>
          </p:cNvPr>
          <p:cNvSpPr/>
          <p:nvPr/>
        </p:nvSpPr>
        <p:spPr>
          <a:xfrm>
            <a:off x="154546" y="1958494"/>
            <a:ext cx="7665620" cy="147050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280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5632764-09DD-5EE4-62C7-F26755B8D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375" y="1249588"/>
            <a:ext cx="7369791" cy="5096623"/>
          </a:xfrm>
        </p:spPr>
        <p:txBody>
          <a:bodyPr>
            <a:normAutofit/>
          </a:bodyPr>
          <a:lstStyle/>
          <a:p>
            <a:pPr marL="1787525" indent="-1787525">
              <a:lnSpc>
                <a:spcPct val="120000"/>
              </a:lnSpc>
              <a:buNone/>
            </a:pPr>
            <a:r>
              <a:rPr lang="es-ES" i="1" dirty="0">
                <a:solidFill>
                  <a:schemeClr val="tx2">
                    <a:lumMod val="75000"/>
                    <a:lumOff val="25000"/>
                  </a:schemeClr>
                </a:solidFill>
                <a:latin typeface="Amasis MT Pro Medium" panose="020F0502020204030204" pitchFamily="18" charset="0"/>
              </a:rPr>
              <a:t>Capítulo 1: </a:t>
            </a:r>
            <a:r>
              <a:rPr lang="es-ES" sz="2600" dirty="0"/>
              <a:t>Introducción.</a:t>
            </a:r>
            <a:endParaRPr lang="es-ES" dirty="0"/>
          </a:p>
          <a:p>
            <a:pPr marL="1787525" indent="-1787525">
              <a:lnSpc>
                <a:spcPct val="120000"/>
              </a:lnSpc>
              <a:buNone/>
            </a:pPr>
            <a:r>
              <a:rPr lang="es-ES" i="1" dirty="0">
                <a:solidFill>
                  <a:schemeClr val="tx2">
                    <a:lumMod val="75000"/>
                    <a:lumOff val="25000"/>
                  </a:schemeClr>
                </a:solidFill>
                <a:latin typeface="Amasis MT Pro Medium" panose="020F0502020204030204" pitchFamily="18" charset="0"/>
              </a:rPr>
              <a:t>Capítulo 2: </a:t>
            </a:r>
            <a:r>
              <a:rPr lang="es-MX" sz="2400" b="1" dirty="0"/>
              <a:t>Dinámica de cambio de la cobertura y usos del suelo en la Cuenca Laguna de Zapotlán (CLZ) de 1992 a 2023.</a:t>
            </a:r>
          </a:p>
          <a:p>
            <a:pPr marL="1787525" indent="-1787525">
              <a:lnSpc>
                <a:spcPct val="120000"/>
              </a:lnSpc>
              <a:buNone/>
            </a:pPr>
            <a:r>
              <a:rPr lang="es-MX" i="1" dirty="0">
                <a:solidFill>
                  <a:schemeClr val="tx2">
                    <a:lumMod val="75000"/>
                    <a:lumOff val="25000"/>
                  </a:schemeClr>
                </a:solidFill>
                <a:latin typeface="Amasis MT Pro Medium" panose="020F0502020204030204" pitchFamily="18" charset="0"/>
              </a:rPr>
              <a:t>Capítulo 3: </a:t>
            </a:r>
            <a:r>
              <a:rPr lang="es-ES" sz="2400" dirty="0"/>
              <a:t>C</a:t>
            </a:r>
            <a:r>
              <a:rPr lang="es-MX" sz="2400" dirty="0"/>
              <a:t>aracterización del uso y demanda de agua en la CLZ.</a:t>
            </a:r>
            <a:endParaRPr lang="es-MX" dirty="0"/>
          </a:p>
          <a:p>
            <a:pPr marL="1787525" indent="-1787525">
              <a:lnSpc>
                <a:spcPct val="120000"/>
              </a:lnSpc>
              <a:buNone/>
            </a:pPr>
            <a:r>
              <a:rPr lang="es-MX" i="1" dirty="0">
                <a:solidFill>
                  <a:schemeClr val="tx2">
                    <a:lumMod val="75000"/>
                    <a:lumOff val="25000"/>
                  </a:schemeClr>
                </a:solidFill>
                <a:latin typeface="Amasis MT Pro Medium" panose="020F0502020204030204" pitchFamily="18" charset="0"/>
              </a:rPr>
              <a:t>Capítulo 4: </a:t>
            </a:r>
            <a:r>
              <a:rPr lang="es-MX" sz="2400" dirty="0"/>
              <a:t>Modelamiento y balance hidrológico de la CLZ.</a:t>
            </a:r>
          </a:p>
          <a:p>
            <a:pPr marL="1787525" indent="-1787525">
              <a:lnSpc>
                <a:spcPct val="120000"/>
              </a:lnSpc>
              <a:buNone/>
            </a:pPr>
            <a:r>
              <a:rPr lang="es-MX" i="1" dirty="0">
                <a:solidFill>
                  <a:schemeClr val="tx2">
                    <a:lumMod val="75000"/>
                    <a:lumOff val="25000"/>
                  </a:schemeClr>
                </a:solidFill>
                <a:latin typeface="Amasis MT Pro Medium" panose="020F0502020204030204" pitchFamily="18" charset="0"/>
              </a:rPr>
              <a:t>Capítulo 5:</a:t>
            </a:r>
            <a:r>
              <a:rPr lang="es-MX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es-MX" sz="2400" dirty="0"/>
              <a:t>Conclusiones generales.</a:t>
            </a:r>
            <a:endParaRPr lang="es-MX" dirty="0"/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D281D12A-5748-7870-4003-525097B64B12}"/>
              </a:ext>
            </a:extLst>
          </p:cNvPr>
          <p:cNvCxnSpPr>
            <a:cxnSpLocks/>
          </p:cNvCxnSpPr>
          <p:nvPr/>
        </p:nvCxnSpPr>
        <p:spPr>
          <a:xfrm>
            <a:off x="1465497" y="776970"/>
            <a:ext cx="3780000" cy="0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Recomendaciones para el cambio de uso de suelo en terrenos forestales -  Santamarina + Steta">
            <a:extLst>
              <a:ext uri="{FF2B5EF4-FFF2-40B4-BE49-F238E27FC236}">
                <a16:creationId xmlns:a16="http://schemas.microsoft.com/office/drawing/2014/main" id="{CEE97F95-816D-313D-C0D6-5829D6322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6850677" y="1498474"/>
            <a:ext cx="6858000" cy="3861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E6509C22-46AC-168D-2482-BF3DA5126E1E}"/>
              </a:ext>
            </a:extLst>
          </p:cNvPr>
          <p:cNvSpPr txBox="1"/>
          <p:nvPr/>
        </p:nvSpPr>
        <p:spPr>
          <a:xfrm>
            <a:off x="619468" y="198879"/>
            <a:ext cx="5553946" cy="646331"/>
          </a:xfrm>
          <a:custGeom>
            <a:avLst/>
            <a:gdLst>
              <a:gd name="connsiteX0" fmla="*/ 0 w 5553946"/>
              <a:gd name="connsiteY0" fmla="*/ 0 h 646331"/>
              <a:gd name="connsiteX1" fmla="*/ 444316 w 5553946"/>
              <a:gd name="connsiteY1" fmla="*/ 0 h 646331"/>
              <a:gd name="connsiteX2" fmla="*/ 999710 w 5553946"/>
              <a:gd name="connsiteY2" fmla="*/ 0 h 646331"/>
              <a:gd name="connsiteX3" fmla="*/ 1666184 w 5553946"/>
              <a:gd name="connsiteY3" fmla="*/ 0 h 646331"/>
              <a:gd name="connsiteX4" fmla="*/ 2166039 w 5553946"/>
              <a:gd name="connsiteY4" fmla="*/ 0 h 646331"/>
              <a:gd name="connsiteX5" fmla="*/ 2832512 w 5553946"/>
              <a:gd name="connsiteY5" fmla="*/ 0 h 646331"/>
              <a:gd name="connsiteX6" fmla="*/ 3443447 w 5553946"/>
              <a:gd name="connsiteY6" fmla="*/ 0 h 646331"/>
              <a:gd name="connsiteX7" fmla="*/ 4054381 w 5553946"/>
              <a:gd name="connsiteY7" fmla="*/ 0 h 646331"/>
              <a:gd name="connsiteX8" fmla="*/ 4720854 w 5553946"/>
              <a:gd name="connsiteY8" fmla="*/ 0 h 646331"/>
              <a:gd name="connsiteX9" fmla="*/ 5553946 w 5553946"/>
              <a:gd name="connsiteY9" fmla="*/ 0 h 646331"/>
              <a:gd name="connsiteX10" fmla="*/ 5553946 w 5553946"/>
              <a:gd name="connsiteY10" fmla="*/ 310239 h 646331"/>
              <a:gd name="connsiteX11" fmla="*/ 5553946 w 5553946"/>
              <a:gd name="connsiteY11" fmla="*/ 646331 h 646331"/>
              <a:gd name="connsiteX12" fmla="*/ 4943012 w 5553946"/>
              <a:gd name="connsiteY12" fmla="*/ 646331 h 646331"/>
              <a:gd name="connsiteX13" fmla="*/ 4498696 w 5553946"/>
              <a:gd name="connsiteY13" fmla="*/ 646331 h 646331"/>
              <a:gd name="connsiteX14" fmla="*/ 3943302 w 5553946"/>
              <a:gd name="connsiteY14" fmla="*/ 646331 h 646331"/>
              <a:gd name="connsiteX15" fmla="*/ 3554525 w 5553946"/>
              <a:gd name="connsiteY15" fmla="*/ 646331 h 646331"/>
              <a:gd name="connsiteX16" fmla="*/ 2888052 w 5553946"/>
              <a:gd name="connsiteY16" fmla="*/ 646331 h 646331"/>
              <a:gd name="connsiteX17" fmla="*/ 2443736 w 5553946"/>
              <a:gd name="connsiteY17" fmla="*/ 646331 h 646331"/>
              <a:gd name="connsiteX18" fmla="*/ 1943881 w 5553946"/>
              <a:gd name="connsiteY18" fmla="*/ 646331 h 646331"/>
              <a:gd name="connsiteX19" fmla="*/ 1555105 w 5553946"/>
              <a:gd name="connsiteY19" fmla="*/ 646331 h 646331"/>
              <a:gd name="connsiteX20" fmla="*/ 888631 w 5553946"/>
              <a:gd name="connsiteY20" fmla="*/ 646331 h 646331"/>
              <a:gd name="connsiteX21" fmla="*/ 0 w 5553946"/>
              <a:gd name="connsiteY21" fmla="*/ 646331 h 646331"/>
              <a:gd name="connsiteX22" fmla="*/ 0 w 5553946"/>
              <a:gd name="connsiteY22" fmla="*/ 323166 h 646331"/>
              <a:gd name="connsiteX23" fmla="*/ 0 w 5553946"/>
              <a:gd name="connsiteY23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553946" h="646331" extrusionOk="0">
                <a:moveTo>
                  <a:pt x="0" y="0"/>
                </a:moveTo>
                <a:cubicBezTo>
                  <a:pt x="103675" y="-26935"/>
                  <a:pt x="255979" y="29508"/>
                  <a:pt x="444316" y="0"/>
                </a:cubicBezTo>
                <a:cubicBezTo>
                  <a:pt x="632653" y="-29508"/>
                  <a:pt x="869104" y="50719"/>
                  <a:pt x="999710" y="0"/>
                </a:cubicBezTo>
                <a:cubicBezTo>
                  <a:pt x="1130316" y="-50719"/>
                  <a:pt x="1495007" y="10508"/>
                  <a:pt x="1666184" y="0"/>
                </a:cubicBezTo>
                <a:cubicBezTo>
                  <a:pt x="1837361" y="-10508"/>
                  <a:pt x="2036203" y="25565"/>
                  <a:pt x="2166039" y="0"/>
                </a:cubicBezTo>
                <a:cubicBezTo>
                  <a:pt x="2295875" y="-25565"/>
                  <a:pt x="2628346" y="32077"/>
                  <a:pt x="2832512" y="0"/>
                </a:cubicBezTo>
                <a:cubicBezTo>
                  <a:pt x="3036678" y="-32077"/>
                  <a:pt x="3318854" y="60184"/>
                  <a:pt x="3443447" y="0"/>
                </a:cubicBezTo>
                <a:cubicBezTo>
                  <a:pt x="3568041" y="-60184"/>
                  <a:pt x="3795152" y="43953"/>
                  <a:pt x="4054381" y="0"/>
                </a:cubicBezTo>
                <a:cubicBezTo>
                  <a:pt x="4313610" y="-43953"/>
                  <a:pt x="4541653" y="27486"/>
                  <a:pt x="4720854" y="0"/>
                </a:cubicBezTo>
                <a:cubicBezTo>
                  <a:pt x="4900055" y="-27486"/>
                  <a:pt x="5176786" y="54105"/>
                  <a:pt x="5553946" y="0"/>
                </a:cubicBezTo>
                <a:cubicBezTo>
                  <a:pt x="5567764" y="149027"/>
                  <a:pt x="5519090" y="205123"/>
                  <a:pt x="5553946" y="310239"/>
                </a:cubicBezTo>
                <a:cubicBezTo>
                  <a:pt x="5588802" y="415355"/>
                  <a:pt x="5536886" y="543446"/>
                  <a:pt x="5553946" y="646331"/>
                </a:cubicBezTo>
                <a:cubicBezTo>
                  <a:pt x="5290267" y="667322"/>
                  <a:pt x="5147142" y="646022"/>
                  <a:pt x="4943012" y="646331"/>
                </a:cubicBezTo>
                <a:cubicBezTo>
                  <a:pt x="4738882" y="646640"/>
                  <a:pt x="4677158" y="635739"/>
                  <a:pt x="4498696" y="646331"/>
                </a:cubicBezTo>
                <a:cubicBezTo>
                  <a:pt x="4320234" y="656923"/>
                  <a:pt x="4152575" y="630006"/>
                  <a:pt x="3943302" y="646331"/>
                </a:cubicBezTo>
                <a:cubicBezTo>
                  <a:pt x="3734029" y="662656"/>
                  <a:pt x="3745306" y="639453"/>
                  <a:pt x="3554525" y="646331"/>
                </a:cubicBezTo>
                <a:cubicBezTo>
                  <a:pt x="3363744" y="653209"/>
                  <a:pt x="3076198" y="600651"/>
                  <a:pt x="2888052" y="646331"/>
                </a:cubicBezTo>
                <a:cubicBezTo>
                  <a:pt x="2699906" y="692011"/>
                  <a:pt x="2662842" y="633898"/>
                  <a:pt x="2443736" y="646331"/>
                </a:cubicBezTo>
                <a:cubicBezTo>
                  <a:pt x="2224630" y="658764"/>
                  <a:pt x="2170452" y="624589"/>
                  <a:pt x="1943881" y="646331"/>
                </a:cubicBezTo>
                <a:cubicBezTo>
                  <a:pt x="1717310" y="668073"/>
                  <a:pt x="1670061" y="601752"/>
                  <a:pt x="1555105" y="646331"/>
                </a:cubicBezTo>
                <a:cubicBezTo>
                  <a:pt x="1440149" y="690910"/>
                  <a:pt x="1137280" y="611503"/>
                  <a:pt x="888631" y="646331"/>
                </a:cubicBezTo>
                <a:cubicBezTo>
                  <a:pt x="639982" y="681159"/>
                  <a:pt x="372096" y="586108"/>
                  <a:pt x="0" y="646331"/>
                </a:cubicBezTo>
                <a:cubicBezTo>
                  <a:pt x="-38158" y="522301"/>
                  <a:pt x="29435" y="450066"/>
                  <a:pt x="0" y="323166"/>
                </a:cubicBezTo>
                <a:cubicBezTo>
                  <a:pt x="-29435" y="196266"/>
                  <a:pt x="27936" y="127130"/>
                  <a:pt x="0" y="0"/>
                </a:cubicBezTo>
                <a:close/>
              </a:path>
            </a:pathLst>
          </a:custGeom>
          <a:noFill/>
          <a:ln w="38100">
            <a:noFill/>
            <a:extLst>
              <a:ext uri="{C807C97D-BFC1-408E-A445-0C87EB9F89A2}">
                <ask:lineSketchStyleProps xmlns:ask="http://schemas.microsoft.com/office/drawing/2018/sketchyshapes" sd="147323095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defPPr>
              <a:defRPr lang="es-MX"/>
            </a:defPPr>
            <a:lvl1pPr algn="ctr">
              <a:defRPr sz="32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sis MT Pro" panose="02040504050005020304" pitchFamily="18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s-ES" sz="3600" b="1" dirty="0">
                <a:solidFill>
                  <a:srgbClr val="00A900"/>
                </a:solidFill>
                <a:effectLst/>
                <a:ea typeface="+mn-ea"/>
                <a:cs typeface="Arial" panose="020B0604020202020204" pitchFamily="34" charset="0"/>
              </a:rPr>
              <a:t>Estructura de tesis:</a:t>
            </a:r>
            <a:endParaRPr lang="es-MX" sz="3600" b="1" dirty="0">
              <a:solidFill>
                <a:srgbClr val="00A900"/>
              </a:solidFill>
              <a:effectLst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44979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uál es el ciclo del agua y cómo se ve afectado por el cambio climático">
            <a:extLst>
              <a:ext uri="{FF2B5EF4-FFF2-40B4-BE49-F238E27FC236}">
                <a16:creationId xmlns:a16="http://schemas.microsoft.com/office/drawing/2014/main" id="{99AD217E-05FD-DFFB-EF89-3C92CDEE3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2000"/>
                    </a14:imgEffect>
                    <a14:imgEffect>
                      <a14:brightnessContrast bright="46000" contrast="-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76F2D46-2AD0-4F78-9114-55249B40A032}"/>
              </a:ext>
            </a:extLst>
          </p:cNvPr>
          <p:cNvSpPr txBox="1">
            <a:spLocks/>
          </p:cNvSpPr>
          <p:nvPr/>
        </p:nvSpPr>
        <p:spPr>
          <a:xfrm>
            <a:off x="300045" y="228600"/>
            <a:ext cx="3173794" cy="3474720"/>
          </a:xfrm>
          <a:noFill/>
          <a:ln w="38100">
            <a:solidFill>
              <a:srgbClr val="DF549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defPPr>
              <a:defRPr lang="es-MX"/>
            </a:defPPr>
            <a:lvl1pPr algn="ctr">
              <a:defRPr sz="32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sis MT Pro" panose="02040504050005020304" pitchFamily="18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endParaRPr lang="es-MX" b="1" dirty="0">
              <a:solidFill>
                <a:srgbClr val="DF5493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FDB4F72E-04B1-A6D7-D658-5AF449F300E8}"/>
              </a:ext>
            </a:extLst>
          </p:cNvPr>
          <p:cNvSpPr/>
          <p:nvPr/>
        </p:nvSpPr>
        <p:spPr>
          <a:xfrm>
            <a:off x="3494932" y="3574142"/>
            <a:ext cx="8712758" cy="225504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MX" sz="2400" i="1" kern="100" dirty="0">
                <a:ea typeface="Calibri" panose="020F0502020204030204" pitchFamily="34" charset="0"/>
                <a:cs typeface="Calibri" panose="020F0502020204030204" pitchFamily="34" charset="0"/>
              </a:rPr>
              <a:t>El régimen hidrológico de la CLZ ha sido modificado como resultado de los cambios de cobertura, uso de suelo y el manejo del agua, alterándolo y generando efectos negativos en la cuenca.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51B3E91-7F3A-2DF1-D5C9-222252CD9B99}"/>
              </a:ext>
            </a:extLst>
          </p:cNvPr>
          <p:cNvSpPr txBox="1"/>
          <p:nvPr/>
        </p:nvSpPr>
        <p:spPr>
          <a:xfrm>
            <a:off x="3522228" y="358312"/>
            <a:ext cx="8669771" cy="2809039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square">
            <a:spAutoFit/>
          </a:bodyPr>
          <a:lstStyle>
            <a:defPPr>
              <a:defRPr lang="es-MX"/>
            </a:defPPr>
            <a:lvl1pPr algn="just">
              <a:defRPr sz="24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s-MX" dirty="0">
                <a:latin typeface="+mn-lt"/>
              </a:rPr>
              <a:t>¿Qué efectos generan los </a:t>
            </a:r>
            <a:r>
              <a:rPr lang="es-MX" b="1" dirty="0">
                <a:latin typeface="+mn-lt"/>
              </a:rPr>
              <a:t>cambios de cobertura, uso de suelo </a:t>
            </a:r>
            <a:r>
              <a:rPr lang="es-MX" dirty="0">
                <a:latin typeface="+mn-lt"/>
              </a:rPr>
              <a:t>y </a:t>
            </a:r>
            <a:r>
              <a:rPr lang="es-MX" b="1" dirty="0">
                <a:latin typeface="+mn-lt"/>
              </a:rPr>
              <a:t>manejo del agua </a:t>
            </a:r>
            <a:r>
              <a:rPr lang="es-MX" dirty="0">
                <a:latin typeface="+mn-lt"/>
              </a:rPr>
              <a:t>en el </a:t>
            </a:r>
            <a:r>
              <a:rPr lang="es-MX" b="1" dirty="0">
                <a:latin typeface="+mn-lt"/>
              </a:rPr>
              <a:t>régimen hidrológico </a:t>
            </a:r>
            <a:r>
              <a:rPr lang="es-MX" dirty="0">
                <a:latin typeface="+mn-lt"/>
              </a:rPr>
              <a:t>de la Cuenca Laguna de Zapotlán (CLZ)?</a:t>
            </a:r>
          </a:p>
          <a:p>
            <a:pPr algn="ctr">
              <a:lnSpc>
                <a:spcPct val="150000"/>
              </a:lnSpc>
            </a:pPr>
            <a:r>
              <a:rPr lang="es-MX" dirty="0">
                <a:latin typeface="+mn-lt"/>
              </a:rPr>
              <a:t>¿Cuál sería el </a:t>
            </a:r>
            <a:r>
              <a:rPr lang="es-MX" b="1" dirty="0">
                <a:latin typeface="+mn-lt"/>
              </a:rPr>
              <a:t>efecto a futuro </a:t>
            </a:r>
            <a:r>
              <a:rPr lang="es-MX" dirty="0">
                <a:latin typeface="+mn-lt"/>
              </a:rPr>
              <a:t>de continuar bajo las </a:t>
            </a:r>
            <a:r>
              <a:rPr lang="es-MX" b="1" dirty="0">
                <a:latin typeface="+mn-lt"/>
              </a:rPr>
              <a:t>actuales condiciones</a:t>
            </a:r>
            <a:r>
              <a:rPr lang="es-MX" dirty="0">
                <a:latin typeface="+mn-lt"/>
              </a:rPr>
              <a:t> de uso y disponibilidad de agua? 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2D452FF6-DEB8-3333-5FD8-9A4AECB69AF4}"/>
              </a:ext>
            </a:extLst>
          </p:cNvPr>
          <p:cNvSpPr txBox="1"/>
          <p:nvPr/>
        </p:nvSpPr>
        <p:spPr>
          <a:xfrm>
            <a:off x="-67546" y="663976"/>
            <a:ext cx="3602679" cy="1200329"/>
          </a:xfrm>
          <a:custGeom>
            <a:avLst/>
            <a:gdLst>
              <a:gd name="connsiteX0" fmla="*/ 0 w 3602679"/>
              <a:gd name="connsiteY0" fmla="*/ 0 h 1200329"/>
              <a:gd name="connsiteX1" fmla="*/ 442615 w 3602679"/>
              <a:gd name="connsiteY1" fmla="*/ 0 h 1200329"/>
              <a:gd name="connsiteX2" fmla="*/ 957283 w 3602679"/>
              <a:gd name="connsiteY2" fmla="*/ 0 h 1200329"/>
              <a:gd name="connsiteX3" fmla="*/ 1544005 w 3602679"/>
              <a:gd name="connsiteY3" fmla="*/ 0 h 1200329"/>
              <a:gd name="connsiteX4" fmla="*/ 2022647 w 3602679"/>
              <a:gd name="connsiteY4" fmla="*/ 0 h 1200329"/>
              <a:gd name="connsiteX5" fmla="*/ 2609369 w 3602679"/>
              <a:gd name="connsiteY5" fmla="*/ 0 h 1200329"/>
              <a:gd name="connsiteX6" fmla="*/ 3160064 w 3602679"/>
              <a:gd name="connsiteY6" fmla="*/ 0 h 1200329"/>
              <a:gd name="connsiteX7" fmla="*/ 3602679 w 3602679"/>
              <a:gd name="connsiteY7" fmla="*/ 0 h 1200329"/>
              <a:gd name="connsiteX8" fmla="*/ 3602679 w 3602679"/>
              <a:gd name="connsiteY8" fmla="*/ 424116 h 1200329"/>
              <a:gd name="connsiteX9" fmla="*/ 3602679 w 3602679"/>
              <a:gd name="connsiteY9" fmla="*/ 848232 h 1200329"/>
              <a:gd name="connsiteX10" fmla="*/ 3602679 w 3602679"/>
              <a:gd name="connsiteY10" fmla="*/ 1200329 h 1200329"/>
              <a:gd name="connsiteX11" fmla="*/ 3196091 w 3602679"/>
              <a:gd name="connsiteY11" fmla="*/ 1200329 h 1200329"/>
              <a:gd name="connsiteX12" fmla="*/ 2717449 w 3602679"/>
              <a:gd name="connsiteY12" fmla="*/ 1200329 h 1200329"/>
              <a:gd name="connsiteX13" fmla="*/ 2274834 w 3602679"/>
              <a:gd name="connsiteY13" fmla="*/ 1200329 h 1200329"/>
              <a:gd name="connsiteX14" fmla="*/ 1760166 w 3602679"/>
              <a:gd name="connsiteY14" fmla="*/ 1200329 h 1200329"/>
              <a:gd name="connsiteX15" fmla="*/ 1353578 w 3602679"/>
              <a:gd name="connsiteY15" fmla="*/ 1200329 h 1200329"/>
              <a:gd name="connsiteX16" fmla="*/ 766856 w 3602679"/>
              <a:gd name="connsiteY16" fmla="*/ 1200329 h 1200329"/>
              <a:gd name="connsiteX17" fmla="*/ 0 w 3602679"/>
              <a:gd name="connsiteY17" fmla="*/ 1200329 h 1200329"/>
              <a:gd name="connsiteX18" fmla="*/ 0 w 3602679"/>
              <a:gd name="connsiteY18" fmla="*/ 812223 h 1200329"/>
              <a:gd name="connsiteX19" fmla="*/ 0 w 3602679"/>
              <a:gd name="connsiteY19" fmla="*/ 448123 h 1200329"/>
              <a:gd name="connsiteX20" fmla="*/ 0 w 3602679"/>
              <a:gd name="connsiteY20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602679" h="1200329" extrusionOk="0">
                <a:moveTo>
                  <a:pt x="0" y="0"/>
                </a:moveTo>
                <a:cubicBezTo>
                  <a:pt x="127103" y="-39472"/>
                  <a:pt x="298743" y="23166"/>
                  <a:pt x="442615" y="0"/>
                </a:cubicBezTo>
                <a:cubicBezTo>
                  <a:pt x="586488" y="-23166"/>
                  <a:pt x="845049" y="12418"/>
                  <a:pt x="957283" y="0"/>
                </a:cubicBezTo>
                <a:cubicBezTo>
                  <a:pt x="1069517" y="-12418"/>
                  <a:pt x="1316621" y="61631"/>
                  <a:pt x="1544005" y="0"/>
                </a:cubicBezTo>
                <a:cubicBezTo>
                  <a:pt x="1771389" y="-61631"/>
                  <a:pt x="1909330" y="50137"/>
                  <a:pt x="2022647" y="0"/>
                </a:cubicBezTo>
                <a:cubicBezTo>
                  <a:pt x="2135964" y="-50137"/>
                  <a:pt x="2357977" y="24286"/>
                  <a:pt x="2609369" y="0"/>
                </a:cubicBezTo>
                <a:cubicBezTo>
                  <a:pt x="2860761" y="-24286"/>
                  <a:pt x="2954579" y="27498"/>
                  <a:pt x="3160064" y="0"/>
                </a:cubicBezTo>
                <a:cubicBezTo>
                  <a:pt x="3365549" y="-27498"/>
                  <a:pt x="3468265" y="43676"/>
                  <a:pt x="3602679" y="0"/>
                </a:cubicBezTo>
                <a:cubicBezTo>
                  <a:pt x="3643635" y="195224"/>
                  <a:pt x="3557116" y="338817"/>
                  <a:pt x="3602679" y="424116"/>
                </a:cubicBezTo>
                <a:cubicBezTo>
                  <a:pt x="3648242" y="509415"/>
                  <a:pt x="3556853" y="661136"/>
                  <a:pt x="3602679" y="848232"/>
                </a:cubicBezTo>
                <a:cubicBezTo>
                  <a:pt x="3648505" y="1035328"/>
                  <a:pt x="3565749" y="1088186"/>
                  <a:pt x="3602679" y="1200329"/>
                </a:cubicBezTo>
                <a:cubicBezTo>
                  <a:pt x="3464837" y="1204763"/>
                  <a:pt x="3379826" y="1193343"/>
                  <a:pt x="3196091" y="1200329"/>
                </a:cubicBezTo>
                <a:cubicBezTo>
                  <a:pt x="3012356" y="1207315"/>
                  <a:pt x="2837056" y="1187201"/>
                  <a:pt x="2717449" y="1200329"/>
                </a:cubicBezTo>
                <a:cubicBezTo>
                  <a:pt x="2597842" y="1213457"/>
                  <a:pt x="2406519" y="1187953"/>
                  <a:pt x="2274834" y="1200329"/>
                </a:cubicBezTo>
                <a:cubicBezTo>
                  <a:pt x="2143150" y="1212705"/>
                  <a:pt x="2003384" y="1186415"/>
                  <a:pt x="1760166" y="1200329"/>
                </a:cubicBezTo>
                <a:cubicBezTo>
                  <a:pt x="1516948" y="1214243"/>
                  <a:pt x="1498448" y="1199505"/>
                  <a:pt x="1353578" y="1200329"/>
                </a:cubicBezTo>
                <a:cubicBezTo>
                  <a:pt x="1208708" y="1201153"/>
                  <a:pt x="937151" y="1159706"/>
                  <a:pt x="766856" y="1200329"/>
                </a:cubicBezTo>
                <a:cubicBezTo>
                  <a:pt x="596561" y="1240952"/>
                  <a:pt x="379239" y="1150443"/>
                  <a:pt x="0" y="1200329"/>
                </a:cubicBezTo>
                <a:cubicBezTo>
                  <a:pt x="-39820" y="1013517"/>
                  <a:pt x="6224" y="982039"/>
                  <a:pt x="0" y="812223"/>
                </a:cubicBezTo>
                <a:cubicBezTo>
                  <a:pt x="-6224" y="642407"/>
                  <a:pt x="14825" y="569336"/>
                  <a:pt x="0" y="448123"/>
                </a:cubicBezTo>
                <a:cubicBezTo>
                  <a:pt x="-14825" y="326910"/>
                  <a:pt x="35810" y="138074"/>
                  <a:pt x="0" y="0"/>
                </a:cubicBezTo>
                <a:close/>
              </a:path>
            </a:pathLst>
          </a:custGeom>
          <a:noFill/>
          <a:ln w="38100">
            <a:noFill/>
            <a:extLst>
              <a:ext uri="{C807C97D-BFC1-408E-A445-0C87EB9F89A2}">
                <ask:lineSketchStyleProps xmlns:ask="http://schemas.microsoft.com/office/drawing/2018/sketchyshapes" sd="147323095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s-MX"/>
            </a:defPPr>
            <a:lvl1pPr algn="ctr">
              <a:defRPr sz="32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sis MT Pro" panose="02040504050005020304" pitchFamily="18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s-ES" sz="3600" dirty="0">
                <a:solidFill>
                  <a:schemeClr val="tx1"/>
                </a:solidFill>
                <a:ea typeface="+mn-ea"/>
                <a:cs typeface="Arial" panose="020B0604020202020204" pitchFamily="34" charset="0"/>
              </a:rPr>
              <a:t>Preguntas de investigación</a:t>
            </a:r>
            <a:endParaRPr lang="es-MX" sz="3600" dirty="0">
              <a:solidFill>
                <a:schemeClr val="tx1"/>
              </a:solidFill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7DE64659-FC8D-D653-5A3B-AFFDDF1CE486}"/>
              </a:ext>
            </a:extLst>
          </p:cNvPr>
          <p:cNvCxnSpPr>
            <a:cxnSpLocks/>
          </p:cNvCxnSpPr>
          <p:nvPr/>
        </p:nvCxnSpPr>
        <p:spPr>
          <a:xfrm>
            <a:off x="452314" y="1290194"/>
            <a:ext cx="2592000" cy="0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uadroTexto 15">
            <a:extLst>
              <a:ext uri="{FF2B5EF4-FFF2-40B4-BE49-F238E27FC236}">
                <a16:creationId xmlns:a16="http://schemas.microsoft.com/office/drawing/2014/main" id="{A685C238-B870-ED6C-54D7-881B93F5832C}"/>
              </a:ext>
            </a:extLst>
          </p:cNvPr>
          <p:cNvSpPr txBox="1"/>
          <p:nvPr/>
        </p:nvSpPr>
        <p:spPr>
          <a:xfrm>
            <a:off x="0" y="4008984"/>
            <a:ext cx="3602679" cy="646331"/>
          </a:xfrm>
          <a:custGeom>
            <a:avLst/>
            <a:gdLst>
              <a:gd name="connsiteX0" fmla="*/ 0 w 3602679"/>
              <a:gd name="connsiteY0" fmla="*/ 0 h 646331"/>
              <a:gd name="connsiteX1" fmla="*/ 442615 w 3602679"/>
              <a:gd name="connsiteY1" fmla="*/ 0 h 646331"/>
              <a:gd name="connsiteX2" fmla="*/ 957283 w 3602679"/>
              <a:gd name="connsiteY2" fmla="*/ 0 h 646331"/>
              <a:gd name="connsiteX3" fmla="*/ 1544005 w 3602679"/>
              <a:gd name="connsiteY3" fmla="*/ 0 h 646331"/>
              <a:gd name="connsiteX4" fmla="*/ 2022647 w 3602679"/>
              <a:gd name="connsiteY4" fmla="*/ 0 h 646331"/>
              <a:gd name="connsiteX5" fmla="*/ 2609369 w 3602679"/>
              <a:gd name="connsiteY5" fmla="*/ 0 h 646331"/>
              <a:gd name="connsiteX6" fmla="*/ 3160064 w 3602679"/>
              <a:gd name="connsiteY6" fmla="*/ 0 h 646331"/>
              <a:gd name="connsiteX7" fmla="*/ 3602679 w 3602679"/>
              <a:gd name="connsiteY7" fmla="*/ 0 h 646331"/>
              <a:gd name="connsiteX8" fmla="*/ 3602679 w 3602679"/>
              <a:gd name="connsiteY8" fmla="*/ 336092 h 646331"/>
              <a:gd name="connsiteX9" fmla="*/ 3602679 w 3602679"/>
              <a:gd name="connsiteY9" fmla="*/ 646331 h 646331"/>
              <a:gd name="connsiteX10" fmla="*/ 3015957 w 3602679"/>
              <a:gd name="connsiteY10" fmla="*/ 646331 h 646331"/>
              <a:gd name="connsiteX11" fmla="*/ 2429235 w 3602679"/>
              <a:gd name="connsiteY11" fmla="*/ 646331 h 646331"/>
              <a:gd name="connsiteX12" fmla="*/ 1950593 w 3602679"/>
              <a:gd name="connsiteY12" fmla="*/ 646331 h 646331"/>
              <a:gd name="connsiteX13" fmla="*/ 1507978 w 3602679"/>
              <a:gd name="connsiteY13" fmla="*/ 646331 h 646331"/>
              <a:gd name="connsiteX14" fmla="*/ 993310 w 3602679"/>
              <a:gd name="connsiteY14" fmla="*/ 646331 h 646331"/>
              <a:gd name="connsiteX15" fmla="*/ 586722 w 3602679"/>
              <a:gd name="connsiteY15" fmla="*/ 646331 h 646331"/>
              <a:gd name="connsiteX16" fmla="*/ 0 w 3602679"/>
              <a:gd name="connsiteY16" fmla="*/ 646331 h 646331"/>
              <a:gd name="connsiteX17" fmla="*/ 0 w 3602679"/>
              <a:gd name="connsiteY17" fmla="*/ 336092 h 646331"/>
              <a:gd name="connsiteX18" fmla="*/ 0 w 3602679"/>
              <a:gd name="connsiteY18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602679" h="646331" extrusionOk="0">
                <a:moveTo>
                  <a:pt x="0" y="0"/>
                </a:moveTo>
                <a:cubicBezTo>
                  <a:pt x="127103" y="-39472"/>
                  <a:pt x="298743" y="23166"/>
                  <a:pt x="442615" y="0"/>
                </a:cubicBezTo>
                <a:cubicBezTo>
                  <a:pt x="586488" y="-23166"/>
                  <a:pt x="845049" y="12418"/>
                  <a:pt x="957283" y="0"/>
                </a:cubicBezTo>
                <a:cubicBezTo>
                  <a:pt x="1069517" y="-12418"/>
                  <a:pt x="1316621" y="61631"/>
                  <a:pt x="1544005" y="0"/>
                </a:cubicBezTo>
                <a:cubicBezTo>
                  <a:pt x="1771389" y="-61631"/>
                  <a:pt x="1909330" y="50137"/>
                  <a:pt x="2022647" y="0"/>
                </a:cubicBezTo>
                <a:cubicBezTo>
                  <a:pt x="2135964" y="-50137"/>
                  <a:pt x="2357977" y="24286"/>
                  <a:pt x="2609369" y="0"/>
                </a:cubicBezTo>
                <a:cubicBezTo>
                  <a:pt x="2860761" y="-24286"/>
                  <a:pt x="2954579" y="27498"/>
                  <a:pt x="3160064" y="0"/>
                </a:cubicBezTo>
                <a:cubicBezTo>
                  <a:pt x="3365549" y="-27498"/>
                  <a:pt x="3468265" y="43676"/>
                  <a:pt x="3602679" y="0"/>
                </a:cubicBezTo>
                <a:cubicBezTo>
                  <a:pt x="3605352" y="71435"/>
                  <a:pt x="3588697" y="201859"/>
                  <a:pt x="3602679" y="336092"/>
                </a:cubicBezTo>
                <a:cubicBezTo>
                  <a:pt x="3616661" y="470325"/>
                  <a:pt x="3565792" y="515270"/>
                  <a:pt x="3602679" y="646331"/>
                </a:cubicBezTo>
                <a:cubicBezTo>
                  <a:pt x="3452438" y="691398"/>
                  <a:pt x="3307908" y="625627"/>
                  <a:pt x="3015957" y="646331"/>
                </a:cubicBezTo>
                <a:cubicBezTo>
                  <a:pt x="2724006" y="667035"/>
                  <a:pt x="2651528" y="642723"/>
                  <a:pt x="2429235" y="646331"/>
                </a:cubicBezTo>
                <a:cubicBezTo>
                  <a:pt x="2206942" y="649939"/>
                  <a:pt x="2070200" y="633203"/>
                  <a:pt x="1950593" y="646331"/>
                </a:cubicBezTo>
                <a:cubicBezTo>
                  <a:pt x="1830986" y="659459"/>
                  <a:pt x="1639663" y="633955"/>
                  <a:pt x="1507978" y="646331"/>
                </a:cubicBezTo>
                <a:cubicBezTo>
                  <a:pt x="1376294" y="658707"/>
                  <a:pt x="1236528" y="632417"/>
                  <a:pt x="993310" y="646331"/>
                </a:cubicBezTo>
                <a:cubicBezTo>
                  <a:pt x="750092" y="660245"/>
                  <a:pt x="731592" y="645507"/>
                  <a:pt x="586722" y="646331"/>
                </a:cubicBezTo>
                <a:cubicBezTo>
                  <a:pt x="441852" y="647155"/>
                  <a:pt x="170295" y="605708"/>
                  <a:pt x="0" y="646331"/>
                </a:cubicBezTo>
                <a:cubicBezTo>
                  <a:pt x="-24435" y="555235"/>
                  <a:pt x="5588" y="453672"/>
                  <a:pt x="0" y="336092"/>
                </a:cubicBezTo>
                <a:cubicBezTo>
                  <a:pt x="-5588" y="218512"/>
                  <a:pt x="38960" y="144586"/>
                  <a:pt x="0" y="0"/>
                </a:cubicBezTo>
                <a:close/>
              </a:path>
            </a:pathLst>
          </a:custGeom>
          <a:noFill/>
          <a:ln w="38100">
            <a:noFill/>
            <a:extLst>
              <a:ext uri="{C807C97D-BFC1-408E-A445-0C87EB9F89A2}">
                <ask:lineSketchStyleProps xmlns:ask="http://schemas.microsoft.com/office/drawing/2018/sketchyshapes" sd="147323095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s-MX"/>
            </a:defPPr>
            <a:lvl1pPr algn="ctr">
              <a:defRPr sz="32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sis MT Pro" panose="02040504050005020304" pitchFamily="18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s-ES" sz="3600" dirty="0">
                <a:solidFill>
                  <a:schemeClr val="tx1"/>
                </a:solidFill>
                <a:ea typeface="+mn-ea"/>
                <a:cs typeface="Arial" panose="020B0604020202020204" pitchFamily="34" charset="0"/>
              </a:rPr>
              <a:t>Hipótesis</a:t>
            </a:r>
            <a:endParaRPr lang="es-MX" sz="3600" dirty="0">
              <a:solidFill>
                <a:schemeClr val="tx1"/>
              </a:solidFill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95215E18-4897-3EB1-3620-BBB69AF84D3B}"/>
              </a:ext>
            </a:extLst>
          </p:cNvPr>
          <p:cNvCxnSpPr>
            <a:cxnSpLocks/>
          </p:cNvCxnSpPr>
          <p:nvPr/>
        </p:nvCxnSpPr>
        <p:spPr>
          <a:xfrm>
            <a:off x="710932" y="4635202"/>
            <a:ext cx="2160000" cy="0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97138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l cambio climático está alterando el ciclo del agua - Construyen País">
            <a:extLst>
              <a:ext uri="{FF2B5EF4-FFF2-40B4-BE49-F238E27FC236}">
                <a16:creationId xmlns:a16="http://schemas.microsoft.com/office/drawing/2014/main" id="{CB0C1DA6-10FD-9122-6F74-E6734156F7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arcador de contenido 2">
            <a:extLst>
              <a:ext uri="{FF2B5EF4-FFF2-40B4-BE49-F238E27FC236}">
                <a16:creationId xmlns:a16="http://schemas.microsoft.com/office/drawing/2014/main" id="{23CF0F59-E179-137B-DD90-6D5CB44429BD}"/>
              </a:ext>
            </a:extLst>
          </p:cNvPr>
          <p:cNvSpPr txBox="1">
            <a:spLocks/>
          </p:cNvSpPr>
          <p:nvPr/>
        </p:nvSpPr>
        <p:spPr>
          <a:xfrm>
            <a:off x="3620083" y="2886022"/>
            <a:ext cx="8366408" cy="1673984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square">
            <a:spAutoFit/>
          </a:bodyPr>
          <a:lstStyle>
            <a:defPPr>
              <a:defRPr lang="es-MX"/>
            </a:defPPr>
            <a:lvl1pPr algn="ctr">
              <a:lnSpc>
                <a:spcPct val="150000"/>
              </a:lnSpc>
              <a:defRPr sz="2400" kern="100"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ES" sz="2400" b="1" i="1" dirty="0">
                <a:solidFill>
                  <a:schemeClr val="tx2">
                    <a:lumMod val="75000"/>
                    <a:lumOff val="25000"/>
                  </a:schemeClr>
                </a:solidFill>
                <a:latin typeface="Amasis MT Pro Medium" panose="020F0502020204030204" pitchFamily="18" charset="0"/>
              </a:rPr>
              <a:t>Capítulo 2: </a:t>
            </a:r>
            <a:r>
              <a:rPr lang="es-ES" sz="2000" b="1" dirty="0"/>
              <a:t>Caracterizar la d</a:t>
            </a:r>
            <a:r>
              <a:rPr lang="es-MX" sz="2000" b="1" dirty="0"/>
              <a:t>inámica de la cobertura y uso del suelo en la CLZ de 1992 a 2023 </a:t>
            </a:r>
            <a:r>
              <a:rPr lang="es-ES" sz="2000" b="1" dirty="0"/>
              <a:t>e identificar sus patrones espacio-temporales.</a:t>
            </a:r>
          </a:p>
          <a:p>
            <a:pPr algn="just"/>
            <a:endParaRPr lang="es-ES" sz="500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88A0F2B5-0F1B-7BEF-50C2-A8AE0412E86C}"/>
              </a:ext>
            </a:extLst>
          </p:cNvPr>
          <p:cNvSpPr/>
          <p:nvPr/>
        </p:nvSpPr>
        <p:spPr>
          <a:xfrm>
            <a:off x="3776359" y="751450"/>
            <a:ext cx="8203885" cy="12603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s-MX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Analizar los efectos del cambio de cobertura, uso del suelo y manejo del agua en el ciclo hidrológico de la cuenca Laguna de Zapotlán.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D34E141-AF6F-D9C9-CE54-CE1F618BF648}"/>
              </a:ext>
            </a:extLst>
          </p:cNvPr>
          <p:cNvSpPr txBox="1"/>
          <p:nvPr/>
        </p:nvSpPr>
        <p:spPr>
          <a:xfrm>
            <a:off x="-67546" y="663976"/>
            <a:ext cx="3602679" cy="1200329"/>
          </a:xfrm>
          <a:custGeom>
            <a:avLst/>
            <a:gdLst>
              <a:gd name="connsiteX0" fmla="*/ 0 w 3602679"/>
              <a:gd name="connsiteY0" fmla="*/ 0 h 1200329"/>
              <a:gd name="connsiteX1" fmla="*/ 442615 w 3602679"/>
              <a:gd name="connsiteY1" fmla="*/ 0 h 1200329"/>
              <a:gd name="connsiteX2" fmla="*/ 957283 w 3602679"/>
              <a:gd name="connsiteY2" fmla="*/ 0 h 1200329"/>
              <a:gd name="connsiteX3" fmla="*/ 1544005 w 3602679"/>
              <a:gd name="connsiteY3" fmla="*/ 0 h 1200329"/>
              <a:gd name="connsiteX4" fmla="*/ 2022647 w 3602679"/>
              <a:gd name="connsiteY4" fmla="*/ 0 h 1200329"/>
              <a:gd name="connsiteX5" fmla="*/ 2609369 w 3602679"/>
              <a:gd name="connsiteY5" fmla="*/ 0 h 1200329"/>
              <a:gd name="connsiteX6" fmla="*/ 3160064 w 3602679"/>
              <a:gd name="connsiteY6" fmla="*/ 0 h 1200329"/>
              <a:gd name="connsiteX7" fmla="*/ 3602679 w 3602679"/>
              <a:gd name="connsiteY7" fmla="*/ 0 h 1200329"/>
              <a:gd name="connsiteX8" fmla="*/ 3602679 w 3602679"/>
              <a:gd name="connsiteY8" fmla="*/ 424116 h 1200329"/>
              <a:gd name="connsiteX9" fmla="*/ 3602679 w 3602679"/>
              <a:gd name="connsiteY9" fmla="*/ 848232 h 1200329"/>
              <a:gd name="connsiteX10" fmla="*/ 3602679 w 3602679"/>
              <a:gd name="connsiteY10" fmla="*/ 1200329 h 1200329"/>
              <a:gd name="connsiteX11" fmla="*/ 3196091 w 3602679"/>
              <a:gd name="connsiteY11" fmla="*/ 1200329 h 1200329"/>
              <a:gd name="connsiteX12" fmla="*/ 2717449 w 3602679"/>
              <a:gd name="connsiteY12" fmla="*/ 1200329 h 1200329"/>
              <a:gd name="connsiteX13" fmla="*/ 2274834 w 3602679"/>
              <a:gd name="connsiteY13" fmla="*/ 1200329 h 1200329"/>
              <a:gd name="connsiteX14" fmla="*/ 1760166 w 3602679"/>
              <a:gd name="connsiteY14" fmla="*/ 1200329 h 1200329"/>
              <a:gd name="connsiteX15" fmla="*/ 1353578 w 3602679"/>
              <a:gd name="connsiteY15" fmla="*/ 1200329 h 1200329"/>
              <a:gd name="connsiteX16" fmla="*/ 766856 w 3602679"/>
              <a:gd name="connsiteY16" fmla="*/ 1200329 h 1200329"/>
              <a:gd name="connsiteX17" fmla="*/ 0 w 3602679"/>
              <a:gd name="connsiteY17" fmla="*/ 1200329 h 1200329"/>
              <a:gd name="connsiteX18" fmla="*/ 0 w 3602679"/>
              <a:gd name="connsiteY18" fmla="*/ 812223 h 1200329"/>
              <a:gd name="connsiteX19" fmla="*/ 0 w 3602679"/>
              <a:gd name="connsiteY19" fmla="*/ 448123 h 1200329"/>
              <a:gd name="connsiteX20" fmla="*/ 0 w 3602679"/>
              <a:gd name="connsiteY20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602679" h="1200329" extrusionOk="0">
                <a:moveTo>
                  <a:pt x="0" y="0"/>
                </a:moveTo>
                <a:cubicBezTo>
                  <a:pt x="127103" y="-39472"/>
                  <a:pt x="298743" y="23166"/>
                  <a:pt x="442615" y="0"/>
                </a:cubicBezTo>
                <a:cubicBezTo>
                  <a:pt x="586488" y="-23166"/>
                  <a:pt x="845049" y="12418"/>
                  <a:pt x="957283" y="0"/>
                </a:cubicBezTo>
                <a:cubicBezTo>
                  <a:pt x="1069517" y="-12418"/>
                  <a:pt x="1316621" y="61631"/>
                  <a:pt x="1544005" y="0"/>
                </a:cubicBezTo>
                <a:cubicBezTo>
                  <a:pt x="1771389" y="-61631"/>
                  <a:pt x="1909330" y="50137"/>
                  <a:pt x="2022647" y="0"/>
                </a:cubicBezTo>
                <a:cubicBezTo>
                  <a:pt x="2135964" y="-50137"/>
                  <a:pt x="2357977" y="24286"/>
                  <a:pt x="2609369" y="0"/>
                </a:cubicBezTo>
                <a:cubicBezTo>
                  <a:pt x="2860761" y="-24286"/>
                  <a:pt x="2954579" y="27498"/>
                  <a:pt x="3160064" y="0"/>
                </a:cubicBezTo>
                <a:cubicBezTo>
                  <a:pt x="3365549" y="-27498"/>
                  <a:pt x="3468265" y="43676"/>
                  <a:pt x="3602679" y="0"/>
                </a:cubicBezTo>
                <a:cubicBezTo>
                  <a:pt x="3643635" y="195224"/>
                  <a:pt x="3557116" y="338817"/>
                  <a:pt x="3602679" y="424116"/>
                </a:cubicBezTo>
                <a:cubicBezTo>
                  <a:pt x="3648242" y="509415"/>
                  <a:pt x="3556853" y="661136"/>
                  <a:pt x="3602679" y="848232"/>
                </a:cubicBezTo>
                <a:cubicBezTo>
                  <a:pt x="3648505" y="1035328"/>
                  <a:pt x="3565749" y="1088186"/>
                  <a:pt x="3602679" y="1200329"/>
                </a:cubicBezTo>
                <a:cubicBezTo>
                  <a:pt x="3464837" y="1204763"/>
                  <a:pt x="3379826" y="1193343"/>
                  <a:pt x="3196091" y="1200329"/>
                </a:cubicBezTo>
                <a:cubicBezTo>
                  <a:pt x="3012356" y="1207315"/>
                  <a:pt x="2837056" y="1187201"/>
                  <a:pt x="2717449" y="1200329"/>
                </a:cubicBezTo>
                <a:cubicBezTo>
                  <a:pt x="2597842" y="1213457"/>
                  <a:pt x="2406519" y="1187953"/>
                  <a:pt x="2274834" y="1200329"/>
                </a:cubicBezTo>
                <a:cubicBezTo>
                  <a:pt x="2143150" y="1212705"/>
                  <a:pt x="2003384" y="1186415"/>
                  <a:pt x="1760166" y="1200329"/>
                </a:cubicBezTo>
                <a:cubicBezTo>
                  <a:pt x="1516948" y="1214243"/>
                  <a:pt x="1498448" y="1199505"/>
                  <a:pt x="1353578" y="1200329"/>
                </a:cubicBezTo>
                <a:cubicBezTo>
                  <a:pt x="1208708" y="1201153"/>
                  <a:pt x="937151" y="1159706"/>
                  <a:pt x="766856" y="1200329"/>
                </a:cubicBezTo>
                <a:cubicBezTo>
                  <a:pt x="596561" y="1240952"/>
                  <a:pt x="379239" y="1150443"/>
                  <a:pt x="0" y="1200329"/>
                </a:cubicBezTo>
                <a:cubicBezTo>
                  <a:pt x="-39820" y="1013517"/>
                  <a:pt x="6224" y="982039"/>
                  <a:pt x="0" y="812223"/>
                </a:cubicBezTo>
                <a:cubicBezTo>
                  <a:pt x="-6224" y="642407"/>
                  <a:pt x="14825" y="569336"/>
                  <a:pt x="0" y="448123"/>
                </a:cubicBezTo>
                <a:cubicBezTo>
                  <a:pt x="-14825" y="326910"/>
                  <a:pt x="35810" y="138074"/>
                  <a:pt x="0" y="0"/>
                </a:cubicBezTo>
                <a:close/>
              </a:path>
            </a:pathLst>
          </a:custGeom>
          <a:noFill/>
          <a:ln w="38100">
            <a:noFill/>
            <a:extLst>
              <a:ext uri="{C807C97D-BFC1-408E-A445-0C87EB9F89A2}">
                <ask:lineSketchStyleProps xmlns:ask="http://schemas.microsoft.com/office/drawing/2018/sketchyshapes" sd="147323095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defPPr>
              <a:defRPr lang="es-MX"/>
            </a:defPPr>
            <a:lvl1pPr algn="ctr">
              <a:defRPr sz="32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sis MT Pro" panose="02040504050005020304" pitchFamily="18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s-ES" sz="3600" b="1" dirty="0">
                <a:solidFill>
                  <a:schemeClr val="bg1"/>
                </a:solidFill>
                <a:effectLst/>
                <a:ea typeface="+mn-ea"/>
                <a:cs typeface="Arial" panose="020B0604020202020204" pitchFamily="34" charset="0"/>
              </a:rPr>
              <a:t>Objetivo general</a:t>
            </a:r>
            <a:endParaRPr lang="es-MX" sz="3600" b="1" dirty="0">
              <a:solidFill>
                <a:schemeClr val="bg1"/>
              </a:solidFill>
              <a:effectLst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422DDF0B-CC66-C1DF-C0C0-D6382BE33543}"/>
              </a:ext>
            </a:extLst>
          </p:cNvPr>
          <p:cNvCxnSpPr>
            <a:cxnSpLocks/>
          </p:cNvCxnSpPr>
          <p:nvPr/>
        </p:nvCxnSpPr>
        <p:spPr>
          <a:xfrm>
            <a:off x="653793" y="1290194"/>
            <a:ext cx="2160000" cy="0"/>
          </a:xfrm>
          <a:prstGeom prst="line">
            <a:avLst/>
          </a:prstGeom>
          <a:ln w="12700">
            <a:solidFill>
              <a:srgbClr val="75B38E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07EC27AD-F410-E94E-D3E0-486BE729F91F}"/>
              </a:ext>
            </a:extLst>
          </p:cNvPr>
          <p:cNvCxnSpPr>
            <a:cxnSpLocks/>
          </p:cNvCxnSpPr>
          <p:nvPr/>
        </p:nvCxnSpPr>
        <p:spPr>
          <a:xfrm>
            <a:off x="533235" y="3760260"/>
            <a:ext cx="2160000" cy="0"/>
          </a:xfrm>
          <a:prstGeom prst="line">
            <a:avLst/>
          </a:prstGeom>
          <a:ln w="12700">
            <a:solidFill>
              <a:srgbClr val="75B38E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CuadroTexto 9">
            <a:extLst>
              <a:ext uri="{FF2B5EF4-FFF2-40B4-BE49-F238E27FC236}">
                <a16:creationId xmlns:a16="http://schemas.microsoft.com/office/drawing/2014/main" id="{C22958EB-3423-9B96-0452-898492235882}"/>
              </a:ext>
            </a:extLst>
          </p:cNvPr>
          <p:cNvSpPr txBox="1"/>
          <p:nvPr/>
        </p:nvSpPr>
        <p:spPr>
          <a:xfrm>
            <a:off x="-188104" y="3122850"/>
            <a:ext cx="3602679" cy="1200329"/>
          </a:xfrm>
          <a:custGeom>
            <a:avLst/>
            <a:gdLst>
              <a:gd name="connsiteX0" fmla="*/ 0 w 3602679"/>
              <a:gd name="connsiteY0" fmla="*/ 0 h 1200329"/>
              <a:gd name="connsiteX1" fmla="*/ 442615 w 3602679"/>
              <a:gd name="connsiteY1" fmla="*/ 0 h 1200329"/>
              <a:gd name="connsiteX2" fmla="*/ 957283 w 3602679"/>
              <a:gd name="connsiteY2" fmla="*/ 0 h 1200329"/>
              <a:gd name="connsiteX3" fmla="*/ 1544005 w 3602679"/>
              <a:gd name="connsiteY3" fmla="*/ 0 h 1200329"/>
              <a:gd name="connsiteX4" fmla="*/ 2022647 w 3602679"/>
              <a:gd name="connsiteY4" fmla="*/ 0 h 1200329"/>
              <a:gd name="connsiteX5" fmla="*/ 2609369 w 3602679"/>
              <a:gd name="connsiteY5" fmla="*/ 0 h 1200329"/>
              <a:gd name="connsiteX6" fmla="*/ 3160064 w 3602679"/>
              <a:gd name="connsiteY6" fmla="*/ 0 h 1200329"/>
              <a:gd name="connsiteX7" fmla="*/ 3602679 w 3602679"/>
              <a:gd name="connsiteY7" fmla="*/ 0 h 1200329"/>
              <a:gd name="connsiteX8" fmla="*/ 3602679 w 3602679"/>
              <a:gd name="connsiteY8" fmla="*/ 424116 h 1200329"/>
              <a:gd name="connsiteX9" fmla="*/ 3602679 w 3602679"/>
              <a:gd name="connsiteY9" fmla="*/ 848232 h 1200329"/>
              <a:gd name="connsiteX10" fmla="*/ 3602679 w 3602679"/>
              <a:gd name="connsiteY10" fmla="*/ 1200329 h 1200329"/>
              <a:gd name="connsiteX11" fmla="*/ 3196091 w 3602679"/>
              <a:gd name="connsiteY11" fmla="*/ 1200329 h 1200329"/>
              <a:gd name="connsiteX12" fmla="*/ 2717449 w 3602679"/>
              <a:gd name="connsiteY12" fmla="*/ 1200329 h 1200329"/>
              <a:gd name="connsiteX13" fmla="*/ 2274834 w 3602679"/>
              <a:gd name="connsiteY13" fmla="*/ 1200329 h 1200329"/>
              <a:gd name="connsiteX14" fmla="*/ 1760166 w 3602679"/>
              <a:gd name="connsiteY14" fmla="*/ 1200329 h 1200329"/>
              <a:gd name="connsiteX15" fmla="*/ 1353578 w 3602679"/>
              <a:gd name="connsiteY15" fmla="*/ 1200329 h 1200329"/>
              <a:gd name="connsiteX16" fmla="*/ 766856 w 3602679"/>
              <a:gd name="connsiteY16" fmla="*/ 1200329 h 1200329"/>
              <a:gd name="connsiteX17" fmla="*/ 0 w 3602679"/>
              <a:gd name="connsiteY17" fmla="*/ 1200329 h 1200329"/>
              <a:gd name="connsiteX18" fmla="*/ 0 w 3602679"/>
              <a:gd name="connsiteY18" fmla="*/ 812223 h 1200329"/>
              <a:gd name="connsiteX19" fmla="*/ 0 w 3602679"/>
              <a:gd name="connsiteY19" fmla="*/ 448123 h 1200329"/>
              <a:gd name="connsiteX20" fmla="*/ 0 w 3602679"/>
              <a:gd name="connsiteY20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602679" h="1200329" extrusionOk="0">
                <a:moveTo>
                  <a:pt x="0" y="0"/>
                </a:moveTo>
                <a:cubicBezTo>
                  <a:pt x="127103" y="-39472"/>
                  <a:pt x="298743" y="23166"/>
                  <a:pt x="442615" y="0"/>
                </a:cubicBezTo>
                <a:cubicBezTo>
                  <a:pt x="586488" y="-23166"/>
                  <a:pt x="845049" y="12418"/>
                  <a:pt x="957283" y="0"/>
                </a:cubicBezTo>
                <a:cubicBezTo>
                  <a:pt x="1069517" y="-12418"/>
                  <a:pt x="1316621" y="61631"/>
                  <a:pt x="1544005" y="0"/>
                </a:cubicBezTo>
                <a:cubicBezTo>
                  <a:pt x="1771389" y="-61631"/>
                  <a:pt x="1909330" y="50137"/>
                  <a:pt x="2022647" y="0"/>
                </a:cubicBezTo>
                <a:cubicBezTo>
                  <a:pt x="2135964" y="-50137"/>
                  <a:pt x="2357977" y="24286"/>
                  <a:pt x="2609369" y="0"/>
                </a:cubicBezTo>
                <a:cubicBezTo>
                  <a:pt x="2860761" y="-24286"/>
                  <a:pt x="2954579" y="27498"/>
                  <a:pt x="3160064" y="0"/>
                </a:cubicBezTo>
                <a:cubicBezTo>
                  <a:pt x="3365549" y="-27498"/>
                  <a:pt x="3468265" y="43676"/>
                  <a:pt x="3602679" y="0"/>
                </a:cubicBezTo>
                <a:cubicBezTo>
                  <a:pt x="3643635" y="195224"/>
                  <a:pt x="3557116" y="338817"/>
                  <a:pt x="3602679" y="424116"/>
                </a:cubicBezTo>
                <a:cubicBezTo>
                  <a:pt x="3648242" y="509415"/>
                  <a:pt x="3556853" y="661136"/>
                  <a:pt x="3602679" y="848232"/>
                </a:cubicBezTo>
                <a:cubicBezTo>
                  <a:pt x="3648505" y="1035328"/>
                  <a:pt x="3565749" y="1088186"/>
                  <a:pt x="3602679" y="1200329"/>
                </a:cubicBezTo>
                <a:cubicBezTo>
                  <a:pt x="3464837" y="1204763"/>
                  <a:pt x="3379826" y="1193343"/>
                  <a:pt x="3196091" y="1200329"/>
                </a:cubicBezTo>
                <a:cubicBezTo>
                  <a:pt x="3012356" y="1207315"/>
                  <a:pt x="2837056" y="1187201"/>
                  <a:pt x="2717449" y="1200329"/>
                </a:cubicBezTo>
                <a:cubicBezTo>
                  <a:pt x="2597842" y="1213457"/>
                  <a:pt x="2406519" y="1187953"/>
                  <a:pt x="2274834" y="1200329"/>
                </a:cubicBezTo>
                <a:cubicBezTo>
                  <a:pt x="2143150" y="1212705"/>
                  <a:pt x="2003384" y="1186415"/>
                  <a:pt x="1760166" y="1200329"/>
                </a:cubicBezTo>
                <a:cubicBezTo>
                  <a:pt x="1516948" y="1214243"/>
                  <a:pt x="1498448" y="1199505"/>
                  <a:pt x="1353578" y="1200329"/>
                </a:cubicBezTo>
                <a:cubicBezTo>
                  <a:pt x="1208708" y="1201153"/>
                  <a:pt x="937151" y="1159706"/>
                  <a:pt x="766856" y="1200329"/>
                </a:cubicBezTo>
                <a:cubicBezTo>
                  <a:pt x="596561" y="1240952"/>
                  <a:pt x="379239" y="1150443"/>
                  <a:pt x="0" y="1200329"/>
                </a:cubicBezTo>
                <a:cubicBezTo>
                  <a:pt x="-39820" y="1013517"/>
                  <a:pt x="6224" y="982039"/>
                  <a:pt x="0" y="812223"/>
                </a:cubicBezTo>
                <a:cubicBezTo>
                  <a:pt x="-6224" y="642407"/>
                  <a:pt x="14825" y="569336"/>
                  <a:pt x="0" y="448123"/>
                </a:cubicBezTo>
                <a:cubicBezTo>
                  <a:pt x="-14825" y="326910"/>
                  <a:pt x="35810" y="138074"/>
                  <a:pt x="0" y="0"/>
                </a:cubicBezTo>
                <a:close/>
              </a:path>
            </a:pathLst>
          </a:custGeom>
          <a:noFill/>
          <a:ln w="38100">
            <a:noFill/>
            <a:extLst>
              <a:ext uri="{C807C97D-BFC1-408E-A445-0C87EB9F89A2}">
                <ask:lineSketchStyleProps xmlns:ask="http://schemas.microsoft.com/office/drawing/2018/sketchyshapes" sd="147323095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defPPr>
              <a:defRPr lang="es-MX"/>
            </a:defPPr>
            <a:lvl1pPr algn="ctr">
              <a:defRPr sz="32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sis MT Pro" panose="02040504050005020304" pitchFamily="18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s-E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panose="020B0604020202020204" pitchFamily="34" charset="0"/>
              </a:rPr>
              <a:t>Objetivos particulares</a:t>
            </a:r>
            <a:endParaRPr lang="es-MX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94173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B96C2211-F9F4-849B-60C9-69CCF00D5AFE}"/>
              </a:ext>
            </a:extLst>
          </p:cNvPr>
          <p:cNvSpPr/>
          <p:nvPr/>
        </p:nvSpPr>
        <p:spPr>
          <a:xfrm>
            <a:off x="7084223" y="1068139"/>
            <a:ext cx="4475427" cy="830997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292829"/>
                </a:solidFill>
                <a:effectLst/>
                <a:uLnTx/>
                <a:uFillTx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Representación</a:t>
            </a:r>
            <a:r>
              <a:rPr kumimoji="0" lang="es-ES" sz="1600" b="0" i="0" u="none" strike="noStrike" kern="1200" cap="none" spc="5" normalizeH="0" baseline="0" noProof="0" dirty="0">
                <a:ln>
                  <a:noFill/>
                </a:ln>
                <a:solidFill>
                  <a:srgbClr val="292829"/>
                </a:solidFill>
                <a:effectLst/>
                <a:uLnTx/>
                <a:uFillTx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292829"/>
                </a:solidFill>
                <a:effectLst/>
                <a:uLnTx/>
                <a:uFillTx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simplificada del ciclo del agua que utiliza conceptos y</a:t>
            </a:r>
            <a:r>
              <a:rPr kumimoji="0" lang="es-ES" sz="1600" b="0" i="0" u="none" strike="noStrike" kern="1200" cap="none" spc="-250" normalizeH="0" baseline="0" noProof="0" dirty="0">
                <a:ln>
                  <a:noFill/>
                </a:ln>
                <a:solidFill>
                  <a:srgbClr val="292829"/>
                </a:solidFill>
                <a:effectLst/>
                <a:uLnTx/>
                <a:uFillTx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292829"/>
                </a:solidFill>
                <a:effectLst/>
                <a:uLnTx/>
                <a:uFillTx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aproximaciones de los procesos reales del sistema</a:t>
            </a:r>
            <a:r>
              <a:rPr kumimoji="0" lang="es-ES" sz="1600" b="0" i="0" u="none" strike="noStrike" kern="1200" cap="none" spc="5" normalizeH="0" baseline="0" noProof="0" dirty="0">
                <a:ln>
                  <a:noFill/>
                </a:ln>
                <a:solidFill>
                  <a:srgbClr val="292829"/>
                </a:solidFill>
                <a:effectLst/>
                <a:uLnTx/>
                <a:uFillTx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s-ES" sz="1600" b="0" i="0" u="none" strike="noStrike" kern="1200" cap="none" spc="55" normalizeH="0" baseline="0" noProof="0" dirty="0">
                <a:ln>
                  <a:noFill/>
                </a:ln>
                <a:solidFill>
                  <a:srgbClr val="292829"/>
                </a:solidFill>
                <a:effectLst/>
                <a:uLnTx/>
                <a:uFillTx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hidrológico.</a:t>
            </a:r>
            <a:endParaRPr kumimoji="0" lang="es-MX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9A3D9BE-00B6-30A5-7FC3-5E2D7A30D61E}"/>
              </a:ext>
            </a:extLst>
          </p:cNvPr>
          <p:cNvSpPr txBox="1"/>
          <p:nvPr/>
        </p:nvSpPr>
        <p:spPr>
          <a:xfrm>
            <a:off x="7877867" y="3845506"/>
            <a:ext cx="2497829" cy="954107"/>
          </a:xfrm>
          <a:prstGeom prst="rect">
            <a:avLst/>
          </a:prstGeom>
          <a:solidFill>
            <a:srgbClr val="2ADCFF"/>
          </a:solidFill>
          <a:ln w="28575">
            <a:solidFill>
              <a:srgbClr val="1AD9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cs typeface="Arial" panose="020B0604020202020204" pitchFamily="34" charset="0"/>
              </a:rPr>
              <a:t>Procesos</a:t>
            </a:r>
            <a:r>
              <a:rPr lang="es-MX" sz="2000" b="1" dirty="0">
                <a:solidFill>
                  <a:prstClr val="black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: </a:t>
            </a:r>
            <a:r>
              <a:rPr kumimoji="0" lang="es-ES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</a:rPr>
              <a:t>Escorrentía, infiltración y evapotranspiración</a:t>
            </a:r>
            <a:endParaRPr kumimoji="0" lang="es-MX" sz="2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ptos" panose="020B0004020202020204" pitchFamily="34" charset="0"/>
            </a:endParaRPr>
          </a:p>
        </p:txBody>
      </p:sp>
      <p:pic>
        <p:nvPicPr>
          <p:cNvPr id="7" name="Picture 2" descr="Cuenca hidrográfica como sistema de cuenca hidrográfica con arroyos de ríos de montaña">
            <a:extLst>
              <a:ext uri="{FF2B5EF4-FFF2-40B4-BE49-F238E27FC236}">
                <a16:creationId xmlns:a16="http://schemas.microsoft.com/office/drawing/2014/main" id="{EE1F42AD-FE16-EE39-9570-49D72F6A4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8307" r="92492">
                        <a14:foregroundMark x1="8626" y1="60638" x2="8307" y2="88298"/>
                        <a14:foregroundMark x1="53355" y1="13404" x2="69968" y2="14894"/>
                        <a14:foregroundMark x1="90575" y1="44043" x2="92492" y2="64468"/>
                        <a14:foregroundMark x1="92492" y1="64468" x2="86262" y2="74894"/>
                        <a14:backgroundMark x1="33387" y1="35532" x2="45847" y2="37872"/>
                        <a14:backgroundMark x1="45847" y1="37872" x2="34505" y2="37660"/>
                        <a14:backgroundMark x1="31150" y1="36170" x2="34505" y2="35106"/>
                        <a14:backgroundMark x1="48083" y1="35106" x2="45527" y2="35106"/>
                        <a14:backgroundMark x1="48083" y1="33617" x2="48882" y2="36596"/>
                      </a14:backgroundRemoval>
                    </a14:imgEffect>
                    <a14:imgEffect>
                      <a14:sharpenSoften amount="3000"/>
                    </a14:imgEffect>
                    <a14:imgEffect>
                      <a14:saturation sat="183000"/>
                    </a14:imgEffect>
                    <a14:imgEffect>
                      <a14:brightnessContrast bright="-12000" contrast="6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7624" y="1607659"/>
            <a:ext cx="5002855" cy="37561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lecha: pentágono 9">
            <a:extLst>
              <a:ext uri="{FF2B5EF4-FFF2-40B4-BE49-F238E27FC236}">
                <a16:creationId xmlns:a16="http://schemas.microsoft.com/office/drawing/2014/main" id="{581889A4-6740-2CE4-C086-B5B39F741145}"/>
              </a:ext>
            </a:extLst>
          </p:cNvPr>
          <p:cNvSpPr/>
          <p:nvPr/>
        </p:nvSpPr>
        <p:spPr>
          <a:xfrm>
            <a:off x="5767472" y="3789197"/>
            <a:ext cx="2081185" cy="1126775"/>
          </a:xfrm>
          <a:prstGeom prst="homePlate">
            <a:avLst>
              <a:gd name="adj" fmla="val 35662"/>
            </a:avLst>
          </a:prstGeom>
          <a:solidFill>
            <a:srgbClr val="F9BE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CUENCA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>
                <a:solidFill>
                  <a:schemeClr val="tx1"/>
                </a:solidFill>
                <a:latin typeface="Aptos" panose="020B0004020202020204" pitchFamily="34" charset="0"/>
              </a:rPr>
              <a:t>condiciones </a:t>
            </a:r>
            <a:r>
              <a:rPr lang="es-ES" u="sng" dirty="0">
                <a:solidFill>
                  <a:schemeClr val="tx1"/>
                </a:solidFill>
                <a:latin typeface="Aptos" panose="020B0004020202020204" pitchFamily="34" charset="0"/>
              </a:rPr>
              <a:t>cobertura y usos, </a:t>
            </a:r>
            <a:r>
              <a:rPr lang="es-ES" dirty="0">
                <a:solidFill>
                  <a:schemeClr val="tx1"/>
                </a:solidFill>
                <a:latin typeface="Aptos" panose="020B0004020202020204" pitchFamily="34" charset="0"/>
              </a:rPr>
              <a:t>suelo y clima</a:t>
            </a:r>
            <a:endParaRPr lang="es-MX" dirty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11" name="Nube 10">
            <a:extLst>
              <a:ext uri="{FF2B5EF4-FFF2-40B4-BE49-F238E27FC236}">
                <a16:creationId xmlns:a16="http://schemas.microsoft.com/office/drawing/2014/main" id="{A758C7EA-A1BA-44A0-DF4C-31E0192FE82A}"/>
              </a:ext>
            </a:extLst>
          </p:cNvPr>
          <p:cNvSpPr/>
          <p:nvPr/>
        </p:nvSpPr>
        <p:spPr>
          <a:xfrm>
            <a:off x="7972004" y="1984415"/>
            <a:ext cx="2294512" cy="919894"/>
          </a:xfrm>
          <a:prstGeom prst="cloud">
            <a:avLst/>
          </a:prstGeom>
          <a:solidFill>
            <a:schemeClr val="bg1"/>
          </a:solidFill>
          <a:ln w="28575">
            <a:solidFill>
              <a:srgbClr val="CEE2F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97E3BBD1-CD63-E14E-3A03-8EE648F828E0}"/>
              </a:ext>
            </a:extLst>
          </p:cNvPr>
          <p:cNvSpPr txBox="1"/>
          <p:nvPr/>
        </p:nvSpPr>
        <p:spPr>
          <a:xfrm>
            <a:off x="7978514" y="2205307"/>
            <a:ext cx="22945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Precipitación</a:t>
            </a:r>
            <a:endParaRPr kumimoji="0" lang="es-MX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8A97D96-457E-699E-6937-A4A20C4AFB28}"/>
              </a:ext>
            </a:extLst>
          </p:cNvPr>
          <p:cNvSpPr txBox="1"/>
          <p:nvPr/>
        </p:nvSpPr>
        <p:spPr>
          <a:xfrm>
            <a:off x="10588899" y="2198702"/>
            <a:ext cx="1058779" cy="477107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44000">
                <a:srgbClr val="FFFF66">
                  <a:tint val="44500"/>
                  <a:satMod val="160000"/>
                </a:srgbClr>
              </a:gs>
              <a:gs pos="100000">
                <a:srgbClr val="FFFF66">
                  <a:tint val="23500"/>
                  <a:satMod val="160000"/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s-MX"/>
            </a:defPPr>
            <a:lvl1pPr algn="ctr">
              <a:defRPr sz="28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Entrada</a:t>
            </a: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16" name="Abrir llave 15">
            <a:extLst>
              <a:ext uri="{FF2B5EF4-FFF2-40B4-BE49-F238E27FC236}">
                <a16:creationId xmlns:a16="http://schemas.microsoft.com/office/drawing/2014/main" id="{3B83538E-13E4-DD23-56AC-BC5E8AFFA965}"/>
              </a:ext>
            </a:extLst>
          </p:cNvPr>
          <p:cNvSpPr/>
          <p:nvPr/>
        </p:nvSpPr>
        <p:spPr>
          <a:xfrm flipH="1">
            <a:off x="10250783" y="5348437"/>
            <a:ext cx="428415" cy="879450"/>
          </a:xfrm>
          <a:prstGeom prst="leftBrace">
            <a:avLst>
              <a:gd name="adj1" fmla="val 8333"/>
              <a:gd name="adj2" fmla="val 51461"/>
            </a:avLst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black"/>
              </a:solidFill>
              <a:latin typeface="Aptos" panose="020B0004020202020204" pitchFamily="34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E334D06A-4129-C131-444A-2EF36A529A09}"/>
              </a:ext>
            </a:extLst>
          </p:cNvPr>
          <p:cNvSpPr txBox="1"/>
          <p:nvPr/>
        </p:nvSpPr>
        <p:spPr>
          <a:xfrm>
            <a:off x="10629839" y="5622511"/>
            <a:ext cx="1058779" cy="369332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44000">
                <a:srgbClr val="FFFF66">
                  <a:tint val="44500"/>
                  <a:satMod val="160000"/>
                </a:srgbClr>
              </a:gs>
              <a:gs pos="100000">
                <a:srgbClr val="FFFF66">
                  <a:tint val="23500"/>
                  <a:satMod val="160000"/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s-MX"/>
            </a:defPPr>
            <a:lvl1pPr algn="ctr">
              <a:defRPr b="1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Salida</a:t>
            </a: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19" name="Flecha: a la izquierda y derecha 18">
            <a:extLst>
              <a:ext uri="{FF2B5EF4-FFF2-40B4-BE49-F238E27FC236}">
                <a16:creationId xmlns:a16="http://schemas.microsoft.com/office/drawing/2014/main" id="{9111E7A9-A303-C4FE-A314-8DDA80807AD4}"/>
              </a:ext>
            </a:extLst>
          </p:cNvPr>
          <p:cNvSpPr/>
          <p:nvPr/>
        </p:nvSpPr>
        <p:spPr>
          <a:xfrm>
            <a:off x="3094042" y="836470"/>
            <a:ext cx="4608000" cy="180000"/>
          </a:xfrm>
          <a:prstGeom prst="leftRightArrow">
            <a:avLst/>
          </a:prstGeom>
          <a:solidFill>
            <a:srgbClr val="FFC000"/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5A3BD96E-E221-7C29-4AC5-6F7DC1BB856A}"/>
              </a:ext>
            </a:extLst>
          </p:cNvPr>
          <p:cNvSpPr txBox="1"/>
          <p:nvPr/>
        </p:nvSpPr>
        <p:spPr>
          <a:xfrm>
            <a:off x="7340565" y="663395"/>
            <a:ext cx="3738054" cy="461665"/>
          </a:xfrm>
          <a:custGeom>
            <a:avLst/>
            <a:gdLst>
              <a:gd name="connsiteX0" fmla="*/ 0 w 3738054"/>
              <a:gd name="connsiteY0" fmla="*/ 0 h 461665"/>
              <a:gd name="connsiteX1" fmla="*/ 496627 w 3738054"/>
              <a:gd name="connsiteY1" fmla="*/ 0 h 461665"/>
              <a:gd name="connsiteX2" fmla="*/ 918493 w 3738054"/>
              <a:gd name="connsiteY2" fmla="*/ 0 h 461665"/>
              <a:gd name="connsiteX3" fmla="*/ 1452501 w 3738054"/>
              <a:gd name="connsiteY3" fmla="*/ 0 h 461665"/>
              <a:gd name="connsiteX4" fmla="*/ 2023889 w 3738054"/>
              <a:gd name="connsiteY4" fmla="*/ 0 h 461665"/>
              <a:gd name="connsiteX5" fmla="*/ 2445755 w 3738054"/>
              <a:gd name="connsiteY5" fmla="*/ 0 h 461665"/>
              <a:gd name="connsiteX6" fmla="*/ 2867621 w 3738054"/>
              <a:gd name="connsiteY6" fmla="*/ 0 h 461665"/>
              <a:gd name="connsiteX7" fmla="*/ 3738054 w 3738054"/>
              <a:gd name="connsiteY7" fmla="*/ 0 h 461665"/>
              <a:gd name="connsiteX8" fmla="*/ 3738054 w 3738054"/>
              <a:gd name="connsiteY8" fmla="*/ 461665 h 461665"/>
              <a:gd name="connsiteX9" fmla="*/ 3278807 w 3738054"/>
              <a:gd name="connsiteY9" fmla="*/ 461665 h 461665"/>
              <a:gd name="connsiteX10" fmla="*/ 2856941 w 3738054"/>
              <a:gd name="connsiteY10" fmla="*/ 461665 h 461665"/>
              <a:gd name="connsiteX11" fmla="*/ 2285553 w 3738054"/>
              <a:gd name="connsiteY11" fmla="*/ 461665 h 461665"/>
              <a:gd name="connsiteX12" fmla="*/ 1751545 w 3738054"/>
              <a:gd name="connsiteY12" fmla="*/ 461665 h 461665"/>
              <a:gd name="connsiteX13" fmla="*/ 1142777 w 3738054"/>
              <a:gd name="connsiteY13" fmla="*/ 461665 h 461665"/>
              <a:gd name="connsiteX14" fmla="*/ 571388 w 3738054"/>
              <a:gd name="connsiteY14" fmla="*/ 461665 h 461665"/>
              <a:gd name="connsiteX15" fmla="*/ 0 w 3738054"/>
              <a:gd name="connsiteY15" fmla="*/ 461665 h 461665"/>
              <a:gd name="connsiteX16" fmla="*/ 0 w 3738054"/>
              <a:gd name="connsiteY1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738054" h="461665" extrusionOk="0">
                <a:moveTo>
                  <a:pt x="0" y="0"/>
                </a:moveTo>
                <a:cubicBezTo>
                  <a:pt x="134893" y="-57546"/>
                  <a:pt x="280061" y="52621"/>
                  <a:pt x="496627" y="0"/>
                </a:cubicBezTo>
                <a:cubicBezTo>
                  <a:pt x="713193" y="-52621"/>
                  <a:pt x="798600" y="16653"/>
                  <a:pt x="918493" y="0"/>
                </a:cubicBezTo>
                <a:cubicBezTo>
                  <a:pt x="1038386" y="-16653"/>
                  <a:pt x="1308139" y="48827"/>
                  <a:pt x="1452501" y="0"/>
                </a:cubicBezTo>
                <a:cubicBezTo>
                  <a:pt x="1596863" y="-48827"/>
                  <a:pt x="1784717" y="38025"/>
                  <a:pt x="2023889" y="0"/>
                </a:cubicBezTo>
                <a:cubicBezTo>
                  <a:pt x="2263061" y="-38025"/>
                  <a:pt x="2349980" y="11982"/>
                  <a:pt x="2445755" y="0"/>
                </a:cubicBezTo>
                <a:cubicBezTo>
                  <a:pt x="2541530" y="-11982"/>
                  <a:pt x="2710464" y="14541"/>
                  <a:pt x="2867621" y="0"/>
                </a:cubicBezTo>
                <a:cubicBezTo>
                  <a:pt x="3024778" y="-14541"/>
                  <a:pt x="3501965" y="77413"/>
                  <a:pt x="3738054" y="0"/>
                </a:cubicBezTo>
                <a:cubicBezTo>
                  <a:pt x="3773943" y="171046"/>
                  <a:pt x="3690559" y="325465"/>
                  <a:pt x="3738054" y="461665"/>
                </a:cubicBezTo>
                <a:cubicBezTo>
                  <a:pt x="3605592" y="504716"/>
                  <a:pt x="3393292" y="439220"/>
                  <a:pt x="3278807" y="461665"/>
                </a:cubicBezTo>
                <a:cubicBezTo>
                  <a:pt x="3164322" y="484110"/>
                  <a:pt x="2976609" y="418481"/>
                  <a:pt x="2856941" y="461665"/>
                </a:cubicBezTo>
                <a:cubicBezTo>
                  <a:pt x="2737273" y="504849"/>
                  <a:pt x="2402376" y="455336"/>
                  <a:pt x="2285553" y="461665"/>
                </a:cubicBezTo>
                <a:cubicBezTo>
                  <a:pt x="2168730" y="467994"/>
                  <a:pt x="1989477" y="428407"/>
                  <a:pt x="1751545" y="461665"/>
                </a:cubicBezTo>
                <a:cubicBezTo>
                  <a:pt x="1513613" y="494923"/>
                  <a:pt x="1275257" y="443331"/>
                  <a:pt x="1142777" y="461665"/>
                </a:cubicBezTo>
                <a:cubicBezTo>
                  <a:pt x="1010297" y="479999"/>
                  <a:pt x="850451" y="445814"/>
                  <a:pt x="571388" y="461665"/>
                </a:cubicBezTo>
                <a:cubicBezTo>
                  <a:pt x="292325" y="477516"/>
                  <a:pt x="252274" y="440104"/>
                  <a:pt x="0" y="461665"/>
                </a:cubicBezTo>
                <a:cubicBezTo>
                  <a:pt x="-53562" y="307132"/>
                  <a:pt x="42168" y="202673"/>
                  <a:pt x="0" y="0"/>
                </a:cubicBezTo>
                <a:close/>
              </a:path>
            </a:pathLst>
          </a:custGeom>
          <a:noFill/>
          <a:ln w="28575">
            <a:noFill/>
            <a:extLst>
              <a:ext uri="{C807C97D-BFC1-408E-A445-0C87EB9F89A2}">
                <ask:lineSketchStyleProps xmlns:ask="http://schemas.microsoft.com/office/drawing/2018/sketchyshapes" sd="25325423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s-MX"/>
            </a:defPPr>
            <a:lvl1pPr algn="ctr">
              <a:defRPr sz="2800" b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Modelo</a:t>
            </a:r>
            <a:r>
              <a:rPr lang="es-ES" sz="2400" dirty="0">
                <a:solidFill>
                  <a:prstClr val="black"/>
                </a:solidFill>
                <a:latin typeface="Aptos" panose="020B0004020202020204" pitchFamily="34" charset="0"/>
              </a:rPr>
              <a:t> hidrológico</a:t>
            </a:r>
            <a:endParaRPr kumimoji="0" lang="es-MX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511A4449-E54A-973F-F8F0-D0B0BD21C5DC}"/>
              </a:ext>
            </a:extLst>
          </p:cNvPr>
          <p:cNvSpPr txBox="1"/>
          <p:nvPr/>
        </p:nvSpPr>
        <p:spPr>
          <a:xfrm>
            <a:off x="1117966" y="694128"/>
            <a:ext cx="2034000" cy="523220"/>
          </a:xfrm>
          <a:custGeom>
            <a:avLst/>
            <a:gdLst>
              <a:gd name="connsiteX0" fmla="*/ 0 w 2034000"/>
              <a:gd name="connsiteY0" fmla="*/ 0 h 523220"/>
              <a:gd name="connsiteX1" fmla="*/ 528840 w 2034000"/>
              <a:gd name="connsiteY1" fmla="*/ 0 h 523220"/>
              <a:gd name="connsiteX2" fmla="*/ 1078020 w 2034000"/>
              <a:gd name="connsiteY2" fmla="*/ 0 h 523220"/>
              <a:gd name="connsiteX3" fmla="*/ 2034000 w 2034000"/>
              <a:gd name="connsiteY3" fmla="*/ 0 h 523220"/>
              <a:gd name="connsiteX4" fmla="*/ 2034000 w 2034000"/>
              <a:gd name="connsiteY4" fmla="*/ 523220 h 523220"/>
              <a:gd name="connsiteX5" fmla="*/ 1586520 w 2034000"/>
              <a:gd name="connsiteY5" fmla="*/ 523220 h 523220"/>
              <a:gd name="connsiteX6" fmla="*/ 1057680 w 2034000"/>
              <a:gd name="connsiteY6" fmla="*/ 523220 h 523220"/>
              <a:gd name="connsiteX7" fmla="*/ 549180 w 2034000"/>
              <a:gd name="connsiteY7" fmla="*/ 523220 h 523220"/>
              <a:gd name="connsiteX8" fmla="*/ 0 w 2034000"/>
              <a:gd name="connsiteY8" fmla="*/ 523220 h 523220"/>
              <a:gd name="connsiteX9" fmla="*/ 0 w 2034000"/>
              <a:gd name="connsiteY9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34000" h="523220" extrusionOk="0">
                <a:moveTo>
                  <a:pt x="0" y="0"/>
                </a:moveTo>
                <a:cubicBezTo>
                  <a:pt x="260794" y="-25726"/>
                  <a:pt x="379720" y="1128"/>
                  <a:pt x="528840" y="0"/>
                </a:cubicBezTo>
                <a:cubicBezTo>
                  <a:pt x="677960" y="-1128"/>
                  <a:pt x="838864" y="44313"/>
                  <a:pt x="1078020" y="0"/>
                </a:cubicBezTo>
                <a:cubicBezTo>
                  <a:pt x="1317176" y="-44313"/>
                  <a:pt x="1663936" y="48220"/>
                  <a:pt x="2034000" y="0"/>
                </a:cubicBezTo>
                <a:cubicBezTo>
                  <a:pt x="2089009" y="130398"/>
                  <a:pt x="1981040" y="338525"/>
                  <a:pt x="2034000" y="523220"/>
                </a:cubicBezTo>
                <a:cubicBezTo>
                  <a:pt x="1910794" y="536745"/>
                  <a:pt x="1771501" y="500555"/>
                  <a:pt x="1586520" y="523220"/>
                </a:cubicBezTo>
                <a:cubicBezTo>
                  <a:pt x="1401539" y="545885"/>
                  <a:pt x="1231337" y="519601"/>
                  <a:pt x="1057680" y="523220"/>
                </a:cubicBezTo>
                <a:cubicBezTo>
                  <a:pt x="884023" y="526839"/>
                  <a:pt x="661479" y="502344"/>
                  <a:pt x="549180" y="523220"/>
                </a:cubicBezTo>
                <a:cubicBezTo>
                  <a:pt x="436881" y="544096"/>
                  <a:pt x="222247" y="510167"/>
                  <a:pt x="0" y="523220"/>
                </a:cubicBezTo>
                <a:cubicBezTo>
                  <a:pt x="-56853" y="342932"/>
                  <a:pt x="29603" y="159653"/>
                  <a:pt x="0" y="0"/>
                </a:cubicBezTo>
                <a:close/>
              </a:path>
            </a:pathLst>
          </a:custGeom>
          <a:noFill/>
          <a:ln w="28575">
            <a:noFill/>
            <a:extLst>
              <a:ext uri="{C807C97D-BFC1-408E-A445-0C87EB9F89A2}">
                <ask:lineSketchStyleProps xmlns:ask="http://schemas.microsoft.com/office/drawing/2018/sketchyshapes" sd="222320180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cs typeface="Arial" panose="020B0604020202020204" pitchFamily="34" charset="0"/>
              </a:rPr>
              <a:t>Realidad</a:t>
            </a:r>
            <a:endParaRPr kumimoji="0" lang="es-MX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5BD05ACD-13A0-E7E3-B806-F4EC12A4AAF2}"/>
              </a:ext>
            </a:extLst>
          </p:cNvPr>
          <p:cNvSpPr/>
          <p:nvPr/>
        </p:nvSpPr>
        <p:spPr>
          <a:xfrm>
            <a:off x="3928153" y="550323"/>
            <a:ext cx="3084632" cy="699333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44000">
                <a:srgbClr val="FFFF66">
                  <a:tint val="44500"/>
                  <a:satMod val="160000"/>
                </a:srgbClr>
              </a:gs>
              <a:gs pos="100000">
                <a:srgbClr val="FFFF66">
                  <a:tint val="23500"/>
                  <a:satMod val="160000"/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Abstracción</a:t>
            </a:r>
            <a:endParaRPr kumimoji="0" lang="es-MX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Abrir llave 26">
            <a:extLst>
              <a:ext uri="{FF2B5EF4-FFF2-40B4-BE49-F238E27FC236}">
                <a16:creationId xmlns:a16="http://schemas.microsoft.com/office/drawing/2014/main" id="{842D164E-F1C1-7E5E-3B72-85CDC9281941}"/>
              </a:ext>
            </a:extLst>
          </p:cNvPr>
          <p:cNvSpPr/>
          <p:nvPr/>
        </p:nvSpPr>
        <p:spPr>
          <a:xfrm flipH="1">
            <a:off x="10209844" y="1954285"/>
            <a:ext cx="428415" cy="900000"/>
          </a:xfrm>
          <a:prstGeom prst="leftBrace">
            <a:avLst>
              <a:gd name="adj1" fmla="val 8333"/>
              <a:gd name="adj2" fmla="val 51461"/>
            </a:avLst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0AB532F-09F9-6C12-51CA-572FA663C0C5}"/>
              </a:ext>
            </a:extLst>
          </p:cNvPr>
          <p:cNvSpPr txBox="1"/>
          <p:nvPr/>
        </p:nvSpPr>
        <p:spPr>
          <a:xfrm rot="18639248">
            <a:off x="6573423" y="2766383"/>
            <a:ext cx="12318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cs typeface="Arial" panose="020B0604020202020204" pitchFamily="34" charset="0"/>
              </a:rPr>
              <a:t>Relación</a:t>
            </a:r>
            <a:endParaRPr kumimoji="0" lang="es-MX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4" name="Conector: curvado 33">
            <a:extLst>
              <a:ext uri="{FF2B5EF4-FFF2-40B4-BE49-F238E27FC236}">
                <a16:creationId xmlns:a16="http://schemas.microsoft.com/office/drawing/2014/main" id="{CD12D111-036F-E79B-EC05-CFC22ABF57DD}"/>
              </a:ext>
            </a:extLst>
          </p:cNvPr>
          <p:cNvCxnSpPr>
            <a:cxnSpLocks/>
            <a:stCxn id="12" idx="1"/>
            <a:endCxn id="10" idx="0"/>
          </p:cNvCxnSpPr>
          <p:nvPr/>
        </p:nvCxnSpPr>
        <p:spPr>
          <a:xfrm rot="10800000" flipV="1">
            <a:off x="6607150" y="2405361"/>
            <a:ext cx="1371365" cy="1383835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Conector recto de flecha 36">
            <a:extLst>
              <a:ext uri="{FF2B5EF4-FFF2-40B4-BE49-F238E27FC236}">
                <a16:creationId xmlns:a16="http://schemas.microsoft.com/office/drawing/2014/main" id="{EA3A328C-1303-7E3C-13F1-BF415F492E43}"/>
              </a:ext>
            </a:extLst>
          </p:cNvPr>
          <p:cNvCxnSpPr>
            <a:cxnSpLocks/>
            <a:stCxn id="11" idx="1"/>
            <a:endCxn id="6" idx="0"/>
          </p:cNvCxnSpPr>
          <p:nvPr/>
        </p:nvCxnSpPr>
        <p:spPr>
          <a:xfrm>
            <a:off x="9119260" y="2903329"/>
            <a:ext cx="7522" cy="94217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Conector recto de flecha 39">
            <a:extLst>
              <a:ext uri="{FF2B5EF4-FFF2-40B4-BE49-F238E27FC236}">
                <a16:creationId xmlns:a16="http://schemas.microsoft.com/office/drawing/2014/main" id="{5B56CE51-8F4A-BAF4-2CB9-C28992498C05}"/>
              </a:ext>
            </a:extLst>
          </p:cNvPr>
          <p:cNvCxnSpPr>
            <a:cxnSpLocks/>
            <a:stCxn id="6" idx="2"/>
            <a:endCxn id="45" idx="0"/>
          </p:cNvCxnSpPr>
          <p:nvPr/>
        </p:nvCxnSpPr>
        <p:spPr>
          <a:xfrm>
            <a:off x="9126782" y="4799613"/>
            <a:ext cx="20197" cy="67193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Rectángulo 44">
            <a:extLst>
              <a:ext uri="{FF2B5EF4-FFF2-40B4-BE49-F238E27FC236}">
                <a16:creationId xmlns:a16="http://schemas.microsoft.com/office/drawing/2014/main" id="{58C6B279-A707-5554-AF84-0922471DA84E}"/>
              </a:ext>
            </a:extLst>
          </p:cNvPr>
          <p:cNvSpPr/>
          <p:nvPr/>
        </p:nvSpPr>
        <p:spPr>
          <a:xfrm>
            <a:off x="7966344" y="5471550"/>
            <a:ext cx="2361269" cy="677108"/>
          </a:xfrm>
          <a:prstGeom prst="rect">
            <a:avLst/>
          </a:prstGeom>
          <a:solidFill>
            <a:srgbClr val="B2FAFF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000" dirty="0">
                <a:solidFill>
                  <a:prstClr val="black"/>
                </a:solidFill>
                <a:latin typeface="Aptos" panose="020B0004020202020204" pitchFamily="34" charset="0"/>
              </a:rPr>
              <a:t>Reservas y flujos</a:t>
            </a:r>
          </a:p>
          <a:p>
            <a:pPr algn="ctr"/>
            <a:r>
              <a:rPr lang="es-ES" dirty="0">
                <a:solidFill>
                  <a:prstClr val="black"/>
                </a:solidFill>
                <a:latin typeface="Aptos" panose="020B0004020202020204" pitchFamily="34" charset="0"/>
              </a:rPr>
              <a:t>(sol y gravedad)</a:t>
            </a:r>
            <a:endParaRPr lang="es-MX" dirty="0">
              <a:solidFill>
                <a:prstClr val="black"/>
              </a:solidFill>
              <a:latin typeface="Aptos" panose="020B0004020202020204" pitchFamily="34" charset="0"/>
            </a:endParaRPr>
          </a:p>
        </p:txBody>
      </p:sp>
      <p:sp>
        <p:nvSpPr>
          <p:cNvPr id="59" name="CuadroTexto 58">
            <a:extLst>
              <a:ext uri="{FF2B5EF4-FFF2-40B4-BE49-F238E27FC236}">
                <a16:creationId xmlns:a16="http://schemas.microsoft.com/office/drawing/2014/main" id="{09663F98-54AE-237A-1352-3873ECC516FA}"/>
              </a:ext>
            </a:extLst>
          </p:cNvPr>
          <p:cNvSpPr txBox="1"/>
          <p:nvPr/>
        </p:nvSpPr>
        <p:spPr>
          <a:xfrm>
            <a:off x="4323897" y="1282178"/>
            <a:ext cx="22945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flujo del agua</a:t>
            </a:r>
            <a:endParaRPr kumimoji="0" lang="es-MX" sz="2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67" name="Rectangle 1">
            <a:extLst>
              <a:ext uri="{FF2B5EF4-FFF2-40B4-BE49-F238E27FC236}">
                <a16:creationId xmlns:a16="http://schemas.microsoft.com/office/drawing/2014/main" id="{07A90880-D417-B3CF-9AFA-BEC860FE15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4387" y="5980837"/>
            <a:ext cx="6299336" cy="8771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s-MX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cs typeface="Arial" panose="020B0604020202020204" pitchFamily="34" charset="0"/>
              </a:rPr>
              <a:t>Información geoespacial que muestra la distribución de la vegetación natural e inducida y el uso del suelo agrícola, pecuario, forestal u otros.</a:t>
            </a:r>
          </a:p>
        </p:txBody>
      </p:sp>
      <p:sp>
        <p:nvSpPr>
          <p:cNvPr id="68" name="CuadroTexto 67">
            <a:extLst>
              <a:ext uri="{FF2B5EF4-FFF2-40B4-BE49-F238E27FC236}">
                <a16:creationId xmlns:a16="http://schemas.microsoft.com/office/drawing/2014/main" id="{C5FED877-4278-9B20-7965-89ECC546E94E}"/>
              </a:ext>
            </a:extLst>
          </p:cNvPr>
          <p:cNvSpPr txBox="1"/>
          <p:nvPr/>
        </p:nvSpPr>
        <p:spPr>
          <a:xfrm>
            <a:off x="14457" y="5954987"/>
            <a:ext cx="1925053" cy="1002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ts val="2300"/>
              </a:lnSpc>
            </a:pPr>
            <a:r>
              <a:rPr lang="es-MX" altLang="es-MX" sz="2400" dirty="0">
                <a:ln w="0"/>
                <a:solidFill>
                  <a:srgbClr val="00A90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Cobertura y uso de suelo: </a:t>
            </a:r>
            <a:endParaRPr lang="es-MX" sz="2400" dirty="0">
              <a:ln w="0"/>
              <a:solidFill>
                <a:srgbClr val="00A900"/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85629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n 1" descr="Vista de una montaña&#10;&#10;Descripción generada automáticamente">
            <a:extLst>
              <a:ext uri="{FF2B5EF4-FFF2-40B4-BE49-F238E27FC236}">
                <a16:creationId xmlns:a16="http://schemas.microsoft.com/office/drawing/2014/main" id="{64B3E9D5-2DBC-9A5E-EC89-55A800DAD5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768"/>
                    </a14:imgEffect>
                    <a14:imgEffect>
                      <a14:saturation sat="128000"/>
                    </a14:imgEffect>
                    <a14:imgEffect>
                      <a14:brightnessContrast bright="-1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886" b="5128"/>
          <a:stretch/>
        </p:blipFill>
        <p:spPr>
          <a:xfrm>
            <a:off x="20" y="3398"/>
            <a:ext cx="12191980" cy="6856718"/>
          </a:xfrm>
          <a:prstGeom prst="rect">
            <a:avLst/>
          </a:prstGeom>
          <a:solidFill>
            <a:srgbClr val="FBCECB"/>
          </a:solidFill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A2D5CBA6-6D4A-BA5F-7F77-2BA51EBBC272}"/>
              </a:ext>
            </a:extLst>
          </p:cNvPr>
          <p:cNvSpPr txBox="1"/>
          <p:nvPr/>
        </p:nvSpPr>
        <p:spPr>
          <a:xfrm>
            <a:off x="4299735" y="709329"/>
            <a:ext cx="3602679" cy="646331"/>
          </a:xfrm>
          <a:custGeom>
            <a:avLst/>
            <a:gdLst>
              <a:gd name="connsiteX0" fmla="*/ 0 w 3602679"/>
              <a:gd name="connsiteY0" fmla="*/ 0 h 646331"/>
              <a:gd name="connsiteX1" fmla="*/ 442615 w 3602679"/>
              <a:gd name="connsiteY1" fmla="*/ 0 h 646331"/>
              <a:gd name="connsiteX2" fmla="*/ 957283 w 3602679"/>
              <a:gd name="connsiteY2" fmla="*/ 0 h 646331"/>
              <a:gd name="connsiteX3" fmla="*/ 1544005 w 3602679"/>
              <a:gd name="connsiteY3" fmla="*/ 0 h 646331"/>
              <a:gd name="connsiteX4" fmla="*/ 2022647 w 3602679"/>
              <a:gd name="connsiteY4" fmla="*/ 0 h 646331"/>
              <a:gd name="connsiteX5" fmla="*/ 2609369 w 3602679"/>
              <a:gd name="connsiteY5" fmla="*/ 0 h 646331"/>
              <a:gd name="connsiteX6" fmla="*/ 3160064 w 3602679"/>
              <a:gd name="connsiteY6" fmla="*/ 0 h 646331"/>
              <a:gd name="connsiteX7" fmla="*/ 3602679 w 3602679"/>
              <a:gd name="connsiteY7" fmla="*/ 0 h 646331"/>
              <a:gd name="connsiteX8" fmla="*/ 3602679 w 3602679"/>
              <a:gd name="connsiteY8" fmla="*/ 336092 h 646331"/>
              <a:gd name="connsiteX9" fmla="*/ 3602679 w 3602679"/>
              <a:gd name="connsiteY9" fmla="*/ 646331 h 646331"/>
              <a:gd name="connsiteX10" fmla="*/ 3015957 w 3602679"/>
              <a:gd name="connsiteY10" fmla="*/ 646331 h 646331"/>
              <a:gd name="connsiteX11" fmla="*/ 2429235 w 3602679"/>
              <a:gd name="connsiteY11" fmla="*/ 646331 h 646331"/>
              <a:gd name="connsiteX12" fmla="*/ 1950593 w 3602679"/>
              <a:gd name="connsiteY12" fmla="*/ 646331 h 646331"/>
              <a:gd name="connsiteX13" fmla="*/ 1507978 w 3602679"/>
              <a:gd name="connsiteY13" fmla="*/ 646331 h 646331"/>
              <a:gd name="connsiteX14" fmla="*/ 993310 w 3602679"/>
              <a:gd name="connsiteY14" fmla="*/ 646331 h 646331"/>
              <a:gd name="connsiteX15" fmla="*/ 586722 w 3602679"/>
              <a:gd name="connsiteY15" fmla="*/ 646331 h 646331"/>
              <a:gd name="connsiteX16" fmla="*/ 0 w 3602679"/>
              <a:gd name="connsiteY16" fmla="*/ 646331 h 646331"/>
              <a:gd name="connsiteX17" fmla="*/ 0 w 3602679"/>
              <a:gd name="connsiteY17" fmla="*/ 336092 h 646331"/>
              <a:gd name="connsiteX18" fmla="*/ 0 w 3602679"/>
              <a:gd name="connsiteY18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602679" h="646331" extrusionOk="0">
                <a:moveTo>
                  <a:pt x="0" y="0"/>
                </a:moveTo>
                <a:cubicBezTo>
                  <a:pt x="127103" y="-39472"/>
                  <a:pt x="298743" y="23166"/>
                  <a:pt x="442615" y="0"/>
                </a:cubicBezTo>
                <a:cubicBezTo>
                  <a:pt x="586488" y="-23166"/>
                  <a:pt x="845049" y="12418"/>
                  <a:pt x="957283" y="0"/>
                </a:cubicBezTo>
                <a:cubicBezTo>
                  <a:pt x="1069517" y="-12418"/>
                  <a:pt x="1316621" y="61631"/>
                  <a:pt x="1544005" y="0"/>
                </a:cubicBezTo>
                <a:cubicBezTo>
                  <a:pt x="1771389" y="-61631"/>
                  <a:pt x="1909330" y="50137"/>
                  <a:pt x="2022647" y="0"/>
                </a:cubicBezTo>
                <a:cubicBezTo>
                  <a:pt x="2135964" y="-50137"/>
                  <a:pt x="2357977" y="24286"/>
                  <a:pt x="2609369" y="0"/>
                </a:cubicBezTo>
                <a:cubicBezTo>
                  <a:pt x="2860761" y="-24286"/>
                  <a:pt x="2954579" y="27498"/>
                  <a:pt x="3160064" y="0"/>
                </a:cubicBezTo>
                <a:cubicBezTo>
                  <a:pt x="3365549" y="-27498"/>
                  <a:pt x="3468265" y="43676"/>
                  <a:pt x="3602679" y="0"/>
                </a:cubicBezTo>
                <a:cubicBezTo>
                  <a:pt x="3605352" y="71435"/>
                  <a:pt x="3588697" y="201859"/>
                  <a:pt x="3602679" y="336092"/>
                </a:cubicBezTo>
                <a:cubicBezTo>
                  <a:pt x="3616661" y="470325"/>
                  <a:pt x="3565792" y="515270"/>
                  <a:pt x="3602679" y="646331"/>
                </a:cubicBezTo>
                <a:cubicBezTo>
                  <a:pt x="3452438" y="691398"/>
                  <a:pt x="3307908" y="625627"/>
                  <a:pt x="3015957" y="646331"/>
                </a:cubicBezTo>
                <a:cubicBezTo>
                  <a:pt x="2724006" y="667035"/>
                  <a:pt x="2651528" y="642723"/>
                  <a:pt x="2429235" y="646331"/>
                </a:cubicBezTo>
                <a:cubicBezTo>
                  <a:pt x="2206942" y="649939"/>
                  <a:pt x="2070200" y="633203"/>
                  <a:pt x="1950593" y="646331"/>
                </a:cubicBezTo>
                <a:cubicBezTo>
                  <a:pt x="1830986" y="659459"/>
                  <a:pt x="1639663" y="633955"/>
                  <a:pt x="1507978" y="646331"/>
                </a:cubicBezTo>
                <a:cubicBezTo>
                  <a:pt x="1376294" y="658707"/>
                  <a:pt x="1236528" y="632417"/>
                  <a:pt x="993310" y="646331"/>
                </a:cubicBezTo>
                <a:cubicBezTo>
                  <a:pt x="750092" y="660245"/>
                  <a:pt x="731592" y="645507"/>
                  <a:pt x="586722" y="646331"/>
                </a:cubicBezTo>
                <a:cubicBezTo>
                  <a:pt x="441852" y="647155"/>
                  <a:pt x="170295" y="605708"/>
                  <a:pt x="0" y="646331"/>
                </a:cubicBezTo>
                <a:cubicBezTo>
                  <a:pt x="-24435" y="555235"/>
                  <a:pt x="5588" y="453672"/>
                  <a:pt x="0" y="336092"/>
                </a:cubicBezTo>
                <a:cubicBezTo>
                  <a:pt x="-5588" y="218512"/>
                  <a:pt x="38960" y="144586"/>
                  <a:pt x="0" y="0"/>
                </a:cubicBezTo>
                <a:close/>
              </a:path>
            </a:pathLst>
          </a:custGeom>
          <a:noFill/>
          <a:ln w="38100">
            <a:noFill/>
            <a:extLst>
              <a:ext uri="{C807C97D-BFC1-408E-A445-0C87EB9F89A2}">
                <ask:lineSketchStyleProps xmlns:ask="http://schemas.microsoft.com/office/drawing/2018/sketchyshapes" sd="147323095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defPPr>
              <a:defRPr lang="es-MX"/>
            </a:defPPr>
            <a:lvl1pPr algn="ctr">
              <a:defRPr sz="32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sis MT Pro" panose="02040504050005020304" pitchFamily="18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s-ES" sz="3600" b="1" dirty="0">
                <a:solidFill>
                  <a:schemeClr val="bg1"/>
                </a:solidFill>
                <a:effectLst/>
                <a:ea typeface="+mn-ea"/>
                <a:cs typeface="Arial" panose="020B0604020202020204" pitchFamily="34" charset="0"/>
              </a:rPr>
              <a:t>Capítulo 2:</a:t>
            </a:r>
            <a:endParaRPr lang="es-MX" sz="3600" b="1" dirty="0">
              <a:solidFill>
                <a:schemeClr val="bg1"/>
              </a:solidFill>
              <a:effectLst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25927742-7468-2365-C59B-3340A51F9565}"/>
              </a:ext>
            </a:extLst>
          </p:cNvPr>
          <p:cNvCxnSpPr>
            <a:cxnSpLocks/>
          </p:cNvCxnSpPr>
          <p:nvPr/>
        </p:nvCxnSpPr>
        <p:spPr>
          <a:xfrm>
            <a:off x="5021074" y="1335547"/>
            <a:ext cx="2160000" cy="0"/>
          </a:xfrm>
          <a:prstGeom prst="line">
            <a:avLst/>
          </a:prstGeom>
          <a:ln w="12700">
            <a:solidFill>
              <a:srgbClr val="75B38E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CuadroTexto 5">
            <a:extLst>
              <a:ext uri="{FF2B5EF4-FFF2-40B4-BE49-F238E27FC236}">
                <a16:creationId xmlns:a16="http://schemas.microsoft.com/office/drawing/2014/main" id="{8A2D9C12-988C-3005-3C6C-9CE991078F97}"/>
              </a:ext>
            </a:extLst>
          </p:cNvPr>
          <p:cNvSpPr txBox="1"/>
          <p:nvPr/>
        </p:nvSpPr>
        <p:spPr>
          <a:xfrm>
            <a:off x="1705969" y="1406497"/>
            <a:ext cx="8796358" cy="2585323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ES" sz="6600" i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Medium" panose="020F0502020204030204" pitchFamily="18" charset="0"/>
              </a:rPr>
              <a:t>“</a:t>
            </a:r>
            <a:r>
              <a:rPr lang="es-ES" sz="4800" i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Medium" panose="020F0502020204030204" pitchFamily="18" charset="0"/>
              </a:rPr>
              <a:t>Dinámica de cambio de las coberturas y usos de suelo en la cuenca Laguna de Zapotlán”</a:t>
            </a:r>
          </a:p>
        </p:txBody>
      </p:sp>
    </p:spTree>
    <p:extLst>
      <p:ext uri="{BB962C8B-B14F-4D97-AF65-F5344CB8AC3E}">
        <p14:creationId xmlns:p14="http://schemas.microsoft.com/office/powerpoint/2010/main" val="27639848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444A3C16-D431-4574-672A-3EB3A6C8F170}"/>
              </a:ext>
            </a:extLst>
          </p:cNvPr>
          <p:cNvSpPr/>
          <p:nvPr/>
        </p:nvSpPr>
        <p:spPr>
          <a:xfrm>
            <a:off x="272959" y="1045931"/>
            <a:ext cx="3339383" cy="5130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000" b="1" dirty="0">
                <a:ea typeface="Calibri" panose="020F0502020204030204" pitchFamily="34" charset="0"/>
                <a:cs typeface="Arial" panose="020B0604020202020204" pitchFamily="34" charset="0"/>
              </a:rPr>
              <a:t>Cuenca: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>
                <a:ea typeface="Calibri" panose="020F0502020204030204" pitchFamily="34" charset="0"/>
                <a:cs typeface="Arial" panose="020B0604020202020204" pitchFamily="34" charset="0"/>
              </a:rPr>
              <a:t>Sur de Jalisco: Zapotlán el Grande, Gómez Farías y San Gabriel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altLang="es-MX" dirty="0">
                <a:ea typeface="Calibri" panose="020F0502020204030204" pitchFamily="34" charset="0"/>
                <a:cs typeface="Arial" panose="020B0604020202020204" pitchFamily="34" charset="0"/>
              </a:rPr>
              <a:t>Rh: Lerma-Santiago (RH12).</a:t>
            </a:r>
          </a:p>
          <a:p>
            <a:pPr marL="285750" indent="-285750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s-ES" altLang="es-MX" dirty="0">
                <a:ea typeface="Calibri" panose="020F0502020204030204" pitchFamily="34" charset="0"/>
                <a:cs typeface="Arial" panose="020B0604020202020204" pitchFamily="34" charset="0"/>
              </a:rPr>
              <a:t>Área: 46,024.5 ha</a:t>
            </a:r>
          </a:p>
          <a:p>
            <a:pPr marL="285750" indent="-285750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s-ES" altLang="es-MX" dirty="0">
                <a:ea typeface="Calibri" panose="020F0502020204030204" pitchFamily="34" charset="0"/>
                <a:cs typeface="Arial" panose="020B0604020202020204" pitchFamily="34" charset="0"/>
              </a:rPr>
              <a:t>Perímetro:111 km</a:t>
            </a:r>
          </a:p>
          <a:p>
            <a:pPr marL="285750" indent="-285750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s-ES" altLang="es-MX" dirty="0">
                <a:ea typeface="Calibri" panose="020F0502020204030204" pitchFamily="34" charset="0"/>
                <a:cs typeface="Arial" panose="020B0604020202020204" pitchFamily="34" charset="0"/>
              </a:rPr>
              <a:t>Altitud: 3,880 </a:t>
            </a:r>
            <a:r>
              <a:rPr lang="es-ES" altLang="es-MX" i="1" dirty="0">
                <a:ea typeface="Calibri" panose="020F0502020204030204" pitchFamily="34" charset="0"/>
                <a:cs typeface="Arial" panose="020B0604020202020204" pitchFamily="34" charset="0"/>
              </a:rPr>
              <a:t>msn</a:t>
            </a:r>
            <a:r>
              <a:rPr lang="es-ES" altLang="es-MX" dirty="0">
                <a:ea typeface="Calibri" panose="020F0502020204030204" pitchFamily="34" charset="0"/>
                <a:cs typeface="Arial" panose="020B0604020202020204" pitchFamily="34" charset="0"/>
              </a:rPr>
              <a:t> a 1,488</a:t>
            </a:r>
          </a:p>
          <a:p>
            <a:pPr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s-ES" sz="2000" b="1" dirty="0">
                <a:ea typeface="Calibri" panose="020F0502020204030204" pitchFamily="34" charset="0"/>
                <a:cs typeface="Arial" panose="020B0604020202020204" pitchFamily="34" charset="0"/>
              </a:rPr>
              <a:t>Lago: </a:t>
            </a:r>
          </a:p>
          <a:p>
            <a:pPr marL="285750" indent="-285750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s-MX" dirty="0">
                <a:ea typeface="Calibri" panose="020F0502020204030204" pitchFamily="34" charset="0"/>
                <a:cs typeface="Arial" panose="020B0604020202020204" pitchFamily="34" charset="0"/>
              </a:rPr>
              <a:t>Volumen: 23 Mm</a:t>
            </a:r>
            <a:r>
              <a:rPr lang="es-MX" baseline="30000" dirty="0"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endParaRPr lang="es-MX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dirty="0">
                <a:ea typeface="Calibri" panose="020F0502020204030204" pitchFamily="34" charset="0"/>
                <a:cs typeface="Arial" panose="020B0604020202020204" pitchFamily="34" charset="0"/>
              </a:rPr>
              <a:t>Área: 639.39 ha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dirty="0">
                <a:ea typeface="Calibri" panose="020F0502020204030204" pitchFamily="34" charset="0"/>
                <a:cs typeface="Arial" panose="020B0604020202020204" pitchFamily="34" charset="0"/>
              </a:rPr>
              <a:t>Profundidad media: 3.6 m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ED7A12B9-D38D-91E0-6161-0A22101D6FD2}"/>
              </a:ext>
            </a:extLst>
          </p:cNvPr>
          <p:cNvSpPr txBox="1">
            <a:spLocks/>
          </p:cNvSpPr>
          <p:nvPr/>
        </p:nvSpPr>
        <p:spPr>
          <a:xfrm>
            <a:off x="38877" y="86303"/>
            <a:ext cx="3419270" cy="535531"/>
          </a:xfrm>
          <a:custGeom>
            <a:avLst/>
            <a:gdLst>
              <a:gd name="connsiteX0" fmla="*/ 0 w 3419270"/>
              <a:gd name="connsiteY0" fmla="*/ 0 h 535531"/>
              <a:gd name="connsiteX1" fmla="*/ 569878 w 3419270"/>
              <a:gd name="connsiteY1" fmla="*/ 0 h 535531"/>
              <a:gd name="connsiteX2" fmla="*/ 1208142 w 3419270"/>
              <a:gd name="connsiteY2" fmla="*/ 0 h 535531"/>
              <a:gd name="connsiteX3" fmla="*/ 1675442 w 3419270"/>
              <a:gd name="connsiteY3" fmla="*/ 0 h 535531"/>
              <a:gd name="connsiteX4" fmla="*/ 2211128 w 3419270"/>
              <a:gd name="connsiteY4" fmla="*/ 0 h 535531"/>
              <a:gd name="connsiteX5" fmla="*/ 2815199 w 3419270"/>
              <a:gd name="connsiteY5" fmla="*/ 0 h 535531"/>
              <a:gd name="connsiteX6" fmla="*/ 3419270 w 3419270"/>
              <a:gd name="connsiteY6" fmla="*/ 0 h 535531"/>
              <a:gd name="connsiteX7" fmla="*/ 3419270 w 3419270"/>
              <a:gd name="connsiteY7" fmla="*/ 535531 h 535531"/>
              <a:gd name="connsiteX8" fmla="*/ 2951970 w 3419270"/>
              <a:gd name="connsiteY8" fmla="*/ 535531 h 535531"/>
              <a:gd name="connsiteX9" fmla="*/ 2347899 w 3419270"/>
              <a:gd name="connsiteY9" fmla="*/ 535531 h 535531"/>
              <a:gd name="connsiteX10" fmla="*/ 1743828 w 3419270"/>
              <a:gd name="connsiteY10" fmla="*/ 535531 h 535531"/>
              <a:gd name="connsiteX11" fmla="*/ 1208142 w 3419270"/>
              <a:gd name="connsiteY11" fmla="*/ 535531 h 535531"/>
              <a:gd name="connsiteX12" fmla="*/ 604071 w 3419270"/>
              <a:gd name="connsiteY12" fmla="*/ 535531 h 535531"/>
              <a:gd name="connsiteX13" fmla="*/ 0 w 3419270"/>
              <a:gd name="connsiteY13" fmla="*/ 535531 h 535531"/>
              <a:gd name="connsiteX14" fmla="*/ 0 w 3419270"/>
              <a:gd name="connsiteY14" fmla="*/ 0 h 535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419270" h="535531" fill="none" extrusionOk="0">
                <a:moveTo>
                  <a:pt x="0" y="0"/>
                </a:moveTo>
                <a:cubicBezTo>
                  <a:pt x="268303" y="-30540"/>
                  <a:pt x="297789" y="8104"/>
                  <a:pt x="569878" y="0"/>
                </a:cubicBezTo>
                <a:cubicBezTo>
                  <a:pt x="841967" y="-8104"/>
                  <a:pt x="972880" y="60736"/>
                  <a:pt x="1208142" y="0"/>
                </a:cubicBezTo>
                <a:cubicBezTo>
                  <a:pt x="1443404" y="-60736"/>
                  <a:pt x="1577162" y="52665"/>
                  <a:pt x="1675442" y="0"/>
                </a:cubicBezTo>
                <a:cubicBezTo>
                  <a:pt x="1773722" y="-52665"/>
                  <a:pt x="2007488" y="31873"/>
                  <a:pt x="2211128" y="0"/>
                </a:cubicBezTo>
                <a:cubicBezTo>
                  <a:pt x="2414768" y="-31873"/>
                  <a:pt x="2627470" y="4679"/>
                  <a:pt x="2815199" y="0"/>
                </a:cubicBezTo>
                <a:cubicBezTo>
                  <a:pt x="3002928" y="-4679"/>
                  <a:pt x="3189602" y="52005"/>
                  <a:pt x="3419270" y="0"/>
                </a:cubicBezTo>
                <a:cubicBezTo>
                  <a:pt x="3451152" y="112583"/>
                  <a:pt x="3386016" y="325797"/>
                  <a:pt x="3419270" y="535531"/>
                </a:cubicBezTo>
                <a:cubicBezTo>
                  <a:pt x="3308716" y="549854"/>
                  <a:pt x="3126418" y="526811"/>
                  <a:pt x="2951970" y="535531"/>
                </a:cubicBezTo>
                <a:cubicBezTo>
                  <a:pt x="2777522" y="544251"/>
                  <a:pt x="2564213" y="531356"/>
                  <a:pt x="2347899" y="535531"/>
                </a:cubicBezTo>
                <a:cubicBezTo>
                  <a:pt x="2131585" y="539706"/>
                  <a:pt x="1890923" y="498309"/>
                  <a:pt x="1743828" y="535531"/>
                </a:cubicBezTo>
                <a:cubicBezTo>
                  <a:pt x="1596733" y="572753"/>
                  <a:pt x="1362043" y="511257"/>
                  <a:pt x="1208142" y="535531"/>
                </a:cubicBezTo>
                <a:cubicBezTo>
                  <a:pt x="1054241" y="559805"/>
                  <a:pt x="739322" y="465712"/>
                  <a:pt x="604071" y="535531"/>
                </a:cubicBezTo>
                <a:cubicBezTo>
                  <a:pt x="468820" y="605350"/>
                  <a:pt x="163329" y="488072"/>
                  <a:pt x="0" y="535531"/>
                </a:cubicBezTo>
                <a:cubicBezTo>
                  <a:pt x="-63521" y="398893"/>
                  <a:pt x="1667" y="212104"/>
                  <a:pt x="0" y="0"/>
                </a:cubicBezTo>
                <a:close/>
              </a:path>
              <a:path w="3419270" h="535531" stroke="0" extrusionOk="0">
                <a:moveTo>
                  <a:pt x="0" y="0"/>
                </a:moveTo>
                <a:cubicBezTo>
                  <a:pt x="277338" y="-22408"/>
                  <a:pt x="467539" y="65873"/>
                  <a:pt x="638264" y="0"/>
                </a:cubicBezTo>
                <a:cubicBezTo>
                  <a:pt x="808989" y="-65873"/>
                  <a:pt x="967915" y="33674"/>
                  <a:pt x="1105564" y="0"/>
                </a:cubicBezTo>
                <a:cubicBezTo>
                  <a:pt x="1243213" y="-33674"/>
                  <a:pt x="1499161" y="14104"/>
                  <a:pt x="1607057" y="0"/>
                </a:cubicBezTo>
                <a:cubicBezTo>
                  <a:pt x="1714953" y="-14104"/>
                  <a:pt x="1991541" y="48543"/>
                  <a:pt x="2211128" y="0"/>
                </a:cubicBezTo>
                <a:cubicBezTo>
                  <a:pt x="2430715" y="-48543"/>
                  <a:pt x="2546382" y="11935"/>
                  <a:pt x="2712621" y="0"/>
                </a:cubicBezTo>
                <a:cubicBezTo>
                  <a:pt x="2878860" y="-11935"/>
                  <a:pt x="3142998" y="49044"/>
                  <a:pt x="3419270" y="0"/>
                </a:cubicBezTo>
                <a:cubicBezTo>
                  <a:pt x="3449044" y="219014"/>
                  <a:pt x="3356927" y="286032"/>
                  <a:pt x="3419270" y="535531"/>
                </a:cubicBezTo>
                <a:cubicBezTo>
                  <a:pt x="3232546" y="542819"/>
                  <a:pt x="3068601" y="502695"/>
                  <a:pt x="2849392" y="535531"/>
                </a:cubicBezTo>
                <a:cubicBezTo>
                  <a:pt x="2630183" y="568367"/>
                  <a:pt x="2584417" y="516504"/>
                  <a:pt x="2382091" y="535531"/>
                </a:cubicBezTo>
                <a:cubicBezTo>
                  <a:pt x="2179765" y="554558"/>
                  <a:pt x="1973183" y="496087"/>
                  <a:pt x="1778020" y="535531"/>
                </a:cubicBezTo>
                <a:cubicBezTo>
                  <a:pt x="1582857" y="574975"/>
                  <a:pt x="1456360" y="494154"/>
                  <a:pt x="1208142" y="535531"/>
                </a:cubicBezTo>
                <a:cubicBezTo>
                  <a:pt x="959924" y="576908"/>
                  <a:pt x="861048" y="487284"/>
                  <a:pt x="604071" y="535531"/>
                </a:cubicBezTo>
                <a:cubicBezTo>
                  <a:pt x="347094" y="583778"/>
                  <a:pt x="283257" y="514541"/>
                  <a:pt x="0" y="535531"/>
                </a:cubicBezTo>
                <a:cubicBezTo>
                  <a:pt x="-9617" y="400903"/>
                  <a:pt x="2817" y="257257"/>
                  <a:pt x="0" y="0"/>
                </a:cubicBezTo>
                <a:close/>
              </a:path>
            </a:pathLst>
          </a:custGeom>
          <a:ln w="38100" cap="flat" cmpd="sng" algn="ctr">
            <a:noFill/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87928454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32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masis MT Pro" panose="02040504050005020304" pitchFamily="18" charset="0"/>
                <a:cs typeface="Arial" panose="020B0604020202020204" pitchFamily="34" charset="0"/>
              </a:rPr>
              <a:t>Área de estudio</a:t>
            </a:r>
            <a:endParaRPr lang="es-MX" sz="3200" b="1" dirty="0">
              <a:solidFill>
                <a:schemeClr val="tx2">
                  <a:lumMod val="75000"/>
                  <a:lumOff val="25000"/>
                </a:schemeClr>
              </a:solidFill>
              <a:latin typeface="Amasis MT Pro" panose="02040504050005020304" pitchFamily="18" charset="0"/>
              <a:cs typeface="Arial" panose="020B0604020202020204" pitchFamily="34" charset="0"/>
            </a:endParaRP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89FC06C4-7FE8-5F9A-3841-BB29DFF99435}"/>
              </a:ext>
            </a:extLst>
          </p:cNvPr>
          <p:cNvCxnSpPr>
            <a:cxnSpLocks/>
          </p:cNvCxnSpPr>
          <p:nvPr/>
        </p:nvCxnSpPr>
        <p:spPr>
          <a:xfrm>
            <a:off x="407368" y="577876"/>
            <a:ext cx="2700000" cy="0"/>
          </a:xfrm>
          <a:prstGeom prst="line">
            <a:avLst/>
          </a:prstGeom>
          <a:ln w="12700">
            <a:solidFill>
              <a:srgbClr val="75B38E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" name="Imagen 5" descr="Mapa&#10;&#10;Descripción generada automáticamente">
            <a:extLst>
              <a:ext uri="{FF2B5EF4-FFF2-40B4-BE49-F238E27FC236}">
                <a16:creationId xmlns:a16="http://schemas.microsoft.com/office/drawing/2014/main" id="{BA9FB8D8-39B7-26E5-A8E1-AA703BF160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864" y="114300"/>
            <a:ext cx="8333135" cy="643889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317779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5 de enero, creación del Instituto Nacional de Estadística ...">
            <a:extLst>
              <a:ext uri="{FF2B5EF4-FFF2-40B4-BE49-F238E27FC236}">
                <a16:creationId xmlns:a16="http://schemas.microsoft.com/office/drawing/2014/main" id="{52F3F8A8-4A13-2309-EDB3-4A7F6795B6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2" r="23658"/>
          <a:stretch/>
        </p:blipFill>
        <p:spPr bwMode="auto">
          <a:xfrm>
            <a:off x="1016022" y="1225133"/>
            <a:ext cx="1234483" cy="1127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Microsoft Excel New Logo PNG vector in SVG, PDF, AI, CDR format">
            <a:extLst>
              <a:ext uri="{FF2B5EF4-FFF2-40B4-BE49-F238E27FC236}">
                <a16:creationId xmlns:a16="http://schemas.microsoft.com/office/drawing/2014/main" id="{F5E80E01-93FB-DA4D-53B9-EC874A097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495" y="4158101"/>
            <a:ext cx="1400362" cy="1051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6CE3892E-CD28-DE12-648C-C78825112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019" y="2716561"/>
            <a:ext cx="1077896" cy="1077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D99ED20E-BFAC-7DB5-9FD3-6891DCFB13FD}"/>
              </a:ext>
            </a:extLst>
          </p:cNvPr>
          <p:cNvSpPr txBox="1">
            <a:spLocks/>
          </p:cNvSpPr>
          <p:nvPr/>
        </p:nvSpPr>
        <p:spPr>
          <a:xfrm>
            <a:off x="38877" y="86303"/>
            <a:ext cx="3419270" cy="535531"/>
          </a:xfrm>
          <a:custGeom>
            <a:avLst/>
            <a:gdLst>
              <a:gd name="connsiteX0" fmla="*/ 0 w 3419270"/>
              <a:gd name="connsiteY0" fmla="*/ 0 h 535531"/>
              <a:gd name="connsiteX1" fmla="*/ 569878 w 3419270"/>
              <a:gd name="connsiteY1" fmla="*/ 0 h 535531"/>
              <a:gd name="connsiteX2" fmla="*/ 1208142 w 3419270"/>
              <a:gd name="connsiteY2" fmla="*/ 0 h 535531"/>
              <a:gd name="connsiteX3" fmla="*/ 1675442 w 3419270"/>
              <a:gd name="connsiteY3" fmla="*/ 0 h 535531"/>
              <a:gd name="connsiteX4" fmla="*/ 2211128 w 3419270"/>
              <a:gd name="connsiteY4" fmla="*/ 0 h 535531"/>
              <a:gd name="connsiteX5" fmla="*/ 2815199 w 3419270"/>
              <a:gd name="connsiteY5" fmla="*/ 0 h 535531"/>
              <a:gd name="connsiteX6" fmla="*/ 3419270 w 3419270"/>
              <a:gd name="connsiteY6" fmla="*/ 0 h 535531"/>
              <a:gd name="connsiteX7" fmla="*/ 3419270 w 3419270"/>
              <a:gd name="connsiteY7" fmla="*/ 535531 h 535531"/>
              <a:gd name="connsiteX8" fmla="*/ 2951970 w 3419270"/>
              <a:gd name="connsiteY8" fmla="*/ 535531 h 535531"/>
              <a:gd name="connsiteX9" fmla="*/ 2347899 w 3419270"/>
              <a:gd name="connsiteY9" fmla="*/ 535531 h 535531"/>
              <a:gd name="connsiteX10" fmla="*/ 1743828 w 3419270"/>
              <a:gd name="connsiteY10" fmla="*/ 535531 h 535531"/>
              <a:gd name="connsiteX11" fmla="*/ 1208142 w 3419270"/>
              <a:gd name="connsiteY11" fmla="*/ 535531 h 535531"/>
              <a:gd name="connsiteX12" fmla="*/ 604071 w 3419270"/>
              <a:gd name="connsiteY12" fmla="*/ 535531 h 535531"/>
              <a:gd name="connsiteX13" fmla="*/ 0 w 3419270"/>
              <a:gd name="connsiteY13" fmla="*/ 535531 h 535531"/>
              <a:gd name="connsiteX14" fmla="*/ 0 w 3419270"/>
              <a:gd name="connsiteY14" fmla="*/ 0 h 535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419270" h="535531" fill="none" extrusionOk="0">
                <a:moveTo>
                  <a:pt x="0" y="0"/>
                </a:moveTo>
                <a:cubicBezTo>
                  <a:pt x="268303" y="-30540"/>
                  <a:pt x="297789" y="8104"/>
                  <a:pt x="569878" y="0"/>
                </a:cubicBezTo>
                <a:cubicBezTo>
                  <a:pt x="841967" y="-8104"/>
                  <a:pt x="972880" y="60736"/>
                  <a:pt x="1208142" y="0"/>
                </a:cubicBezTo>
                <a:cubicBezTo>
                  <a:pt x="1443404" y="-60736"/>
                  <a:pt x="1577162" y="52665"/>
                  <a:pt x="1675442" y="0"/>
                </a:cubicBezTo>
                <a:cubicBezTo>
                  <a:pt x="1773722" y="-52665"/>
                  <a:pt x="2007488" y="31873"/>
                  <a:pt x="2211128" y="0"/>
                </a:cubicBezTo>
                <a:cubicBezTo>
                  <a:pt x="2414768" y="-31873"/>
                  <a:pt x="2627470" y="4679"/>
                  <a:pt x="2815199" y="0"/>
                </a:cubicBezTo>
                <a:cubicBezTo>
                  <a:pt x="3002928" y="-4679"/>
                  <a:pt x="3189602" y="52005"/>
                  <a:pt x="3419270" y="0"/>
                </a:cubicBezTo>
                <a:cubicBezTo>
                  <a:pt x="3451152" y="112583"/>
                  <a:pt x="3386016" y="325797"/>
                  <a:pt x="3419270" y="535531"/>
                </a:cubicBezTo>
                <a:cubicBezTo>
                  <a:pt x="3308716" y="549854"/>
                  <a:pt x="3126418" y="526811"/>
                  <a:pt x="2951970" y="535531"/>
                </a:cubicBezTo>
                <a:cubicBezTo>
                  <a:pt x="2777522" y="544251"/>
                  <a:pt x="2564213" y="531356"/>
                  <a:pt x="2347899" y="535531"/>
                </a:cubicBezTo>
                <a:cubicBezTo>
                  <a:pt x="2131585" y="539706"/>
                  <a:pt x="1890923" y="498309"/>
                  <a:pt x="1743828" y="535531"/>
                </a:cubicBezTo>
                <a:cubicBezTo>
                  <a:pt x="1596733" y="572753"/>
                  <a:pt x="1362043" y="511257"/>
                  <a:pt x="1208142" y="535531"/>
                </a:cubicBezTo>
                <a:cubicBezTo>
                  <a:pt x="1054241" y="559805"/>
                  <a:pt x="739322" y="465712"/>
                  <a:pt x="604071" y="535531"/>
                </a:cubicBezTo>
                <a:cubicBezTo>
                  <a:pt x="468820" y="605350"/>
                  <a:pt x="163329" y="488072"/>
                  <a:pt x="0" y="535531"/>
                </a:cubicBezTo>
                <a:cubicBezTo>
                  <a:pt x="-63521" y="398893"/>
                  <a:pt x="1667" y="212104"/>
                  <a:pt x="0" y="0"/>
                </a:cubicBezTo>
                <a:close/>
              </a:path>
              <a:path w="3419270" h="535531" stroke="0" extrusionOk="0">
                <a:moveTo>
                  <a:pt x="0" y="0"/>
                </a:moveTo>
                <a:cubicBezTo>
                  <a:pt x="277338" y="-22408"/>
                  <a:pt x="467539" y="65873"/>
                  <a:pt x="638264" y="0"/>
                </a:cubicBezTo>
                <a:cubicBezTo>
                  <a:pt x="808989" y="-65873"/>
                  <a:pt x="967915" y="33674"/>
                  <a:pt x="1105564" y="0"/>
                </a:cubicBezTo>
                <a:cubicBezTo>
                  <a:pt x="1243213" y="-33674"/>
                  <a:pt x="1499161" y="14104"/>
                  <a:pt x="1607057" y="0"/>
                </a:cubicBezTo>
                <a:cubicBezTo>
                  <a:pt x="1714953" y="-14104"/>
                  <a:pt x="1991541" y="48543"/>
                  <a:pt x="2211128" y="0"/>
                </a:cubicBezTo>
                <a:cubicBezTo>
                  <a:pt x="2430715" y="-48543"/>
                  <a:pt x="2546382" y="11935"/>
                  <a:pt x="2712621" y="0"/>
                </a:cubicBezTo>
                <a:cubicBezTo>
                  <a:pt x="2878860" y="-11935"/>
                  <a:pt x="3142998" y="49044"/>
                  <a:pt x="3419270" y="0"/>
                </a:cubicBezTo>
                <a:cubicBezTo>
                  <a:pt x="3449044" y="219014"/>
                  <a:pt x="3356927" y="286032"/>
                  <a:pt x="3419270" y="535531"/>
                </a:cubicBezTo>
                <a:cubicBezTo>
                  <a:pt x="3232546" y="542819"/>
                  <a:pt x="3068601" y="502695"/>
                  <a:pt x="2849392" y="535531"/>
                </a:cubicBezTo>
                <a:cubicBezTo>
                  <a:pt x="2630183" y="568367"/>
                  <a:pt x="2584417" y="516504"/>
                  <a:pt x="2382091" y="535531"/>
                </a:cubicBezTo>
                <a:cubicBezTo>
                  <a:pt x="2179765" y="554558"/>
                  <a:pt x="1973183" y="496087"/>
                  <a:pt x="1778020" y="535531"/>
                </a:cubicBezTo>
                <a:cubicBezTo>
                  <a:pt x="1582857" y="574975"/>
                  <a:pt x="1456360" y="494154"/>
                  <a:pt x="1208142" y="535531"/>
                </a:cubicBezTo>
                <a:cubicBezTo>
                  <a:pt x="959924" y="576908"/>
                  <a:pt x="861048" y="487284"/>
                  <a:pt x="604071" y="535531"/>
                </a:cubicBezTo>
                <a:cubicBezTo>
                  <a:pt x="347094" y="583778"/>
                  <a:pt x="283257" y="514541"/>
                  <a:pt x="0" y="535531"/>
                </a:cubicBezTo>
                <a:cubicBezTo>
                  <a:pt x="-9617" y="400903"/>
                  <a:pt x="2817" y="257257"/>
                  <a:pt x="0" y="0"/>
                </a:cubicBezTo>
                <a:close/>
              </a:path>
            </a:pathLst>
          </a:custGeom>
          <a:ln w="38100" cap="flat" cmpd="sng" algn="ctr">
            <a:noFill/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87928454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32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masis MT Pro" panose="02040504050005020304" pitchFamily="18" charset="0"/>
                <a:cs typeface="Arial" panose="020B0604020202020204" pitchFamily="34" charset="0"/>
              </a:rPr>
              <a:t>Métodos</a:t>
            </a:r>
            <a:endParaRPr lang="es-MX" sz="3200" b="1" dirty="0">
              <a:solidFill>
                <a:schemeClr val="tx2">
                  <a:lumMod val="75000"/>
                  <a:lumOff val="25000"/>
                </a:schemeClr>
              </a:solidFill>
              <a:latin typeface="Amasis MT Pro" panose="02040504050005020304" pitchFamily="18" charset="0"/>
              <a:cs typeface="Arial" panose="020B0604020202020204" pitchFamily="34" charset="0"/>
            </a:endParaRPr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466809C7-D9FC-3FB0-002E-58E0D41868F5}"/>
              </a:ext>
            </a:extLst>
          </p:cNvPr>
          <p:cNvCxnSpPr>
            <a:cxnSpLocks/>
          </p:cNvCxnSpPr>
          <p:nvPr/>
        </p:nvCxnSpPr>
        <p:spPr>
          <a:xfrm>
            <a:off x="407368" y="577876"/>
            <a:ext cx="2700000" cy="0"/>
          </a:xfrm>
          <a:prstGeom prst="line">
            <a:avLst/>
          </a:prstGeom>
          <a:ln w="12700">
            <a:solidFill>
              <a:srgbClr val="75B38E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152" name="Picture 8" descr="Copernicus Programme - Wikipedia">
            <a:extLst>
              <a:ext uri="{FF2B5EF4-FFF2-40B4-BE49-F238E27FC236}">
                <a16:creationId xmlns:a16="http://schemas.microsoft.com/office/drawing/2014/main" id="{0927AC52-F893-E722-7764-2D9AAD6F01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66" b="24272"/>
          <a:stretch/>
        </p:blipFill>
        <p:spPr bwMode="auto">
          <a:xfrm>
            <a:off x="280993" y="5452898"/>
            <a:ext cx="2952750" cy="795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D50A287-D7CA-06BD-63AF-838FD501C9D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8347" t="8406" r="18556" b="13597"/>
          <a:stretch/>
        </p:blipFill>
        <p:spPr>
          <a:xfrm>
            <a:off x="3233742" y="354067"/>
            <a:ext cx="8830135" cy="6136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5891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E544DFC1-90B8-1BA2-EEBE-A2593D9629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6865252"/>
              </p:ext>
            </p:extLst>
          </p:nvPr>
        </p:nvGraphicFramePr>
        <p:xfrm>
          <a:off x="6643881" y="-2626076"/>
          <a:ext cx="5117238" cy="2267141"/>
        </p:xfrm>
        <a:graphic>
          <a:graphicData uri="http://schemas.openxmlformats.org/drawingml/2006/table">
            <a:tbl>
              <a:tblPr firstRow="1" firstCol="1" bandRow="1">
                <a:tableStyleId>{68D230F3-CF80-4859-8CE7-A43EE81993B5}</a:tableStyleId>
              </a:tblPr>
              <a:tblGrid>
                <a:gridCol w="1472707">
                  <a:extLst>
                    <a:ext uri="{9D8B030D-6E8A-4147-A177-3AD203B41FA5}">
                      <a16:colId xmlns:a16="http://schemas.microsoft.com/office/drawing/2014/main" val="77204831"/>
                    </a:ext>
                  </a:extLst>
                </a:gridCol>
                <a:gridCol w="538813">
                  <a:extLst>
                    <a:ext uri="{9D8B030D-6E8A-4147-A177-3AD203B41FA5}">
                      <a16:colId xmlns:a16="http://schemas.microsoft.com/office/drawing/2014/main" val="1156587904"/>
                    </a:ext>
                  </a:extLst>
                </a:gridCol>
                <a:gridCol w="2237311">
                  <a:extLst>
                    <a:ext uri="{9D8B030D-6E8A-4147-A177-3AD203B41FA5}">
                      <a16:colId xmlns:a16="http://schemas.microsoft.com/office/drawing/2014/main" val="195876844"/>
                    </a:ext>
                  </a:extLst>
                </a:gridCol>
                <a:gridCol w="868407">
                  <a:extLst>
                    <a:ext uri="{9D8B030D-6E8A-4147-A177-3AD203B41FA5}">
                      <a16:colId xmlns:a16="http://schemas.microsoft.com/office/drawing/2014/main" val="1241480286"/>
                    </a:ext>
                  </a:extLst>
                </a:gridCol>
              </a:tblGrid>
              <a:tr h="9614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S" sz="1600" b="1" kern="0" dirty="0">
                          <a:solidFill>
                            <a:srgbClr val="DF5493"/>
                          </a:solidFill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Cobertura/uso</a:t>
                      </a:r>
                      <a:endParaRPr lang="es-MX" sz="1600" b="1" kern="0" dirty="0">
                        <a:solidFill>
                          <a:srgbClr val="DF5493"/>
                        </a:solidFill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996" marR="3299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b="1" kern="0" dirty="0">
                          <a:solidFill>
                            <a:srgbClr val="DF5493"/>
                          </a:solidFill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Clave</a:t>
                      </a:r>
                      <a:endParaRPr lang="es-MX" sz="1600" b="1" kern="0" dirty="0">
                        <a:solidFill>
                          <a:srgbClr val="DF5493"/>
                        </a:solidFill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996" marR="3299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b="1" kern="0" dirty="0">
                          <a:solidFill>
                            <a:srgbClr val="DF5493"/>
                          </a:solidFill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Cobertura/uso</a:t>
                      </a:r>
                      <a:endParaRPr lang="es-MX" sz="1600" b="1" kern="0" dirty="0">
                        <a:solidFill>
                          <a:srgbClr val="DF5493"/>
                        </a:solidFill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996" marR="3299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S" sz="1600" b="1" kern="0" dirty="0">
                          <a:solidFill>
                            <a:srgbClr val="DF5493"/>
                          </a:solidFill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Clave</a:t>
                      </a:r>
                      <a:endParaRPr lang="es-MX" sz="1600" b="1" kern="0" dirty="0">
                        <a:solidFill>
                          <a:srgbClr val="DF5493"/>
                        </a:solidFill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996" marR="3299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68175813"/>
                  </a:ext>
                </a:extLst>
              </a:tr>
              <a:tr h="20613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S" sz="1500" b="0" kern="100" dirty="0">
                          <a:solidFill>
                            <a:schemeClr val="tx1"/>
                          </a:solidFill>
                          <a:effectLst/>
                        </a:rPr>
                        <a:t>Bosque</a:t>
                      </a:r>
                      <a:endParaRPr lang="es-MX" sz="1500" b="0" kern="1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96" marR="3299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S" sz="1500" b="0" kern="1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</a:t>
                      </a:r>
                      <a:endParaRPr lang="es-MX" sz="1500" b="0" kern="1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96" marR="3299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S" sz="1500" b="0" kern="100" dirty="0">
                          <a:solidFill>
                            <a:schemeClr val="tx1"/>
                          </a:solidFill>
                          <a:effectLst/>
                        </a:rPr>
                        <a:t>Cuerpo de agua</a:t>
                      </a:r>
                      <a:endParaRPr lang="es-MX" sz="1500" b="0" kern="1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96" marR="3299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500" b="0" kern="100" dirty="0">
                          <a:solidFill>
                            <a:schemeClr val="tx1"/>
                          </a:solidFill>
                          <a:effectLst/>
                        </a:rPr>
                        <a:t>H</a:t>
                      </a:r>
                      <a:r>
                        <a:rPr lang="es-ES" sz="1500" b="0" kern="100" baseline="-250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es-ES" sz="1500" b="0" kern="100" dirty="0">
                          <a:solidFill>
                            <a:schemeClr val="tx1"/>
                          </a:solidFill>
                          <a:effectLst/>
                        </a:rPr>
                        <a:t>O</a:t>
                      </a:r>
                      <a:endParaRPr lang="es-MX" sz="1500" b="0" kern="1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96" marR="3299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5025075"/>
                  </a:ext>
                </a:extLst>
              </a:tr>
              <a:tr h="27829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S" sz="1500" b="0" kern="100" dirty="0">
                          <a:solidFill>
                            <a:schemeClr val="tx1"/>
                          </a:solidFill>
                          <a:effectLst/>
                        </a:rPr>
                        <a:t>Agricultura</a:t>
                      </a:r>
                      <a:endParaRPr lang="es-MX" sz="1500" b="0" kern="1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96" marR="3299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S" sz="1500" b="0" kern="1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  <a:endParaRPr lang="es-MX" sz="1500" b="0" kern="1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96" marR="3299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500" b="0" kern="100" dirty="0">
                          <a:solidFill>
                            <a:schemeClr val="tx1"/>
                          </a:solidFill>
                          <a:effectLst/>
                        </a:rPr>
                        <a:t>Vegetación Hidrófila</a:t>
                      </a:r>
                      <a:endParaRPr lang="es-MX" sz="1500" b="0" kern="1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96" marR="3299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500" b="0" kern="100" dirty="0">
                          <a:solidFill>
                            <a:schemeClr val="tx1"/>
                          </a:solidFill>
                          <a:effectLst/>
                        </a:rPr>
                        <a:t>VH</a:t>
                      </a:r>
                      <a:endParaRPr lang="es-MX" sz="1500" b="0" kern="1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96" marR="3299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1321551"/>
                  </a:ext>
                </a:extLst>
              </a:tr>
              <a:tr h="20441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S" sz="1500" b="0" kern="100" dirty="0">
                          <a:solidFill>
                            <a:schemeClr val="tx1"/>
                          </a:solidFill>
                          <a:effectLst/>
                        </a:rPr>
                        <a:t>Pastizal Inducido</a:t>
                      </a:r>
                      <a:endParaRPr lang="es-MX" sz="1500" b="0" kern="1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96" marR="3299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S" sz="1500" b="0" kern="100" dirty="0">
                          <a:solidFill>
                            <a:schemeClr val="tx1"/>
                          </a:solidFill>
                          <a:effectLst/>
                        </a:rPr>
                        <a:t>PI</a:t>
                      </a:r>
                      <a:endParaRPr lang="es-MX" sz="1500" b="0" kern="1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96" marR="3299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S" sz="1500" b="0" kern="100" dirty="0">
                          <a:solidFill>
                            <a:schemeClr val="tx1"/>
                          </a:solidFill>
                          <a:effectLst/>
                        </a:rPr>
                        <a:t>Pradera de alta montaña</a:t>
                      </a:r>
                      <a:endParaRPr lang="es-MX" sz="1500" b="0" kern="1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96" marR="3299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S" sz="1500" b="0" kern="100" dirty="0">
                          <a:solidFill>
                            <a:schemeClr val="tx1"/>
                          </a:solidFill>
                          <a:effectLst/>
                        </a:rPr>
                        <a:t>VW</a:t>
                      </a:r>
                      <a:endParaRPr lang="es-MX" sz="1500" b="0" kern="1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96" marR="3299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4110040"/>
                  </a:ext>
                </a:extLst>
              </a:tr>
              <a:tr h="14138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S" sz="1500" b="0" kern="100" dirty="0">
                          <a:solidFill>
                            <a:schemeClr val="tx1"/>
                          </a:solidFill>
                          <a:effectLst/>
                        </a:rPr>
                        <a:t>Asentamientos h.</a:t>
                      </a:r>
                      <a:endParaRPr lang="es-MX" sz="1500" b="0" kern="1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96" marR="3299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S" sz="1500" b="0" kern="100" dirty="0">
                          <a:solidFill>
                            <a:schemeClr val="tx1"/>
                          </a:solidFill>
                          <a:effectLst/>
                        </a:rPr>
                        <a:t>AH</a:t>
                      </a:r>
                      <a:endParaRPr lang="es-MX" sz="1500" b="0" kern="1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96" marR="3299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S" sz="15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Desprovisto de veg.*</a:t>
                      </a:r>
                      <a:endParaRPr lang="es-MX" sz="15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996" marR="3299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</a:pPr>
                      <a:r>
                        <a:rPr lang="es-ES" sz="15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DV</a:t>
                      </a:r>
                      <a:endParaRPr lang="es-MX" sz="15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996" marR="3299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8385190"/>
                  </a:ext>
                </a:extLst>
              </a:tr>
            </a:tbl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9CBAA9EE-E351-EDA1-74A1-D0F3F7585991}"/>
              </a:ext>
            </a:extLst>
          </p:cNvPr>
          <p:cNvSpPr txBox="1"/>
          <p:nvPr/>
        </p:nvSpPr>
        <p:spPr>
          <a:xfrm>
            <a:off x="1232397" y="1008142"/>
            <a:ext cx="97493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kern="0" dirty="0">
                <a:ea typeface="Calibri" panose="020F0502020204030204" pitchFamily="34" charset="0"/>
                <a:cs typeface="Arial" panose="020B0604020202020204" pitchFamily="34" charset="0"/>
              </a:rPr>
              <a:t>I</a:t>
            </a:r>
            <a:r>
              <a:rPr lang="es-MX" kern="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NEGI: 7 series, </a:t>
            </a:r>
            <a:r>
              <a:rPr lang="es-MX" kern="0" dirty="0">
                <a:ea typeface="Calibri" panose="020F0502020204030204" pitchFamily="34" charset="0"/>
                <a:cs typeface="Arial" panose="020B0604020202020204" pitchFamily="34" charset="0"/>
              </a:rPr>
              <a:t>36 coberturas y usos de suelo (CUS) equivalente a 8 clases.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4EC6571-93CB-D244-D043-0D2864191F0F}"/>
              </a:ext>
            </a:extLst>
          </p:cNvPr>
          <p:cNvSpPr txBox="1"/>
          <p:nvPr/>
        </p:nvSpPr>
        <p:spPr>
          <a:xfrm>
            <a:off x="2456594" y="537143"/>
            <a:ext cx="7300912" cy="473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800"/>
              </a:spcBef>
              <a:spcAft>
                <a:spcPts val="600"/>
              </a:spcAft>
            </a:pPr>
            <a:r>
              <a:rPr lang="es-MX" sz="2400" b="1" dirty="0">
                <a:cs typeface="Arial" panose="020B0604020202020204" pitchFamily="34" charset="0"/>
              </a:rPr>
              <a:t>Caracterización temporal </a:t>
            </a:r>
            <a:r>
              <a:rPr lang="es-MX" sz="2400" b="1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1986 a 2023 </a:t>
            </a:r>
            <a:endParaRPr lang="es-MX" sz="2400" b="1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E136BC00-3FDD-C847-11C6-9ED86EC9D7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9814753"/>
              </p:ext>
            </p:extLst>
          </p:nvPr>
        </p:nvGraphicFramePr>
        <p:xfrm>
          <a:off x="0" y="1325100"/>
          <a:ext cx="12192000" cy="55329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95851">
                  <a:extLst>
                    <a:ext uri="{9D8B030D-6E8A-4147-A177-3AD203B41FA5}">
                      <a16:colId xmlns:a16="http://schemas.microsoft.com/office/drawing/2014/main" val="3450453073"/>
                    </a:ext>
                  </a:extLst>
                </a:gridCol>
                <a:gridCol w="1670487">
                  <a:extLst>
                    <a:ext uri="{9D8B030D-6E8A-4147-A177-3AD203B41FA5}">
                      <a16:colId xmlns:a16="http://schemas.microsoft.com/office/drawing/2014/main" val="2011672689"/>
                    </a:ext>
                  </a:extLst>
                </a:gridCol>
                <a:gridCol w="1445206">
                  <a:extLst>
                    <a:ext uri="{9D8B030D-6E8A-4147-A177-3AD203B41FA5}">
                      <a16:colId xmlns:a16="http://schemas.microsoft.com/office/drawing/2014/main" val="2144912541"/>
                    </a:ext>
                  </a:extLst>
                </a:gridCol>
                <a:gridCol w="1530914">
                  <a:extLst>
                    <a:ext uri="{9D8B030D-6E8A-4147-A177-3AD203B41FA5}">
                      <a16:colId xmlns:a16="http://schemas.microsoft.com/office/drawing/2014/main" val="3647432675"/>
                    </a:ext>
                  </a:extLst>
                </a:gridCol>
                <a:gridCol w="1257761">
                  <a:extLst>
                    <a:ext uri="{9D8B030D-6E8A-4147-A177-3AD203B41FA5}">
                      <a16:colId xmlns:a16="http://schemas.microsoft.com/office/drawing/2014/main" val="2297148607"/>
                    </a:ext>
                  </a:extLst>
                </a:gridCol>
                <a:gridCol w="1530914">
                  <a:extLst>
                    <a:ext uri="{9D8B030D-6E8A-4147-A177-3AD203B41FA5}">
                      <a16:colId xmlns:a16="http://schemas.microsoft.com/office/drawing/2014/main" val="2234246241"/>
                    </a:ext>
                  </a:extLst>
                </a:gridCol>
                <a:gridCol w="1464054">
                  <a:extLst>
                    <a:ext uri="{9D8B030D-6E8A-4147-A177-3AD203B41FA5}">
                      <a16:colId xmlns:a16="http://schemas.microsoft.com/office/drawing/2014/main" val="95087296"/>
                    </a:ext>
                  </a:extLst>
                </a:gridCol>
                <a:gridCol w="1096813">
                  <a:extLst>
                    <a:ext uri="{9D8B030D-6E8A-4147-A177-3AD203B41FA5}">
                      <a16:colId xmlns:a16="http://schemas.microsoft.com/office/drawing/2014/main" val="2408362271"/>
                    </a:ext>
                  </a:extLst>
                </a:gridCol>
              </a:tblGrid>
              <a:tr h="411323">
                <a:tc gridSpan="8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s-MX" sz="2400" b="1" kern="100" dirty="0">
                          <a:solidFill>
                            <a:srgbClr val="00A900"/>
                          </a:solidFill>
                          <a:effectLst/>
                        </a:rPr>
                        <a:t>Pérdidas y ganancias de cobertura y usos de suelo 1992 a 2021</a:t>
                      </a:r>
                      <a:endParaRPr lang="es-MX" sz="2400" b="1" kern="100" dirty="0">
                        <a:solidFill>
                          <a:srgbClr val="00A9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973" marR="3997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>
                      <a:solidFill>
                        <a:schemeClr val="accent1"/>
                      </a:solidFill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916926"/>
                  </a:ext>
                </a:extLst>
              </a:tr>
              <a:tr h="669701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600" b="1" kern="100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Cobertura y usos de suelo</a:t>
                      </a:r>
                      <a:endParaRPr lang="es-MX" sz="1600" b="1" kern="1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973" marR="39973" marT="0" marB="0" anchor="ctr">
                    <a:lnL>
                      <a:noFill/>
                    </a:lnL>
                    <a:lnR>
                      <a:noFill/>
                    </a:lnR>
                    <a:lnT w="19050">
                      <a:solidFill>
                        <a:schemeClr val="accent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600" b="1" kern="100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SI (1992) </a:t>
                      </a:r>
                      <a:endParaRPr lang="es-MX" sz="1600" b="1" kern="1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973" marR="39973" marT="0" marB="0" anchor="ctr">
                    <a:lnL>
                      <a:noFill/>
                    </a:lnL>
                    <a:lnR>
                      <a:noFill/>
                    </a:lnR>
                    <a:lnT w="19050">
                      <a:solidFill>
                        <a:schemeClr val="accent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600" b="1" kern="100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SVII (2021)</a:t>
                      </a:r>
                      <a:endParaRPr lang="es-MX" sz="1600" b="1" kern="1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973" marR="39973" marT="0" marB="0" anchor="ctr">
                    <a:lnL>
                      <a:noFill/>
                    </a:lnL>
                    <a:lnR>
                      <a:noFill/>
                    </a:lnR>
                    <a:lnT w="19050">
                      <a:solidFill>
                        <a:schemeClr val="accent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600" b="1" kern="100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Ganancia / pérdida</a:t>
                      </a:r>
                      <a:endParaRPr lang="es-MX" sz="1600" b="1" kern="1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973" marR="39973" marT="0" marB="0" anchor="ctr">
                    <a:lnL>
                      <a:noFill/>
                    </a:lnL>
                    <a:lnR>
                      <a:noFill/>
                    </a:lnR>
                    <a:lnT w="19050">
                      <a:solidFill>
                        <a:schemeClr val="accent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600" b="1" kern="100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Cambio entre SI y SVII</a:t>
                      </a:r>
                      <a:endParaRPr lang="es-MX" sz="1600" b="1" kern="1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973" marR="39973" marT="0" marB="0" anchor="ctr">
                    <a:lnL>
                      <a:noFill/>
                    </a:lnL>
                    <a:lnR>
                      <a:noFill/>
                    </a:lnR>
                    <a:lnT w="19050">
                      <a:solidFill>
                        <a:schemeClr val="accent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600" b="1" kern="10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TCMA</a:t>
                      </a:r>
                      <a:endParaRPr lang="es-MX" sz="1600" b="1" kern="10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973" marR="39973" marT="0" marB="0" anchor="ctr">
                    <a:lnL>
                      <a:noFill/>
                    </a:lnL>
                    <a:lnR>
                      <a:noFill/>
                    </a:lnR>
                    <a:lnT w="19050">
                      <a:solidFill>
                        <a:schemeClr val="accent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2052880"/>
                  </a:ext>
                </a:extLst>
              </a:tr>
              <a:tr h="320563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600" b="1" kern="100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ha</a:t>
                      </a:r>
                      <a:endParaRPr lang="es-MX" sz="1600" b="1" kern="1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973" marR="3997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600" b="1" kern="10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%</a:t>
                      </a:r>
                      <a:endParaRPr lang="es-MX" sz="1600" b="1" kern="10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973" marR="39973" marT="0" marB="0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600" b="1" kern="10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ha</a:t>
                      </a:r>
                      <a:endParaRPr lang="es-MX" sz="1600" b="1" kern="10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973" marR="39973" marT="0" marB="0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600" b="1" kern="10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%</a:t>
                      </a:r>
                      <a:endParaRPr lang="es-MX" sz="1600" b="1" kern="10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973" marR="39973" marT="0" marB="0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600" b="1" kern="10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ha</a:t>
                      </a:r>
                      <a:endParaRPr lang="es-MX" sz="1600" b="1" kern="10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973" marR="39973" marT="0" marB="0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600" b="1" kern="10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%</a:t>
                      </a:r>
                      <a:endParaRPr lang="es-MX" sz="1600" b="1" kern="10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973" marR="39973" marT="0" marB="0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600" b="1" kern="100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%</a:t>
                      </a:r>
                      <a:endParaRPr lang="es-MX" sz="1600" b="1" kern="1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973" marR="39973" marT="0" marB="0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7265305"/>
                  </a:ext>
                </a:extLst>
              </a:tr>
              <a:tr h="35216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600" b="0" kern="100" dirty="0">
                          <a:solidFill>
                            <a:schemeClr val="tx1"/>
                          </a:solidFill>
                          <a:effectLst/>
                        </a:rPr>
                        <a:t>Agricultura de temporal</a:t>
                      </a:r>
                      <a:endParaRPr lang="es-MX" sz="160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973" marR="39973" marT="0" marB="0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600" kern="100" dirty="0">
                          <a:solidFill>
                            <a:schemeClr val="tx1"/>
                          </a:solidFill>
                          <a:effectLst/>
                        </a:rPr>
                        <a:t>     10,141.8 </a:t>
                      </a:r>
                      <a:endParaRPr lang="es-MX" sz="16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973" marR="39973" marT="0" marB="0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600" kern="100">
                          <a:solidFill>
                            <a:schemeClr val="tx1"/>
                          </a:solidFill>
                          <a:effectLst/>
                        </a:rPr>
                        <a:t>    21.7 </a:t>
                      </a:r>
                      <a:endParaRPr lang="es-MX" sz="16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973" marR="39973" marT="0" marB="0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600" kern="100">
                          <a:solidFill>
                            <a:schemeClr val="tx1"/>
                          </a:solidFill>
                          <a:effectLst/>
                        </a:rPr>
                        <a:t>        1,570.4 </a:t>
                      </a:r>
                      <a:endParaRPr lang="es-MX" sz="16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973" marR="39973" marT="0" marB="0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600" kern="100">
                          <a:solidFill>
                            <a:schemeClr val="tx1"/>
                          </a:solidFill>
                          <a:effectLst/>
                        </a:rPr>
                        <a:t>    3.4 </a:t>
                      </a:r>
                      <a:endParaRPr lang="es-MX" sz="16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973" marR="39973" marT="0" marB="0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600" kern="100">
                          <a:solidFill>
                            <a:schemeClr val="tx1"/>
                          </a:solidFill>
                          <a:effectLst/>
                        </a:rPr>
                        <a:t>- 8,571.5 </a:t>
                      </a:r>
                      <a:endParaRPr lang="es-MX" sz="16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973" marR="39973" marT="0" marB="0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600" kern="100" dirty="0">
                          <a:solidFill>
                            <a:schemeClr val="tx1"/>
                          </a:solidFill>
                          <a:effectLst/>
                        </a:rPr>
                        <a:t>- 84.5</a:t>
                      </a:r>
                      <a:endParaRPr lang="es-MX" sz="16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973" marR="39973" marT="0" marB="0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600" kern="100" dirty="0">
                          <a:solidFill>
                            <a:schemeClr val="tx1"/>
                          </a:solidFill>
                          <a:effectLst/>
                        </a:rPr>
                        <a:t>- 6.2</a:t>
                      </a:r>
                      <a:endParaRPr lang="es-MX" sz="16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973" marR="39973" marT="0" marB="0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629995"/>
                  </a:ext>
                </a:extLst>
              </a:tr>
              <a:tr h="34773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600" b="0" kern="100">
                          <a:solidFill>
                            <a:schemeClr val="tx1"/>
                          </a:solidFill>
                          <a:effectLst/>
                        </a:rPr>
                        <a:t>Agricultura de riego</a:t>
                      </a:r>
                      <a:endParaRPr lang="es-MX" sz="1600" b="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973" marR="39973" marT="0" marB="0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600" kern="100" dirty="0">
                          <a:solidFill>
                            <a:schemeClr val="tx1"/>
                          </a:solidFill>
                          <a:effectLst/>
                        </a:rPr>
                        <a:t>      9,182.7 </a:t>
                      </a:r>
                      <a:endParaRPr lang="es-MX" sz="16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973" marR="39973" marT="0" marB="0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600" kern="100" dirty="0">
                          <a:solidFill>
                            <a:schemeClr val="tx1"/>
                          </a:solidFill>
                          <a:effectLst/>
                        </a:rPr>
                        <a:t>    19.7 </a:t>
                      </a:r>
                      <a:endParaRPr lang="es-MX" sz="16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973" marR="39973" marT="0" marB="0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600" kern="100" dirty="0">
                          <a:solidFill>
                            <a:schemeClr val="tx1"/>
                          </a:solidFill>
                          <a:effectLst/>
                        </a:rPr>
                        <a:t>      18,903.8 </a:t>
                      </a:r>
                      <a:endParaRPr lang="es-MX" sz="16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973" marR="39973" marT="0" marB="0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600" kern="100">
                          <a:solidFill>
                            <a:schemeClr val="tx1"/>
                          </a:solidFill>
                          <a:effectLst/>
                        </a:rPr>
                        <a:t>  40.5 </a:t>
                      </a:r>
                      <a:endParaRPr lang="es-MX" sz="16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973" marR="39973" marT="0" marB="0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600" kern="100">
                          <a:solidFill>
                            <a:schemeClr val="tx1"/>
                          </a:solidFill>
                          <a:effectLst/>
                        </a:rPr>
                        <a:t>    9,721.0 </a:t>
                      </a:r>
                      <a:endParaRPr lang="es-MX" sz="16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973" marR="39973" marT="0" marB="0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600" kern="100" dirty="0">
                          <a:solidFill>
                            <a:schemeClr val="tx1"/>
                          </a:solidFill>
                          <a:effectLst/>
                        </a:rPr>
                        <a:t>105.9</a:t>
                      </a:r>
                      <a:endParaRPr lang="es-MX" sz="16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973" marR="39973" marT="0" marB="0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600" kern="100" dirty="0">
                          <a:solidFill>
                            <a:schemeClr val="tx1"/>
                          </a:solidFill>
                          <a:effectLst/>
                        </a:rPr>
                        <a:t>2.5</a:t>
                      </a:r>
                      <a:endParaRPr lang="es-MX" sz="16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973" marR="39973" marT="0" marB="0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117495"/>
                  </a:ext>
                </a:extLst>
              </a:tr>
              <a:tr h="32056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600" b="0" kern="100">
                          <a:solidFill>
                            <a:schemeClr val="tx1"/>
                          </a:solidFill>
                          <a:effectLst/>
                        </a:rPr>
                        <a:t>Pastizal Inducido</a:t>
                      </a:r>
                      <a:endParaRPr lang="es-MX" sz="1600" b="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973" marR="39973" marT="0" marB="0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600" kern="100">
                          <a:solidFill>
                            <a:schemeClr val="tx1"/>
                          </a:solidFill>
                          <a:effectLst/>
                        </a:rPr>
                        <a:t>      2,207.6 </a:t>
                      </a:r>
                      <a:endParaRPr lang="es-MX" sz="16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973" marR="39973" marT="0" marB="0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600" kern="100">
                          <a:solidFill>
                            <a:schemeClr val="tx1"/>
                          </a:solidFill>
                          <a:effectLst/>
                        </a:rPr>
                        <a:t>      4.7 </a:t>
                      </a:r>
                      <a:endParaRPr lang="es-MX" sz="16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973" marR="39973" marT="0" marB="0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600" kern="100" dirty="0">
                          <a:solidFill>
                            <a:schemeClr val="tx1"/>
                          </a:solidFill>
                          <a:effectLst/>
                        </a:rPr>
                        <a:t>           472.8 </a:t>
                      </a:r>
                      <a:endParaRPr lang="es-MX" sz="16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973" marR="39973" marT="0" marB="0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600" kern="100">
                          <a:solidFill>
                            <a:schemeClr val="tx1"/>
                          </a:solidFill>
                          <a:effectLst/>
                        </a:rPr>
                        <a:t>    1.0 </a:t>
                      </a:r>
                      <a:endParaRPr lang="es-MX" sz="16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973" marR="39973" marT="0" marB="0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600" kern="100">
                          <a:solidFill>
                            <a:schemeClr val="tx1"/>
                          </a:solidFill>
                          <a:effectLst/>
                        </a:rPr>
                        <a:t>-1,734.8 </a:t>
                      </a:r>
                      <a:endParaRPr lang="es-MX" sz="16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973" marR="39973" marT="0" marB="0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600" kern="100" dirty="0">
                          <a:solidFill>
                            <a:schemeClr val="tx1"/>
                          </a:solidFill>
                          <a:effectLst/>
                        </a:rPr>
                        <a:t>- 78.6</a:t>
                      </a:r>
                      <a:endParaRPr lang="es-MX" sz="16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973" marR="39973" marT="0" marB="0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600" kern="100" dirty="0">
                          <a:solidFill>
                            <a:schemeClr val="tx1"/>
                          </a:solidFill>
                          <a:effectLst/>
                        </a:rPr>
                        <a:t>- 5.2</a:t>
                      </a:r>
                      <a:endParaRPr lang="es-MX" sz="16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973" marR="39973" marT="0" marB="0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9810883"/>
                  </a:ext>
                </a:extLst>
              </a:tr>
              <a:tr h="60364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600" b="0" kern="100">
                          <a:solidFill>
                            <a:schemeClr val="tx1"/>
                          </a:solidFill>
                          <a:effectLst/>
                        </a:rPr>
                        <a:t>Asentamientos Humanos</a:t>
                      </a:r>
                      <a:endParaRPr lang="es-MX" sz="1600" b="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973" marR="39973" marT="0" marB="0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600" kern="100">
                          <a:solidFill>
                            <a:schemeClr val="tx1"/>
                          </a:solidFill>
                          <a:effectLst/>
                        </a:rPr>
                        <a:t>        601.2 </a:t>
                      </a:r>
                      <a:endParaRPr lang="es-MX" sz="16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973" marR="39973" marT="0" marB="0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600" kern="100">
                          <a:solidFill>
                            <a:schemeClr val="tx1"/>
                          </a:solidFill>
                          <a:effectLst/>
                        </a:rPr>
                        <a:t>      1.3 </a:t>
                      </a:r>
                      <a:endParaRPr lang="es-MX" sz="16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973" marR="39973" marT="0" marB="0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600" kern="100" dirty="0">
                          <a:solidFill>
                            <a:schemeClr val="tx1"/>
                          </a:solidFill>
                          <a:effectLst/>
                        </a:rPr>
                        <a:t>        1,889.2 </a:t>
                      </a:r>
                      <a:endParaRPr lang="es-MX" sz="16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973" marR="39973" marT="0" marB="0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600" kern="100" dirty="0">
                          <a:solidFill>
                            <a:schemeClr val="tx1"/>
                          </a:solidFill>
                          <a:effectLst/>
                        </a:rPr>
                        <a:t>    4.0 </a:t>
                      </a:r>
                      <a:endParaRPr lang="es-MX" sz="16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973" marR="39973" marT="0" marB="0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600" kern="100">
                          <a:solidFill>
                            <a:schemeClr val="tx1"/>
                          </a:solidFill>
                          <a:effectLst/>
                        </a:rPr>
                        <a:t>    1,288.0 </a:t>
                      </a:r>
                      <a:endParaRPr lang="es-MX" sz="16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973" marR="39973" marT="0" marB="0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600" kern="100" dirty="0">
                          <a:solidFill>
                            <a:schemeClr val="tx1"/>
                          </a:solidFill>
                          <a:effectLst/>
                        </a:rPr>
                        <a:t>214.2</a:t>
                      </a:r>
                      <a:endParaRPr lang="es-MX" sz="16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973" marR="39973" marT="0" marB="0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600" kern="100" dirty="0">
                          <a:solidFill>
                            <a:schemeClr val="tx1"/>
                          </a:solidFill>
                          <a:effectLst/>
                        </a:rPr>
                        <a:t>4.0</a:t>
                      </a:r>
                      <a:endParaRPr lang="es-MX" sz="16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973" marR="39973" marT="0" marB="0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2394223"/>
                  </a:ext>
                </a:extLst>
              </a:tr>
              <a:tr h="32056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600" b="0" kern="100">
                          <a:solidFill>
                            <a:schemeClr val="tx1"/>
                          </a:solidFill>
                          <a:effectLst/>
                        </a:rPr>
                        <a:t>Bosque</a:t>
                      </a:r>
                      <a:endParaRPr lang="es-MX" sz="1600" b="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973" marR="39973" marT="0" marB="0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600" kern="100">
                          <a:solidFill>
                            <a:schemeClr val="tx1"/>
                          </a:solidFill>
                          <a:effectLst/>
                        </a:rPr>
                        <a:t>     22,487.3 </a:t>
                      </a:r>
                      <a:endParaRPr lang="es-MX" sz="16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973" marR="39973" marT="0" marB="0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600" kern="100">
                          <a:solidFill>
                            <a:schemeClr val="tx1"/>
                          </a:solidFill>
                          <a:effectLst/>
                        </a:rPr>
                        <a:t>    48.1 </a:t>
                      </a:r>
                      <a:endParaRPr lang="es-MX" sz="16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973" marR="39973" marT="0" marB="0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600" kern="100">
                          <a:solidFill>
                            <a:schemeClr val="tx1"/>
                          </a:solidFill>
                          <a:effectLst/>
                        </a:rPr>
                        <a:t>      21,497.9 </a:t>
                      </a:r>
                      <a:endParaRPr lang="es-MX" sz="16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973" marR="39973" marT="0" marB="0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600" kern="100" dirty="0">
                          <a:solidFill>
                            <a:schemeClr val="tx1"/>
                          </a:solidFill>
                          <a:effectLst/>
                        </a:rPr>
                        <a:t>  46.0 </a:t>
                      </a:r>
                      <a:endParaRPr lang="es-MX" sz="16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973" marR="39973" marT="0" marB="0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600" kern="100" dirty="0">
                          <a:solidFill>
                            <a:schemeClr val="tx1"/>
                          </a:solidFill>
                          <a:effectLst/>
                        </a:rPr>
                        <a:t>- 989.4 </a:t>
                      </a:r>
                      <a:endParaRPr lang="es-MX" sz="16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973" marR="39973" marT="0" marB="0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600" kern="100" dirty="0">
                          <a:solidFill>
                            <a:schemeClr val="tx1"/>
                          </a:solidFill>
                          <a:effectLst/>
                        </a:rPr>
                        <a:t>- 4.4</a:t>
                      </a:r>
                      <a:endParaRPr lang="es-MX" sz="16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973" marR="39973" marT="0" marB="0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600" kern="100" dirty="0">
                          <a:solidFill>
                            <a:schemeClr val="tx1"/>
                          </a:solidFill>
                          <a:effectLst/>
                        </a:rPr>
                        <a:t>- 0.2</a:t>
                      </a:r>
                      <a:endParaRPr lang="es-MX" sz="16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973" marR="39973" marT="0" marB="0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1509849"/>
                  </a:ext>
                </a:extLst>
              </a:tr>
              <a:tr h="60364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600" b="0" kern="100">
                          <a:solidFill>
                            <a:schemeClr val="tx1"/>
                          </a:solidFill>
                          <a:effectLst/>
                        </a:rPr>
                        <a:t>Pradera de alta montaña</a:t>
                      </a:r>
                      <a:endParaRPr lang="es-MX" sz="1600" b="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973" marR="39973" marT="0" marB="0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600" kern="100">
                          <a:solidFill>
                            <a:schemeClr val="tx1"/>
                          </a:solidFill>
                          <a:effectLst/>
                        </a:rPr>
                        <a:t>        104.0* </a:t>
                      </a:r>
                      <a:endParaRPr lang="es-MX" sz="16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973" marR="39973" marT="0" marB="0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600" kern="100">
                          <a:solidFill>
                            <a:schemeClr val="tx1"/>
                          </a:solidFill>
                          <a:effectLst/>
                        </a:rPr>
                        <a:t> 0.22 </a:t>
                      </a:r>
                      <a:endParaRPr lang="es-MX" sz="16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973" marR="39973" marT="0" marB="0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600" kern="100">
                          <a:solidFill>
                            <a:schemeClr val="tx1"/>
                          </a:solidFill>
                          <a:effectLst/>
                        </a:rPr>
                        <a:t>        216.3 </a:t>
                      </a:r>
                      <a:endParaRPr lang="es-MX" sz="16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973" marR="39973" marT="0" marB="0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600" kern="100" dirty="0">
                          <a:solidFill>
                            <a:schemeClr val="tx1"/>
                          </a:solidFill>
                          <a:effectLst/>
                        </a:rPr>
                        <a:t>    0.5 </a:t>
                      </a:r>
                      <a:endParaRPr lang="es-MX" sz="16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973" marR="39973" marT="0" marB="0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600" kern="100" dirty="0">
                          <a:solidFill>
                            <a:schemeClr val="tx1"/>
                          </a:solidFill>
                          <a:effectLst/>
                        </a:rPr>
                        <a:t>       112.2 </a:t>
                      </a:r>
                      <a:endParaRPr lang="es-MX" sz="16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973" marR="39973" marT="0" marB="0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600" kern="100" dirty="0">
                          <a:solidFill>
                            <a:schemeClr val="tx1"/>
                          </a:solidFill>
                          <a:effectLst/>
                        </a:rPr>
                        <a:t>107.9</a:t>
                      </a:r>
                      <a:endParaRPr lang="es-MX" sz="16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973" marR="39973" marT="0" marB="0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600" kern="100" dirty="0">
                          <a:solidFill>
                            <a:schemeClr val="tx1"/>
                          </a:solidFill>
                          <a:effectLst/>
                        </a:rPr>
                        <a:t>3.7</a:t>
                      </a:r>
                      <a:endParaRPr lang="es-MX" sz="16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973" marR="39973" marT="0" marB="0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4914016"/>
                  </a:ext>
                </a:extLst>
              </a:tr>
              <a:tr h="32056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600" b="0" kern="100">
                          <a:solidFill>
                            <a:schemeClr val="tx1"/>
                          </a:solidFill>
                          <a:effectLst/>
                        </a:rPr>
                        <a:t>Cuerpo de agua</a:t>
                      </a:r>
                      <a:endParaRPr lang="es-MX" sz="1600" b="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973" marR="39973" marT="0" marB="0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600" kern="100">
                          <a:solidFill>
                            <a:schemeClr val="tx1"/>
                          </a:solidFill>
                          <a:effectLst/>
                        </a:rPr>
                        <a:t>      845.3</a:t>
                      </a:r>
                      <a:r>
                        <a:rPr lang="es-MX" sz="1600" kern="100" baseline="30000">
                          <a:solidFill>
                            <a:schemeClr val="tx1"/>
                          </a:solidFill>
                          <a:effectLst/>
                        </a:rPr>
                        <a:t>+</a:t>
                      </a:r>
                      <a:r>
                        <a:rPr lang="es-MX" sz="1600" kern="10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endParaRPr lang="es-MX" sz="16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973" marR="39973" marT="0" marB="0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600" kern="100">
                          <a:solidFill>
                            <a:schemeClr val="tx1"/>
                          </a:solidFill>
                          <a:effectLst/>
                        </a:rPr>
                        <a:t>      1.8 </a:t>
                      </a:r>
                      <a:endParaRPr lang="es-MX" sz="16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973" marR="39973" marT="0" marB="0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600" kern="100">
                          <a:solidFill>
                            <a:schemeClr val="tx1"/>
                          </a:solidFill>
                          <a:effectLst/>
                        </a:rPr>
                        <a:t>        748.8 </a:t>
                      </a:r>
                      <a:endParaRPr lang="es-MX" sz="16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973" marR="39973" marT="0" marB="0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600" kern="100">
                          <a:solidFill>
                            <a:schemeClr val="tx1"/>
                          </a:solidFill>
                          <a:effectLst/>
                        </a:rPr>
                        <a:t>    1.6 </a:t>
                      </a:r>
                      <a:endParaRPr lang="es-MX" sz="16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973" marR="39973" marT="0" marB="0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600" kern="100" dirty="0">
                          <a:solidFill>
                            <a:schemeClr val="tx1"/>
                          </a:solidFill>
                          <a:effectLst/>
                        </a:rPr>
                        <a:t>- 96.5 </a:t>
                      </a:r>
                      <a:endParaRPr lang="es-MX" sz="16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973" marR="39973" marT="0" marB="0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600" kern="100" dirty="0">
                          <a:solidFill>
                            <a:schemeClr val="tx1"/>
                          </a:solidFill>
                          <a:effectLst/>
                        </a:rPr>
                        <a:t>-11.4</a:t>
                      </a:r>
                      <a:endParaRPr lang="es-MX" sz="16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973" marR="39973" marT="0" marB="0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600" kern="100" dirty="0">
                          <a:solidFill>
                            <a:schemeClr val="tx1"/>
                          </a:solidFill>
                          <a:effectLst/>
                        </a:rPr>
                        <a:t>- 0.4</a:t>
                      </a:r>
                      <a:endParaRPr lang="es-MX" sz="16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973" marR="39973" marT="0" marB="0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8678949"/>
                  </a:ext>
                </a:extLst>
              </a:tr>
              <a:tr h="38970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600" b="0" kern="100" dirty="0">
                          <a:solidFill>
                            <a:schemeClr val="tx1"/>
                          </a:solidFill>
                          <a:effectLst/>
                        </a:rPr>
                        <a:t>Vegetación hidrófila</a:t>
                      </a:r>
                      <a:endParaRPr lang="es-MX" sz="160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973" marR="39973" marT="0" marB="0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600" kern="100">
                          <a:solidFill>
                            <a:schemeClr val="tx1"/>
                          </a:solidFill>
                          <a:effectLst/>
                        </a:rPr>
                        <a:t>         579.8</a:t>
                      </a:r>
                      <a:r>
                        <a:rPr lang="es-MX" sz="1600" kern="100" baseline="30000">
                          <a:solidFill>
                            <a:schemeClr val="tx1"/>
                          </a:solidFill>
                          <a:effectLst/>
                        </a:rPr>
                        <a:t>+</a:t>
                      </a:r>
                      <a:r>
                        <a:rPr lang="es-MX" sz="1600" kern="10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endParaRPr lang="es-MX" sz="16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973" marR="39973" marT="0" marB="0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600" kern="100">
                          <a:solidFill>
                            <a:schemeClr val="tx1"/>
                          </a:solidFill>
                          <a:effectLst/>
                        </a:rPr>
                        <a:t>    1.24 </a:t>
                      </a:r>
                      <a:endParaRPr lang="es-MX" sz="16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973" marR="39973" marT="0" marB="0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600" kern="100">
                          <a:solidFill>
                            <a:schemeClr val="tx1"/>
                          </a:solidFill>
                          <a:effectLst/>
                        </a:rPr>
                        <a:t>        725.4 </a:t>
                      </a:r>
                      <a:endParaRPr lang="es-MX" sz="16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973" marR="39973" marT="0" marB="0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600" kern="100">
                          <a:solidFill>
                            <a:schemeClr val="tx1"/>
                          </a:solidFill>
                          <a:effectLst/>
                        </a:rPr>
                        <a:t>    1.6 </a:t>
                      </a:r>
                      <a:endParaRPr lang="es-MX" sz="16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973" marR="39973" marT="0" marB="0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600" kern="100" dirty="0">
                          <a:solidFill>
                            <a:schemeClr val="tx1"/>
                          </a:solidFill>
                          <a:effectLst/>
                        </a:rPr>
                        <a:t>       145.6 </a:t>
                      </a:r>
                      <a:endParaRPr lang="es-MX" sz="16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973" marR="39973" marT="0" marB="0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600" kern="100" dirty="0">
                          <a:solidFill>
                            <a:schemeClr val="tx1"/>
                          </a:solidFill>
                          <a:effectLst/>
                        </a:rPr>
                        <a:t>25.1</a:t>
                      </a:r>
                      <a:endParaRPr lang="es-MX" sz="16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973" marR="39973" marT="0" marB="0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MX" sz="1600" kern="100" dirty="0">
                          <a:solidFill>
                            <a:schemeClr val="tx1"/>
                          </a:solidFill>
                          <a:effectLst/>
                        </a:rPr>
                        <a:t>4.6</a:t>
                      </a:r>
                      <a:endParaRPr lang="es-MX" sz="16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973" marR="39973" marT="0" marB="0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052430"/>
                  </a:ext>
                </a:extLst>
              </a:tr>
              <a:tr h="872739">
                <a:tc gridSpan="8"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s-MX" sz="1600" b="0" kern="0" dirty="0">
                          <a:solidFill>
                            <a:schemeClr val="tx1"/>
                          </a:solidFill>
                          <a:effectLst/>
                        </a:rPr>
                        <a:t>Fuente: elaboración propia con datos de INEGI. </a:t>
                      </a:r>
                      <a:endParaRPr lang="es-MX" sz="160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973" marR="39973" marT="0" marB="0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12700">
                      <a:solidFill>
                        <a:schemeClr val="accent1"/>
                      </a:solidFill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7556631"/>
                  </a:ext>
                </a:extLst>
              </a:tr>
            </a:tbl>
          </a:graphicData>
        </a:graphic>
      </p:graphicFrame>
      <p:sp>
        <p:nvSpPr>
          <p:cNvPr id="14" name="Elipse 13">
            <a:extLst>
              <a:ext uri="{FF2B5EF4-FFF2-40B4-BE49-F238E27FC236}">
                <a16:creationId xmlns:a16="http://schemas.microsoft.com/office/drawing/2014/main" id="{79C71199-70F7-4951-EA40-086C8C5FC4D4}"/>
              </a:ext>
            </a:extLst>
          </p:cNvPr>
          <p:cNvSpPr/>
          <p:nvPr/>
        </p:nvSpPr>
        <p:spPr>
          <a:xfrm>
            <a:off x="8690708" y="2640342"/>
            <a:ext cx="1023583" cy="8159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F5220206-76A4-B997-320E-07E330E23CF4}"/>
              </a:ext>
            </a:extLst>
          </p:cNvPr>
          <p:cNvSpPr/>
          <p:nvPr/>
        </p:nvSpPr>
        <p:spPr>
          <a:xfrm>
            <a:off x="9866690" y="2699578"/>
            <a:ext cx="1023583" cy="162676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D5F018D-54FB-3D73-7BE9-D55A0A204A85}"/>
              </a:ext>
            </a:extLst>
          </p:cNvPr>
          <p:cNvSpPr txBox="1">
            <a:spLocks/>
          </p:cNvSpPr>
          <p:nvPr/>
        </p:nvSpPr>
        <p:spPr>
          <a:xfrm>
            <a:off x="38877" y="86303"/>
            <a:ext cx="3419270" cy="535531"/>
          </a:xfrm>
          <a:custGeom>
            <a:avLst/>
            <a:gdLst>
              <a:gd name="connsiteX0" fmla="*/ 0 w 3419270"/>
              <a:gd name="connsiteY0" fmla="*/ 0 h 535531"/>
              <a:gd name="connsiteX1" fmla="*/ 569878 w 3419270"/>
              <a:gd name="connsiteY1" fmla="*/ 0 h 535531"/>
              <a:gd name="connsiteX2" fmla="*/ 1208142 w 3419270"/>
              <a:gd name="connsiteY2" fmla="*/ 0 h 535531"/>
              <a:gd name="connsiteX3" fmla="*/ 1675442 w 3419270"/>
              <a:gd name="connsiteY3" fmla="*/ 0 h 535531"/>
              <a:gd name="connsiteX4" fmla="*/ 2211128 w 3419270"/>
              <a:gd name="connsiteY4" fmla="*/ 0 h 535531"/>
              <a:gd name="connsiteX5" fmla="*/ 2815199 w 3419270"/>
              <a:gd name="connsiteY5" fmla="*/ 0 h 535531"/>
              <a:gd name="connsiteX6" fmla="*/ 3419270 w 3419270"/>
              <a:gd name="connsiteY6" fmla="*/ 0 h 535531"/>
              <a:gd name="connsiteX7" fmla="*/ 3419270 w 3419270"/>
              <a:gd name="connsiteY7" fmla="*/ 535531 h 535531"/>
              <a:gd name="connsiteX8" fmla="*/ 2951970 w 3419270"/>
              <a:gd name="connsiteY8" fmla="*/ 535531 h 535531"/>
              <a:gd name="connsiteX9" fmla="*/ 2347899 w 3419270"/>
              <a:gd name="connsiteY9" fmla="*/ 535531 h 535531"/>
              <a:gd name="connsiteX10" fmla="*/ 1743828 w 3419270"/>
              <a:gd name="connsiteY10" fmla="*/ 535531 h 535531"/>
              <a:gd name="connsiteX11" fmla="*/ 1208142 w 3419270"/>
              <a:gd name="connsiteY11" fmla="*/ 535531 h 535531"/>
              <a:gd name="connsiteX12" fmla="*/ 604071 w 3419270"/>
              <a:gd name="connsiteY12" fmla="*/ 535531 h 535531"/>
              <a:gd name="connsiteX13" fmla="*/ 0 w 3419270"/>
              <a:gd name="connsiteY13" fmla="*/ 535531 h 535531"/>
              <a:gd name="connsiteX14" fmla="*/ 0 w 3419270"/>
              <a:gd name="connsiteY14" fmla="*/ 0 h 535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419270" h="535531" fill="none" extrusionOk="0">
                <a:moveTo>
                  <a:pt x="0" y="0"/>
                </a:moveTo>
                <a:cubicBezTo>
                  <a:pt x="268303" y="-30540"/>
                  <a:pt x="297789" y="8104"/>
                  <a:pt x="569878" y="0"/>
                </a:cubicBezTo>
                <a:cubicBezTo>
                  <a:pt x="841967" y="-8104"/>
                  <a:pt x="972880" y="60736"/>
                  <a:pt x="1208142" y="0"/>
                </a:cubicBezTo>
                <a:cubicBezTo>
                  <a:pt x="1443404" y="-60736"/>
                  <a:pt x="1577162" y="52665"/>
                  <a:pt x="1675442" y="0"/>
                </a:cubicBezTo>
                <a:cubicBezTo>
                  <a:pt x="1773722" y="-52665"/>
                  <a:pt x="2007488" y="31873"/>
                  <a:pt x="2211128" y="0"/>
                </a:cubicBezTo>
                <a:cubicBezTo>
                  <a:pt x="2414768" y="-31873"/>
                  <a:pt x="2627470" y="4679"/>
                  <a:pt x="2815199" y="0"/>
                </a:cubicBezTo>
                <a:cubicBezTo>
                  <a:pt x="3002928" y="-4679"/>
                  <a:pt x="3189602" y="52005"/>
                  <a:pt x="3419270" y="0"/>
                </a:cubicBezTo>
                <a:cubicBezTo>
                  <a:pt x="3451152" y="112583"/>
                  <a:pt x="3386016" y="325797"/>
                  <a:pt x="3419270" y="535531"/>
                </a:cubicBezTo>
                <a:cubicBezTo>
                  <a:pt x="3308716" y="549854"/>
                  <a:pt x="3126418" y="526811"/>
                  <a:pt x="2951970" y="535531"/>
                </a:cubicBezTo>
                <a:cubicBezTo>
                  <a:pt x="2777522" y="544251"/>
                  <a:pt x="2564213" y="531356"/>
                  <a:pt x="2347899" y="535531"/>
                </a:cubicBezTo>
                <a:cubicBezTo>
                  <a:pt x="2131585" y="539706"/>
                  <a:pt x="1890923" y="498309"/>
                  <a:pt x="1743828" y="535531"/>
                </a:cubicBezTo>
                <a:cubicBezTo>
                  <a:pt x="1596733" y="572753"/>
                  <a:pt x="1362043" y="511257"/>
                  <a:pt x="1208142" y="535531"/>
                </a:cubicBezTo>
                <a:cubicBezTo>
                  <a:pt x="1054241" y="559805"/>
                  <a:pt x="739322" y="465712"/>
                  <a:pt x="604071" y="535531"/>
                </a:cubicBezTo>
                <a:cubicBezTo>
                  <a:pt x="468820" y="605350"/>
                  <a:pt x="163329" y="488072"/>
                  <a:pt x="0" y="535531"/>
                </a:cubicBezTo>
                <a:cubicBezTo>
                  <a:pt x="-63521" y="398893"/>
                  <a:pt x="1667" y="212104"/>
                  <a:pt x="0" y="0"/>
                </a:cubicBezTo>
                <a:close/>
              </a:path>
              <a:path w="3419270" h="535531" stroke="0" extrusionOk="0">
                <a:moveTo>
                  <a:pt x="0" y="0"/>
                </a:moveTo>
                <a:cubicBezTo>
                  <a:pt x="277338" y="-22408"/>
                  <a:pt x="467539" y="65873"/>
                  <a:pt x="638264" y="0"/>
                </a:cubicBezTo>
                <a:cubicBezTo>
                  <a:pt x="808989" y="-65873"/>
                  <a:pt x="967915" y="33674"/>
                  <a:pt x="1105564" y="0"/>
                </a:cubicBezTo>
                <a:cubicBezTo>
                  <a:pt x="1243213" y="-33674"/>
                  <a:pt x="1499161" y="14104"/>
                  <a:pt x="1607057" y="0"/>
                </a:cubicBezTo>
                <a:cubicBezTo>
                  <a:pt x="1714953" y="-14104"/>
                  <a:pt x="1991541" y="48543"/>
                  <a:pt x="2211128" y="0"/>
                </a:cubicBezTo>
                <a:cubicBezTo>
                  <a:pt x="2430715" y="-48543"/>
                  <a:pt x="2546382" y="11935"/>
                  <a:pt x="2712621" y="0"/>
                </a:cubicBezTo>
                <a:cubicBezTo>
                  <a:pt x="2878860" y="-11935"/>
                  <a:pt x="3142998" y="49044"/>
                  <a:pt x="3419270" y="0"/>
                </a:cubicBezTo>
                <a:cubicBezTo>
                  <a:pt x="3449044" y="219014"/>
                  <a:pt x="3356927" y="286032"/>
                  <a:pt x="3419270" y="535531"/>
                </a:cubicBezTo>
                <a:cubicBezTo>
                  <a:pt x="3232546" y="542819"/>
                  <a:pt x="3068601" y="502695"/>
                  <a:pt x="2849392" y="535531"/>
                </a:cubicBezTo>
                <a:cubicBezTo>
                  <a:pt x="2630183" y="568367"/>
                  <a:pt x="2584417" y="516504"/>
                  <a:pt x="2382091" y="535531"/>
                </a:cubicBezTo>
                <a:cubicBezTo>
                  <a:pt x="2179765" y="554558"/>
                  <a:pt x="1973183" y="496087"/>
                  <a:pt x="1778020" y="535531"/>
                </a:cubicBezTo>
                <a:cubicBezTo>
                  <a:pt x="1582857" y="574975"/>
                  <a:pt x="1456360" y="494154"/>
                  <a:pt x="1208142" y="535531"/>
                </a:cubicBezTo>
                <a:cubicBezTo>
                  <a:pt x="959924" y="576908"/>
                  <a:pt x="861048" y="487284"/>
                  <a:pt x="604071" y="535531"/>
                </a:cubicBezTo>
                <a:cubicBezTo>
                  <a:pt x="347094" y="583778"/>
                  <a:pt x="283257" y="514541"/>
                  <a:pt x="0" y="535531"/>
                </a:cubicBezTo>
                <a:cubicBezTo>
                  <a:pt x="-9617" y="400903"/>
                  <a:pt x="2817" y="257257"/>
                  <a:pt x="0" y="0"/>
                </a:cubicBezTo>
                <a:close/>
              </a:path>
            </a:pathLst>
          </a:custGeom>
          <a:ln w="38100" cap="flat" cmpd="sng" algn="ctr">
            <a:noFill/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87928454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32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masis MT Pro" panose="02040504050005020304" pitchFamily="18" charset="0"/>
                <a:cs typeface="Arial" panose="020B0604020202020204" pitchFamily="34" charset="0"/>
              </a:rPr>
              <a:t>Resultados</a:t>
            </a:r>
            <a:endParaRPr lang="es-MX" sz="3200" b="1" dirty="0">
              <a:solidFill>
                <a:schemeClr val="tx2">
                  <a:lumMod val="75000"/>
                  <a:lumOff val="25000"/>
                </a:schemeClr>
              </a:solidFill>
              <a:latin typeface="Amasis MT Pro" panose="02040504050005020304" pitchFamily="18" charset="0"/>
              <a:cs typeface="Arial" panose="020B0604020202020204" pitchFamily="34" charset="0"/>
            </a:endParaRP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EB70BD78-1DC9-D534-04C8-E1535D8D7BAF}"/>
              </a:ext>
            </a:extLst>
          </p:cNvPr>
          <p:cNvCxnSpPr>
            <a:cxnSpLocks/>
          </p:cNvCxnSpPr>
          <p:nvPr/>
        </p:nvCxnSpPr>
        <p:spPr>
          <a:xfrm>
            <a:off x="407368" y="577876"/>
            <a:ext cx="2700000" cy="0"/>
          </a:xfrm>
          <a:prstGeom prst="line">
            <a:avLst/>
          </a:prstGeom>
          <a:ln w="12700">
            <a:solidFill>
              <a:srgbClr val="75B38E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377514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811</TotalTime>
  <Words>903</Words>
  <Application>Microsoft Office PowerPoint</Application>
  <PresentationFormat>Panorámica</PresentationFormat>
  <Paragraphs>180</Paragraphs>
  <Slides>15</Slides>
  <Notes>3</Notes>
  <HiddenSlides>0</HiddenSlides>
  <MMClips>0</MMClips>
  <ScaleCrop>false</ScaleCrop>
  <HeadingPairs>
    <vt:vector size="8" baseType="variant">
      <vt:variant>
        <vt:lpstr>Fuentes usadas</vt:lpstr>
      </vt:variant>
      <vt:variant>
        <vt:i4>9</vt:i4>
      </vt:variant>
      <vt:variant>
        <vt:lpstr>Tema</vt:lpstr>
      </vt:variant>
      <vt:variant>
        <vt:i4>2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7" baseType="lpstr">
      <vt:lpstr>Amasis MT Pro</vt:lpstr>
      <vt:lpstr>Amasis MT Pro Medium</vt:lpstr>
      <vt:lpstr>Aptos</vt:lpstr>
      <vt:lpstr>Aptos Display</vt:lpstr>
      <vt:lpstr>Arial</vt:lpstr>
      <vt:lpstr>Calibri</vt:lpstr>
      <vt:lpstr>Calibri Light</vt:lpstr>
      <vt:lpstr>Tahoma</vt:lpstr>
      <vt:lpstr>Times New Roman</vt:lpstr>
      <vt:lpstr>Tema de Office</vt:lpstr>
      <vt:lpstr>1_Tema de Office</vt:lpstr>
      <vt:lpstr>Document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BELTRAN ALDACO, MA DEL ROSARIO</dc:creator>
  <cp:lastModifiedBy>CARDENAS HERNANDEZ, OSCAR G.</cp:lastModifiedBy>
  <cp:revision>210</cp:revision>
  <dcterms:created xsi:type="dcterms:W3CDTF">2024-12-02T04:15:18Z</dcterms:created>
  <dcterms:modified xsi:type="dcterms:W3CDTF">2025-05-20T15:23:06Z</dcterms:modified>
</cp:coreProperties>
</file>