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  <p:sldMasterId id="2147483702" r:id="rId5"/>
    <p:sldMasterId id="2147483736" r:id="rId6"/>
  </p:sldMasterIdLst>
  <p:notesMasterIdLst>
    <p:notesMasterId r:id="rId31"/>
  </p:notesMasterIdLst>
  <p:handoutMasterIdLst>
    <p:handoutMasterId r:id="rId32"/>
  </p:handoutMasterIdLst>
  <p:sldIdLst>
    <p:sldId id="256" r:id="rId7"/>
    <p:sldId id="257" r:id="rId8"/>
    <p:sldId id="260" r:id="rId9"/>
    <p:sldId id="259" r:id="rId10"/>
    <p:sldId id="262" r:id="rId11"/>
    <p:sldId id="263" r:id="rId12"/>
    <p:sldId id="336" r:id="rId13"/>
    <p:sldId id="265" r:id="rId14"/>
    <p:sldId id="266" r:id="rId15"/>
    <p:sldId id="337" r:id="rId16"/>
    <p:sldId id="328" r:id="rId17"/>
    <p:sldId id="264" r:id="rId18"/>
    <p:sldId id="332" r:id="rId19"/>
    <p:sldId id="329" r:id="rId20"/>
    <p:sldId id="333" r:id="rId21"/>
    <p:sldId id="258" r:id="rId22"/>
    <p:sldId id="330" r:id="rId23"/>
    <p:sldId id="277" r:id="rId24"/>
    <p:sldId id="331" r:id="rId25"/>
    <p:sldId id="261" r:id="rId26"/>
    <p:sldId id="268" r:id="rId27"/>
    <p:sldId id="267" r:id="rId28"/>
    <p:sldId id="269" r:id="rId29"/>
    <p:sldId id="272" r:id="rId30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174" y="8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3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01B0BA1-89F5-4C40-BE23-CE8523D4A38C}" type="datetime1">
              <a:rPr lang="es-MX" smtClean="0"/>
              <a:t>20/05/2025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DEE56-102C-4AEE-A573-4F3D1550F9E4}" type="datetime1">
              <a:rPr lang="es-MX" smtClean="0"/>
              <a:pPr/>
              <a:t>20/05/2025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C3648-1B6D-39DF-A690-D8C9E3AC3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FE8E5A1-DC95-C76B-3E50-09C06983E1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A3B8984-FFFB-A07E-D09D-7EB38B561C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663565-44B9-7E49-6CB7-39FDE6854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648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9965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3a228c09f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23a228c09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9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444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5D844-FE07-4678-169B-4C98D3561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1CF6B1A-92E6-4DF8-8BAC-8B1722F8C7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5D9F9F0-6320-3796-03E2-2CF5CD0B5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67C493-DED4-4F41-A381-432AAC5B7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528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1748B-B454-EC32-ACD5-DCF725577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DB57B87-AFAC-D43A-539D-5F7346CE5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E42D947-9E0E-27B2-3DF0-D49E466ED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A76F0D-3C66-24C3-6766-B4027C85C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058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EC8C1-29DF-0F71-A87C-43C809469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42E1D60-68A3-4663-3759-E1F7037ABE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9924F6-23E2-66E2-8408-C8FDEFBE9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CC85E0-FC2A-0512-C566-009935E782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5358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885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0D78D-A6B7-B90C-3432-DD0657793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D62FDC0-8941-19A8-193F-39B0B1445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2FFF34A-63DB-641C-CFBE-6698C6E7D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336490-1F6D-9029-1A35-710E0B3EF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9903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465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/>
              <a:t>Haz clic para editar el estilo de subtítulo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tiva de mercad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‹n.º›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‹n.º›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‹n.º›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MX" noProof="0"/>
              <a:t>Haga clic para editar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Marcador de contenido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contenido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27" name="Marcador de contenido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Plataforma de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os objet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 EL TEXTO MAESTRO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MX" noProof="0"/>
              <a:t>HAZ CLIC PARA EDITAR EL TEXTO MAESTRO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Plataforma de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HAZ CLIC PARA EDITAR EL ESTILO DEL TÍTULO DEL PATRÓN</a:t>
            </a:r>
          </a:p>
        </p:txBody>
      </p:sp>
      <p:sp>
        <p:nvSpPr>
          <p:cNvPr id="20" name="Marcador de texto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6" name="Marcador de texto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27" name="Marcador de texto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8" name="Marcador de texto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29" name="Marcador de texto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1" name="Marcador de fech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22" name="Marcador de pie de pá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Plataforma de presentación</a:t>
            </a:r>
          </a:p>
        </p:txBody>
      </p:sp>
      <p:sp>
        <p:nvSpPr>
          <p:cNvPr id="24" name="Marcador de número de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nogra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sp>
        <p:nvSpPr>
          <p:cNvPr id="6" name="Marcador de texto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Año</a:t>
            </a:r>
          </a:p>
        </p:txBody>
      </p:sp>
      <p:sp>
        <p:nvSpPr>
          <p:cNvPr id="7" name="Marcador de texto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Año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Marcador de fecha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37" name="Marcador de pie de página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Plataforma de presentación</a:t>
            </a:r>
          </a:p>
        </p:txBody>
      </p:sp>
      <p:sp>
        <p:nvSpPr>
          <p:cNvPr id="38" name="Marcador de posición de número de diapositiva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en el icono para agregar un elemento gráfico SmartArt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HAZ CLIC PARA EDITAR EL ESTILO DEL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Plataforma de presentación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equipo de 4 person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HAZ CLIC PARA EDITAR EL ESTILO DEL TÍTULO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17" name="Marcador de posición de imagen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18" name="Marcador de posición de imagen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19" name="Marcador de posición de imagen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en el ícono para agregar una imagen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Plataforma de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equipo de 8 persona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HAZ CLIC PARA EDITAR EL ESTILO DEL TÍTULO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17" name="Marcador de posición de imagen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18" name="Marcador de posición de imagen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19" name="Marcador de posición de imagen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en el ícono para agregar una imagen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55" name="Marcador de posición de imagen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56" name="Marcador de posición de imagen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57" name="Marcador de posición de imagen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58" name="Marcador de posición de imagen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en el ícono para agregar una imagen</a:t>
            </a:r>
          </a:p>
        </p:txBody>
      </p:sp>
      <p:sp>
        <p:nvSpPr>
          <p:cNvPr id="54" name="Marcador de texto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62" name="Marcador de texto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59" name="Marcador de texto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63" name="Marcador de texto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60" name="Marcador de texto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64" name="Marcador de texto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61" name="Marcador de texto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65" name="Marcador de texto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s-MX" noProof="0"/>
              <a:t>Plataforma de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HAZ CLIC PARA EDITAR EL ESTILO DEL TÍTULO DEL PATRÓN</a:t>
            </a:r>
          </a:p>
        </p:txBody>
      </p:sp>
      <p:sp>
        <p:nvSpPr>
          <p:cNvPr id="11" name="Marcador de posición de contenido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es-MX" noProof="0"/>
              <a:t>Haz clic para agregar contenido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‹n.º›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posición de contenido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es-MX" noProof="0"/>
              <a:t>Haz clic para agregar contenido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‹n.º›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MX" noProof="0"/>
              <a:t>HAZ CLIC PARA EDITAR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contenido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es-MX" noProof="0"/>
              <a:t>Haz clic para agregar contenido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‹n.º›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26" name="Marcador de posición de contenido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es-MX" noProof="0"/>
              <a:t>Haz clic para agregar contenido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‹n.º›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posición de contenido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Plataforma de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fech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22" name="Marcador de pie de pá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Plataforma de presentación</a:t>
            </a:r>
          </a:p>
        </p:txBody>
      </p:sp>
      <p:sp>
        <p:nvSpPr>
          <p:cNvPr id="24" name="Marcador de número de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er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/>
              <a:t>Haz clic para editar el estilo de subtítulo del patrón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Marcador de fecha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10" name="Marcador de pie de página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Plataforma de presentación</a:t>
            </a:r>
          </a:p>
        </p:txBody>
      </p:sp>
      <p:sp>
        <p:nvSpPr>
          <p:cNvPr id="11" name="Marcador de número de diapositiva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Plataforma de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/>
              <a:t>Haga clic para editar el estilo de subtítulo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01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005089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íne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áfico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MX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EDITAR EL TÍTULO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MX" noProof="0"/>
              <a:t>HAGA CLIC PARA MODIFICAR LOS ESTILOS DEL TEXTO MAESTRO</a:t>
            </a:r>
          </a:p>
        </p:txBody>
      </p:sp>
      <p:sp>
        <p:nvSpPr>
          <p:cNvPr id="17" name="Marcador de texto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MX" noProof="0"/>
              <a:t>HAGA CLIC PARA MODIFICAR LOS ESTILOS DEL TEXTO MAESTRO</a:t>
            </a:r>
          </a:p>
        </p:txBody>
      </p:sp>
      <p:sp>
        <p:nvSpPr>
          <p:cNvPr id="18" name="Marcador de texto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MX" noProof="0"/>
              <a:t>HAGA CLIC PARA MODIFICAR LOS ESTILOS DEL TEXTO MAESTRO</a:t>
            </a:r>
          </a:p>
        </p:txBody>
      </p:sp>
      <p:sp>
        <p:nvSpPr>
          <p:cNvPr id="19" name="Marcador de texto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MX" noProof="0"/>
              <a:t>HAGA CLIC PARA MODIFICAR LOS ESTILOS DEL TEXTO MAESTRO</a:t>
            </a:r>
          </a:p>
        </p:txBody>
      </p:sp>
      <p:sp>
        <p:nvSpPr>
          <p:cNvPr id="34" name="Marcador de texto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MX" noProof="0"/>
              <a:t>Haga clic para modificar los estilos del texto maestro</a:t>
            </a:r>
          </a:p>
        </p:txBody>
      </p:sp>
      <p:sp>
        <p:nvSpPr>
          <p:cNvPr id="35" name="Marcador de texto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MX" noProof="0"/>
              <a:t>Haga clic para modificar los estilos del texto maestro</a:t>
            </a:r>
          </a:p>
        </p:txBody>
      </p:sp>
      <p:sp>
        <p:nvSpPr>
          <p:cNvPr id="36" name="Marcador de texto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MX" noProof="0"/>
              <a:t>Haga clic para modificar los estilos del texto maestro</a:t>
            </a:r>
          </a:p>
        </p:txBody>
      </p:sp>
      <p:sp>
        <p:nvSpPr>
          <p:cNvPr id="37" name="Marcador de texto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MX" noProof="0"/>
              <a:t>Haga clic para modificar los estilos del texto maestro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es-MX" noProof="0"/>
              <a:t>Presentación de lanzamiento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967449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MODIFICAR EL ESTILO DEL TÍTULO MAESTRO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HAGA CLIC PARA AGREGAR UN SUBTÍTULO</a:t>
            </a:r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MX" noProof="0"/>
              <a:t>Haga clic para agregar texto</a:t>
            </a:r>
          </a:p>
        </p:txBody>
      </p:sp>
      <p:sp>
        <p:nvSpPr>
          <p:cNvPr id="31" name="Marcador de texto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MX" noProof="0"/>
              <a:t>HAGA CLIC PARA AGREGAR UN SUBTÍTULO</a:t>
            </a:r>
          </a:p>
        </p:txBody>
      </p:sp>
      <p:sp>
        <p:nvSpPr>
          <p:cNvPr id="32" name="Marcador de texto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MX" noProof="0"/>
              <a:t>Haga clic para agregar texto</a:t>
            </a:r>
          </a:p>
        </p:txBody>
      </p:sp>
      <p:sp>
        <p:nvSpPr>
          <p:cNvPr id="33" name="Marcador de texto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MX" noProof="0"/>
              <a:t>HAGA CLIC PARA AGREGAR UN SUBTÍTULO</a:t>
            </a:r>
          </a:p>
        </p:txBody>
      </p:sp>
      <p:sp>
        <p:nvSpPr>
          <p:cNvPr id="34" name="Marcador de texto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MX" noProof="0"/>
              <a:t>Haga clic para agregar texto</a:t>
            </a:r>
          </a:p>
        </p:txBody>
      </p:sp>
      <p:sp>
        <p:nvSpPr>
          <p:cNvPr id="12" name="Marcador de texto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MX" noProof="0"/>
              <a:t>HAGA CLIC PARA AGREGAR UN SUBTÍTULO</a:t>
            </a:r>
          </a:p>
        </p:txBody>
      </p:sp>
      <p:sp>
        <p:nvSpPr>
          <p:cNvPr id="13" name="Marcador de texto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MX" noProof="0"/>
              <a:t>Haga clic para agregar texto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s-MX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s-MX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646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MODIFICAR EL ESTILO DEL TÍTULO MAESTRO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HAGA CLIC PARA AGREGAR UN SUBTÍTULO</a:t>
            </a:r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Haga clic para agregar texto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HAGA CLIC PARA AGREGAR UN SUBTÍTULO</a:t>
            </a:r>
          </a:p>
        </p:txBody>
      </p:sp>
      <p:sp>
        <p:nvSpPr>
          <p:cNvPr id="18" name="Marcador de texto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Haga clic para agregar texto</a:t>
            </a:r>
          </a:p>
        </p:txBody>
      </p:sp>
      <p:sp>
        <p:nvSpPr>
          <p:cNvPr id="19" name="Marcador de texto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HAGA CLIC PARA AGREGAR UN SUBTÍTULO</a:t>
            </a:r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Haga clic para agregar texto</a:t>
            </a:r>
          </a:p>
        </p:txBody>
      </p:sp>
      <p:sp>
        <p:nvSpPr>
          <p:cNvPr id="23" name="Marcador de texto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HAGA CLIC PARA AGREGAR UN SUBTÍTULO</a:t>
            </a:r>
          </a:p>
        </p:txBody>
      </p:sp>
      <p:sp>
        <p:nvSpPr>
          <p:cNvPr id="24" name="Marcador de texto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Haga clic para agregar texto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98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fecha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10" name="Marcador de pie de página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Presentación de lanzamiento</a:t>
            </a:r>
          </a:p>
        </p:txBody>
      </p:sp>
      <p:sp>
        <p:nvSpPr>
          <p:cNvPr id="11" name="Marcador de número de diapositiva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539221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/>
              <a:t>HAGA CLIC PARA MODIFICAR EL ESTILO DEL TÍTULO MAESTRO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60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texto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HAGA CLIC PARA AGREGAR UN SUBTÍTULO</a:t>
            </a:r>
          </a:p>
        </p:txBody>
      </p:sp>
      <p:sp>
        <p:nvSpPr>
          <p:cNvPr id="12" name="Marcador de texto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Haga clic para agregar texto</a:t>
            </a:r>
          </a:p>
        </p:txBody>
      </p:sp>
      <p:sp>
        <p:nvSpPr>
          <p:cNvPr id="13" name="Marcador de texto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HAGA CLIC PARA AGREGAR UN SUBTÍTULO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Haga clic para agregar texto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HAGA CLIC PARA AGREGAR UN SUBTÍTULO</a:t>
            </a:r>
          </a:p>
        </p:txBody>
      </p:sp>
      <p:sp>
        <p:nvSpPr>
          <p:cNvPr id="16" name="Marcador de texto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Haga clic para agregar texto</a:t>
            </a:r>
          </a:p>
        </p:txBody>
      </p:sp>
      <p:sp>
        <p:nvSpPr>
          <p:cNvPr id="17" name="Marcador de fecha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18" name="Marcador de pie de página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Presentación de lanzamiento</a:t>
            </a:r>
          </a:p>
        </p:txBody>
      </p:sp>
      <p:sp>
        <p:nvSpPr>
          <p:cNvPr id="19" name="Marcador de número de diapositiva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4169618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s contenid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 EL TEXTO MAESTRO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MX" noProof="0"/>
              <a:t>HAGA CLIC PARA EDITAR EL TEXTO MAESTRO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 EL TEXTO MAESTRO</a:t>
            </a:r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55567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#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#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‹n.º›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25" name="Marcador de contenido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26" name="Marcador de contenido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27" name="Marcador de contenido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740704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áfico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MX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HAZ CLIC PARA EDITAR EL TÍTULO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MODIFICAR LOS ESTILOS DE TEXTO MAESTRO</a:t>
            </a:r>
          </a:p>
        </p:txBody>
      </p:sp>
      <p:sp>
        <p:nvSpPr>
          <p:cNvPr id="17" name="Marcador de texto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MODIFICAR LOS ESTILOS DE TEXTO MAESTRO</a:t>
            </a:r>
          </a:p>
        </p:txBody>
      </p:sp>
      <p:sp>
        <p:nvSpPr>
          <p:cNvPr id="18" name="Marcador de texto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MODIFICAR LOS ESTILOS DE TEXTO MAESTRO</a:t>
            </a:r>
          </a:p>
        </p:txBody>
      </p:sp>
      <p:sp>
        <p:nvSpPr>
          <p:cNvPr id="19" name="Marcador de texto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MODIFICAR LOS ESTILOS DE TEXTO MAESTRO</a:t>
            </a:r>
          </a:p>
        </p:txBody>
      </p:sp>
      <p:sp>
        <p:nvSpPr>
          <p:cNvPr id="34" name="Marcador de texto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modificar los estilos de texto maestro.</a:t>
            </a:r>
          </a:p>
        </p:txBody>
      </p:sp>
      <p:sp>
        <p:nvSpPr>
          <p:cNvPr id="35" name="Marcador de texto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modificar los estilos de texto maestro.</a:t>
            </a:r>
          </a:p>
        </p:txBody>
      </p:sp>
      <p:sp>
        <p:nvSpPr>
          <p:cNvPr id="36" name="Marcador de texto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modificar los estilos de texto maestro.</a:t>
            </a:r>
          </a:p>
        </p:txBody>
      </p:sp>
      <p:sp>
        <p:nvSpPr>
          <p:cNvPr id="37" name="Marcador de texto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modificar los estilos de texto maestro.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es-MX" noProof="0"/>
              <a:t>Plataforma de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ido d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 EL TEXTO MAESTRO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MX" noProof="0"/>
              <a:t>HAGA CLIC PARA EDITAR EL TEXTO MAESTRO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55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ad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Haga clic para agregar un nombre</a:t>
            </a:r>
          </a:p>
        </p:txBody>
      </p:sp>
      <p:sp>
        <p:nvSpPr>
          <p:cNvPr id="18" name="Marcador de texto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Haga clic para agregar un nombre</a:t>
            </a:r>
          </a:p>
        </p:txBody>
      </p:sp>
      <p:sp>
        <p:nvSpPr>
          <p:cNvPr id="26" name="Marcador de texto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Haga clic para agregar un nombre</a:t>
            </a:r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Haga clic para agregar un nombre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Haga clic para agregar un nombre</a:t>
            </a:r>
          </a:p>
        </p:txBody>
      </p:sp>
      <p:sp>
        <p:nvSpPr>
          <p:cNvPr id="20" name="Marcador de texto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Haga clic para agregar un nombre</a:t>
            </a:r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Haga clic para agregar un nombre</a:t>
            </a:r>
          </a:p>
        </p:txBody>
      </p: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Haga clic para agregar un nombre</a:t>
            </a:r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Haz clic para agregar un nombre</a:t>
            </a:r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noProof="0"/>
              <a:t>Haga clic para agregar un nombre</a:t>
            </a:r>
          </a:p>
        </p:txBody>
      </p:sp>
      <p:sp>
        <p:nvSpPr>
          <p:cNvPr id="31" name="Marcador de fecha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32" name="Marcador de pie de página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Presentación de lanzamiento</a:t>
            </a:r>
          </a:p>
        </p:txBody>
      </p:sp>
      <p:sp>
        <p:nvSpPr>
          <p:cNvPr id="33" name="Marcador de número de diapositiva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134250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MODIFICAR EL ESTILO DEL TÍTULO MAESTRO</a:t>
            </a:r>
          </a:p>
        </p:txBody>
      </p:sp>
      <p:sp>
        <p:nvSpPr>
          <p:cNvPr id="20" name="Marcador de texto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HAGA CLIC PARA AGREGAR UN SUBTÍTULO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Haga clic para agregar texto</a:t>
            </a:r>
          </a:p>
        </p:txBody>
      </p:sp>
      <p:sp>
        <p:nvSpPr>
          <p:cNvPr id="26" name="Marcador de texto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HAGA CLIC PARA AGREGAR UN SUBTÍTULO</a:t>
            </a:r>
          </a:p>
        </p:txBody>
      </p:sp>
      <p:sp>
        <p:nvSpPr>
          <p:cNvPr id="27" name="Marcador de texto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Haga clic para agregar texto</a:t>
            </a:r>
          </a:p>
        </p:txBody>
      </p:sp>
      <p:sp>
        <p:nvSpPr>
          <p:cNvPr id="28" name="Marcador de texto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HAGA CLIC PARA AGREGAR UN SUBTÍTULO</a:t>
            </a:r>
          </a:p>
        </p:txBody>
      </p:sp>
      <p:sp>
        <p:nvSpPr>
          <p:cNvPr id="29" name="Marcador de texto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Haga clic para agregar texto</a:t>
            </a:r>
          </a:p>
        </p:txBody>
      </p:sp>
      <p:sp>
        <p:nvSpPr>
          <p:cNvPr id="21" name="Marcador de fech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22" name="Marcador de pie de pá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Presentación de lanzamiento</a:t>
            </a:r>
          </a:p>
        </p:txBody>
      </p:sp>
      <p:sp>
        <p:nvSpPr>
          <p:cNvPr id="24" name="Marcador de número de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190208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MODIFICAR EL ESTILO DEL TÍTULO MAESTRO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gráfico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es-MX" noProof="0"/>
              <a:t>Haz clic en el ícono para agregar un gráfico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Haz clic para agregar contenido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865418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nogra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sp>
        <p:nvSpPr>
          <p:cNvPr id="6" name="Marcador de texto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Año</a:t>
            </a:r>
          </a:p>
        </p:txBody>
      </p:sp>
      <p:sp>
        <p:nvSpPr>
          <p:cNvPr id="7" name="Marcador de texto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Año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MX" noProof="0"/>
              <a:t>MM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Marcador de fecha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37" name="Marcador de pie de página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Presentación de lanzamiento</a:t>
            </a:r>
          </a:p>
        </p:txBody>
      </p:sp>
      <p:sp>
        <p:nvSpPr>
          <p:cNvPr id="38" name="Marcador de número de diapositiva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173362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MODIFICAR EL ESTILO DEL TÍTULO MAESTRO</a:t>
            </a:r>
          </a:p>
        </p:txBody>
      </p:sp>
      <p:sp>
        <p:nvSpPr>
          <p:cNvPr id="7" name="Marcador de posición de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es-MX" noProof="0"/>
              <a:t>Haz clic en el icono para agregar un elemento gráfico SmartArt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Presentación de lanzamiento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060303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equipo de 4 person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MODIFICAR EL ESTILO DEL TÍTULO MAESTRO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17" name="Marcador de posición de imagen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18" name="Marcador de posición de imagen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19" name="Marcador de posición de imagen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MX" noProof="0"/>
              <a:t>Haz clic en el ícono para agregar una imagen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895015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equipo de 8 person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MODIFICAR EL ESTILO DEL TÍTULO MAESTRO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17" name="Marcador de posición de imagen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18" name="Marcador de posición de imagen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19" name="Marcador de posición de imagen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/>
              <a:t>Haz clic en el ícono para agregar una imagen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55" name="Marcador de posición de imagen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54" name="Marcador de texto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62" name="Marcador de texto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56" name="Marcador de posición de imagen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59" name="Marcador de texto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63" name="Marcador de texto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57" name="Marcador de posición de imagen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60" name="Marcador de texto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64" name="Marcador de texto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58" name="Marcador de posición de imagen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/>
              <a:t>Haz clic en el ícono para agregar una imagen</a:t>
            </a:r>
          </a:p>
        </p:txBody>
      </p:sp>
      <p:sp>
        <p:nvSpPr>
          <p:cNvPr id="61" name="Marcador de texto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65" name="Marcador de texto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s-MX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13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MODIFICAR EL ESTILO DEL TÍTULO MAESTRO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MX" noProof="0"/>
              <a:t>Haga clic para agregar contenido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#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contenido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MX" noProof="0"/>
              <a:t>Haga clic para agregar contenido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#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MX" noProof="0"/>
              <a:t>HAGA CLIC PARA EDITAR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contenido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MX" noProof="0"/>
              <a:t>Haga clic para agregar contenido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#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</a:t>
            </a:r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26" name="Marcador de contenido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MX" noProof="0"/>
              <a:t>Haga clic para agregar contenido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#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EDITAR</a:t>
            </a:r>
          </a:p>
        </p:txBody>
      </p:sp>
      <p:sp>
        <p:nvSpPr>
          <p:cNvPr id="15" name="Marcador de posición de contenido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87625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fech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22" name="Marcador de pie de pá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Presentación de lanzamiento</a:t>
            </a:r>
          </a:p>
        </p:txBody>
      </p:sp>
      <p:sp>
        <p:nvSpPr>
          <p:cNvPr id="24" name="Marcador de número de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667310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HAZ CLIC PARA EDITAR EL ESTILO DEL TÍTULO DEL PATRÓN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Haga clic para agregar texto</a:t>
            </a:r>
          </a:p>
        </p:txBody>
      </p:sp>
      <p:sp>
        <p:nvSpPr>
          <p:cNvPr id="31" name="Marcador de texto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MX" noProof="0"/>
              <a:t>HAZ CLIC PARA AGREGAR UN SUBTÍTULO</a:t>
            </a:r>
          </a:p>
        </p:txBody>
      </p:sp>
      <p:sp>
        <p:nvSpPr>
          <p:cNvPr id="32" name="Marcador de texto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33" name="Marcador de texto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MX" noProof="0"/>
              <a:t>HAZ CLIC PARA AGREGAR UN SUBTÍTULO</a:t>
            </a:r>
          </a:p>
        </p:txBody>
      </p:sp>
      <p:sp>
        <p:nvSpPr>
          <p:cNvPr id="34" name="Marcador de texto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Haga clic para agregar texto</a:t>
            </a:r>
          </a:p>
        </p:txBody>
      </p:sp>
      <p:sp>
        <p:nvSpPr>
          <p:cNvPr id="12" name="Marcador de texto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MX" noProof="0"/>
              <a:t>HAZ CLIC PARA AGREGAR UN SUBTÍTULO</a:t>
            </a:r>
          </a:p>
        </p:txBody>
      </p:sp>
      <p:sp>
        <p:nvSpPr>
          <p:cNvPr id="13" name="Marcador de texto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s-MX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s-MX" noProof="0"/>
              <a:t>Plataforma de presentación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er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/>
              <a:t>Haga clic para editar el estilo de subtítulo del patrón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Marcador de fecha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10" name="Marcador de pie de página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Presentación de lanzamiento</a:t>
            </a:r>
          </a:p>
        </p:txBody>
      </p:sp>
      <p:sp>
        <p:nvSpPr>
          <p:cNvPr id="11" name="Marcador de número de diapositiva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160676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ángulo 50">
            <a:extLst>
              <a:ext uri="{FF2B5EF4-FFF2-40B4-BE49-F238E27FC236}">
                <a16:creationId xmlns:a16="http://schemas.microsoft.com/office/drawing/2014/main" id="{4987528D-293D-419F-B6B1-A104443B2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>
              <a:solidFill>
                <a:schemeClr val="bg1"/>
              </a:solidFill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AA467263-FC60-4269-BE10-A00F3AE96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>
              <a:solidFill>
                <a:schemeClr val="bg1"/>
              </a:solidFill>
            </a:endParaRPr>
          </a:p>
        </p:txBody>
      </p:sp>
      <p:sp>
        <p:nvSpPr>
          <p:cNvPr id="53" name="Triángulo rectángulo 52">
            <a:extLst>
              <a:ext uri="{FF2B5EF4-FFF2-40B4-BE49-F238E27FC236}">
                <a16:creationId xmlns:a16="http://schemas.microsoft.com/office/drawing/2014/main" id="{0A2143FD-5B7E-4844-9056-07C72D17C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54" name="Diagrama de flujo: Documento 53">
            <a:extLst>
              <a:ext uri="{FF2B5EF4-FFF2-40B4-BE49-F238E27FC236}">
                <a16:creationId xmlns:a16="http://schemas.microsoft.com/office/drawing/2014/main" id="{FD193356-2BA7-4BBE-A881-735188BBD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>
              <a:solidFill>
                <a:schemeClr val="bg1"/>
              </a:solidFill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BABB6A4E-AAF5-46BC-AF70-EFB826898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5098CE0A-07AF-475D-847B-BC2C09B11257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0FAF8888-5C58-4210-9B6C-8453116F89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E55DA967-527D-4EF5-BC5B-C9A4D0AE670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AD4B90F1-FA63-44F8-AFBD-EAA664F2668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:a16="http://schemas.microsoft.com/office/drawing/2014/main" id="{779BC52E-5A86-4380-BDBD-4A8C8F79F3DA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7518DD47-B72F-4572-8652-594CB38C7C77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6BB75A49-D451-4D82-A22C-FF0946E6DED9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0BCB1FB9-CC9B-48F2-90C3-821F3F616C17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A6D00A7D-DC23-4315-9EC0-B669EB491DB1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3E76C2DE-1D31-4289-AE7D-6C34B9BEE7E0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B62E9492-F409-482D-B645-10FF6AC41AF9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62DC565F-0CA2-4501-8213-735FFE3DF6B3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7E5A3D38-7FDD-4709-88C6-590F3E5AEA78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3F34FB10-A2A2-42BE-89D3-59CDCDF82CEB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A0EB0B65-231B-4586-AB6F-5AB3DE9FAADA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519DB94B-4BD3-4672-BD6B-3994D5B9CE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6806E7D0-A3FD-43BC-B099-D9AD77116FD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F9D3F4C0-B895-47F1-B38A-1D86C2396A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52FA5DF4-DE8F-4EF8-BC50-0BDA1ED6BA1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id="{741CF04F-8C94-4781-839F-DCABB2D7BC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>
              <a:extLst>
                <a:ext uri="{FF2B5EF4-FFF2-40B4-BE49-F238E27FC236}">
                  <a16:creationId xmlns:a16="http://schemas.microsoft.com/office/drawing/2014/main" id="{508DF419-049D-4C31-BE0A-E5F9FADA51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9619C9CF-0817-4920-8D58-4983252BD9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>
              <a:extLst>
                <a:ext uri="{FF2B5EF4-FFF2-40B4-BE49-F238E27FC236}">
                  <a16:creationId xmlns:a16="http://schemas.microsoft.com/office/drawing/2014/main" id="{7A5B031B-FA3D-4738-BB48-5143A29B800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>
              <a:extLst>
                <a:ext uri="{FF2B5EF4-FFF2-40B4-BE49-F238E27FC236}">
                  <a16:creationId xmlns:a16="http://schemas.microsoft.com/office/drawing/2014/main" id="{94D8098E-5CEA-4903-A146-23D553F698E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>
              <a:extLst>
                <a:ext uri="{FF2B5EF4-FFF2-40B4-BE49-F238E27FC236}">
                  <a16:creationId xmlns:a16="http://schemas.microsoft.com/office/drawing/2014/main" id="{DA900A38-58AC-40D4-896C-5B66E97123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>
              <a:extLst>
                <a:ext uri="{FF2B5EF4-FFF2-40B4-BE49-F238E27FC236}">
                  <a16:creationId xmlns:a16="http://schemas.microsoft.com/office/drawing/2014/main" id="{53E623E7-180E-4DB5-91B3-48CE8414D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>
              <a:extLst>
                <a:ext uri="{FF2B5EF4-FFF2-40B4-BE49-F238E27FC236}">
                  <a16:creationId xmlns:a16="http://schemas.microsoft.com/office/drawing/2014/main" id="{6C3F2957-4A6D-4C53-A2BC-0ED300AE530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>
              <a:extLst>
                <a:ext uri="{FF2B5EF4-FFF2-40B4-BE49-F238E27FC236}">
                  <a16:creationId xmlns:a16="http://schemas.microsoft.com/office/drawing/2014/main" id="{29A34577-91E4-43A1-965D-0E340D1398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>
              <a:extLst>
                <a:ext uri="{FF2B5EF4-FFF2-40B4-BE49-F238E27FC236}">
                  <a16:creationId xmlns:a16="http://schemas.microsoft.com/office/drawing/2014/main" id="{2C7E108E-58D2-4FB5-AFA0-27A86DA9630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8B22350-AB76-4020-9872-4E63DFBF96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04" y="689389"/>
            <a:ext cx="5465225" cy="2637455"/>
          </a:xfrm>
          <a:prstGeom prst="rect">
            <a:avLst/>
          </a:prstGeom>
        </p:spPr>
        <p:txBody>
          <a:bodyPr rtlCol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MX" noProof="0"/>
              <a:t>Haz clic para agregar un título</a:t>
            </a:r>
          </a:p>
        </p:txBody>
      </p:sp>
      <p:sp>
        <p:nvSpPr>
          <p:cNvPr id="86" name="Subtítulo 2">
            <a:extLst>
              <a:ext uri="{FF2B5EF4-FFF2-40B4-BE49-F238E27FC236}">
                <a16:creationId xmlns:a16="http://schemas.microsoft.com/office/drawing/2014/main" id="{89A872D6-4D76-4CD1-9873-C29D72DFD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algn="l" rtl="0">
              <a:lnSpc>
                <a:spcPct val="110000"/>
              </a:lnSpc>
            </a:pPr>
            <a:r>
              <a:rPr lang="es-ES" noProof="0">
                <a:solidFill>
                  <a:schemeClr val="tx2">
                    <a:alpha val="80000"/>
                  </a:schemeClr>
                </a:solidFill>
              </a:rPr>
              <a:t>Haga clic para modificar el estilo de subtítulo del patrón</a:t>
            </a:r>
            <a:endParaRPr lang="es-MX" noProof="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91" name="Marcador de fecha 3">
            <a:extLst>
              <a:ext uri="{FF2B5EF4-FFF2-40B4-BE49-F238E27FC236}">
                <a16:creationId xmlns:a16="http://schemas.microsoft.com/office/drawing/2014/main" id="{4986AE78-551F-477B-AF47-E26167A6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MX" noProof="0"/>
              <a:t>2/2/20XX</a:t>
            </a:r>
          </a:p>
        </p:txBody>
      </p:sp>
      <p:sp>
        <p:nvSpPr>
          <p:cNvPr id="47" name="Marcador de posición de imagen 4">
            <a:extLst>
              <a:ext uri="{FF2B5EF4-FFF2-40B4-BE49-F238E27FC236}">
                <a16:creationId xmlns:a16="http://schemas.microsoft.com/office/drawing/2014/main" id="{5C9DFB21-140A-4BCA-8D67-8581312FE9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6630" y="443884"/>
            <a:ext cx="5909831" cy="5879389"/>
          </a:xfrm>
          <a:prstGeom prst="ellipse">
            <a:avLst/>
          </a:prstGeom>
        </p:spPr>
        <p:txBody>
          <a:bodyPr rtlCol="0"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es-MX" noProof="0"/>
              <a:t>Haz clic para agregar foto</a:t>
            </a:r>
          </a:p>
        </p:txBody>
      </p:sp>
      <p:sp>
        <p:nvSpPr>
          <p:cNvPr id="92" name="Marcador de pie de página 4">
            <a:extLst>
              <a:ext uri="{FF2B5EF4-FFF2-40B4-BE49-F238E27FC236}">
                <a16:creationId xmlns:a16="http://schemas.microsoft.com/office/drawing/2014/main" id="{19C3F2E1-5471-4835-8A24-5F00674FD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MX" noProof="0"/>
              <a:t>TÍTULO DE LA PRESENTACIÓN</a:t>
            </a:r>
          </a:p>
        </p:txBody>
      </p:sp>
      <p:sp>
        <p:nvSpPr>
          <p:cNvPr id="93" name="Marcador de número de diapositiva 5">
            <a:extLst>
              <a:ext uri="{FF2B5EF4-FFF2-40B4-BE49-F238E27FC236}">
                <a16:creationId xmlns:a16="http://schemas.microsoft.com/office/drawing/2014/main" id="{24B165E2-B012-4272-BBB2-66D70B29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fld id="{11A71338-8BA2-4C79-A6C5-5A8E30081D0C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458939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 con imagen gra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Introduce o arrastra y coloca tu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/>
              <a:t>Haz clic para editar el estilo de subtítulo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923557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Inserta o arrastra y coloca tu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329773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de título con imagen peque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Introduce o arrastra y coloca tu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MX" noProof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/>
              <a:t>Haz clic para editar el estilo de subtítulo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058697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9" name="Marcador de posición de imagen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Introduce o arrastra y coloca tu foto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053725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MX" noProof="0"/>
              <a:t>Subtítulo</a:t>
            </a:r>
          </a:p>
        </p:txBody>
      </p:sp>
      <p:sp>
        <p:nvSpPr>
          <p:cNvPr id="3" name="Marcador de posición izquierdo de comparación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2" name="Marcador de posición izquierdo de comparación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154597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MX" noProof="0"/>
              <a:t>Haz clic para modificar el título de página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FD1EE834-4B70-4715-8346-1C0298347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46375"/>
            <a:ext cx="9198000" cy="5130588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647048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MX" noProof="0"/>
              <a:t>Inserta o arrastra y coloca tu foto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MX" noProof="0"/>
              <a:t>Escribe tu subtítulo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MX" noProof="0"/>
              <a:t>Agregar un pie de página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6EFF903-F1F3-440A-B12C-9FD51606B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92741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quipo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21824" cy="539496"/>
          </a:xfrm>
        </p:spPr>
        <p:txBody>
          <a:bodyPr rtlCol="0"/>
          <a:lstStyle>
            <a:lvl1pPr algn="ctr">
              <a:defRPr lang="es-MX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fld id="{75DF2D63-3FF5-D547-96B9-BE9CCD1ABA58}" type="slidenum">
              <a:rPr lang="es-MX" smtClean="0"/>
              <a:pPr rtl="0"/>
              <a:t>‹Nº›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/>
              <a:t>título de la presentación</a:t>
            </a:r>
          </a:p>
        </p:txBody>
      </p:sp>
      <p:sp>
        <p:nvSpPr>
          <p:cNvPr id="5" name="Marcador de posición de imagen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8448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s-MX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6" name="Marcador de posición de imagen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6200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s-MX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3952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s-MX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34272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s-MX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8448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8448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1" name="Marcador de texto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6200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2" name="Marcador de texto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6200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3" name="Marcador de texto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3952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3952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5" name="Marcador de texto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0848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6" name="Marcador de texto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0848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6E73E07-0346-2BA8-44BC-6CB3BDEAAA99}"/>
              </a:ext>
            </a:extLst>
          </p:cNvPr>
          <p:cNvCxnSpPr>
            <a:cxnSpLocks/>
          </p:cNvCxnSpPr>
          <p:nvPr userDrawn="1"/>
        </p:nvCxnSpPr>
        <p:spPr>
          <a:xfrm>
            <a:off x="45924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56E62977-27C7-5882-6A33-75257911D09A}"/>
              </a:ext>
            </a:extLst>
          </p:cNvPr>
          <p:cNvCxnSpPr>
            <a:cxnSpLocks/>
          </p:cNvCxnSpPr>
          <p:nvPr userDrawn="1"/>
        </p:nvCxnSpPr>
        <p:spPr>
          <a:xfrm>
            <a:off x="2004720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705476C-2972-A423-7282-BABA9AAB32E6}"/>
              </a:ext>
            </a:extLst>
          </p:cNvPr>
          <p:cNvCxnSpPr>
            <a:cxnSpLocks/>
          </p:cNvCxnSpPr>
          <p:nvPr userDrawn="1"/>
        </p:nvCxnSpPr>
        <p:spPr>
          <a:xfrm>
            <a:off x="9737699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E0D781B-3CB4-A523-427F-3D444B28E60E}"/>
              </a:ext>
            </a:extLst>
          </p:cNvPr>
          <p:cNvCxnSpPr>
            <a:cxnSpLocks/>
          </p:cNvCxnSpPr>
          <p:nvPr userDrawn="1"/>
        </p:nvCxnSpPr>
        <p:spPr>
          <a:xfrm>
            <a:off x="71832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00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HAZ CLIC PARA EDITAR EL ESTILO DEL TÍTULO DEL PATRÓN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8" name="Marcador de texto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9" name="Marcador de texto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23" name="Marcador de texto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24" name="Marcador de texto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Plataforma de presentación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quipo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332720" cy="539496"/>
          </a:xfrm>
        </p:spPr>
        <p:txBody>
          <a:bodyPr rtlCol="0"/>
          <a:lstStyle>
            <a:lvl1pPr algn="ctr">
              <a:defRPr lang="es-MX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fld id="{75DF2D63-3FF5-D547-96B9-BE9CCD1ABA58}" type="slidenum">
              <a:rPr lang="es-MX" smtClean="0"/>
              <a:pPr rtl="0"/>
              <a:t>‹Nº›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/>
              <a:t>título de la presentación</a:t>
            </a:r>
          </a:p>
        </p:txBody>
      </p:sp>
      <p:sp>
        <p:nvSpPr>
          <p:cNvPr id="5" name="Marcador de posición de imagen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6776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s-MX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6" name="Marcador de posición de imagen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4528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s-MX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856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s-MX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1744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s-MX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8448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8448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1" name="Marcador de texto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6200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2" name="Marcador de texto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6200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3" name="Marcador de texto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0528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10528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5" name="Marcador de texto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4272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6" name="Marcador de texto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34272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4684061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2096160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983798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730623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ción de imagen 8">
            <a:extLst>
              <a:ext uri="{FF2B5EF4-FFF2-40B4-BE49-F238E27FC236}">
                <a16:creationId xmlns:a16="http://schemas.microsoft.com/office/drawing/2014/main" id="{09A756E1-5275-58A9-7B09-95BEA4F4FA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36776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s-MX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22" name="Marcador de posición de imagen 8">
            <a:extLst>
              <a:ext uri="{FF2B5EF4-FFF2-40B4-BE49-F238E27FC236}">
                <a16:creationId xmlns:a16="http://schemas.microsoft.com/office/drawing/2014/main" id="{A4DA2F88-85BF-29B8-6321-AF19B25A62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24528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s-MX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23" name="Marcador de posición de imagen 8">
            <a:extLst>
              <a:ext uri="{FF2B5EF4-FFF2-40B4-BE49-F238E27FC236}">
                <a16:creationId xmlns:a16="http://schemas.microsoft.com/office/drawing/2014/main" id="{4636CEF4-05E9-F5BB-BD6F-6B081DBDCA9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8856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s-MX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24" name="Marcador de posición de imagen 8">
            <a:extLst>
              <a:ext uri="{FF2B5EF4-FFF2-40B4-BE49-F238E27FC236}">
                <a16:creationId xmlns:a16="http://schemas.microsoft.com/office/drawing/2014/main" id="{67B57C06-A1D0-7C74-6A14-2BFF0B1FC1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81744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es-MX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25" name="Marcador de texto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98448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26" name="Marcador de texto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98448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27" name="Marcador de texto 13">
            <a:extLst>
              <a:ext uri="{FF2B5EF4-FFF2-40B4-BE49-F238E27FC236}">
                <a16:creationId xmlns:a16="http://schemas.microsoft.com/office/drawing/2014/main" id="{697C28E5-6260-6DA9-B4F0-665506F525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86200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28" name="Marcador de texto 13">
            <a:extLst>
              <a:ext uri="{FF2B5EF4-FFF2-40B4-BE49-F238E27FC236}">
                <a16:creationId xmlns:a16="http://schemas.microsoft.com/office/drawing/2014/main" id="{A594A25E-7F2D-4188-16B7-C34485FDD2F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86200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29" name="Marcador de texto 13">
            <a:extLst>
              <a:ext uri="{FF2B5EF4-FFF2-40B4-BE49-F238E27FC236}">
                <a16:creationId xmlns:a16="http://schemas.microsoft.com/office/drawing/2014/main" id="{584B38BF-6197-486D-7134-F86E1754AF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10528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30" name="Marcador de texto 13">
            <a:extLst>
              <a:ext uri="{FF2B5EF4-FFF2-40B4-BE49-F238E27FC236}">
                <a16:creationId xmlns:a16="http://schemas.microsoft.com/office/drawing/2014/main" id="{D788F8D9-8CDB-C458-9AAD-0426AB467D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10528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31" name="Marcador de texto 13">
            <a:extLst>
              <a:ext uri="{FF2B5EF4-FFF2-40B4-BE49-F238E27FC236}">
                <a16:creationId xmlns:a16="http://schemas.microsoft.com/office/drawing/2014/main" id="{78447882-2C86-B3A7-9450-29A0778E1B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34272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32" name="Marcador de texto 13">
            <a:extLst>
              <a:ext uri="{FF2B5EF4-FFF2-40B4-BE49-F238E27FC236}">
                <a16:creationId xmlns:a16="http://schemas.microsoft.com/office/drawing/2014/main" id="{E321AAE1-532A-23F0-9108-055D0D7BDF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4272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MX"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11BC4478-FBEA-422F-73BA-0A422F15D7EA}"/>
              </a:ext>
            </a:extLst>
          </p:cNvPr>
          <p:cNvCxnSpPr>
            <a:cxnSpLocks/>
          </p:cNvCxnSpPr>
          <p:nvPr userDrawn="1"/>
        </p:nvCxnSpPr>
        <p:spPr>
          <a:xfrm>
            <a:off x="4684061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2096160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A9C9F7A3-B120-C59A-E379-173F84B7D153}"/>
              </a:ext>
            </a:extLst>
          </p:cNvPr>
          <p:cNvCxnSpPr>
            <a:cxnSpLocks/>
          </p:cNvCxnSpPr>
          <p:nvPr userDrawn="1"/>
        </p:nvCxnSpPr>
        <p:spPr>
          <a:xfrm>
            <a:off x="983798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E073A4E7-9D16-A6C0-E297-A36B10A2FABB}"/>
              </a:ext>
            </a:extLst>
          </p:cNvPr>
          <p:cNvCxnSpPr>
            <a:cxnSpLocks/>
          </p:cNvCxnSpPr>
          <p:nvPr userDrawn="1"/>
        </p:nvCxnSpPr>
        <p:spPr>
          <a:xfrm>
            <a:off x="730623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22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1A881D2A-2C75-8B2A-DA41-F42ABBA59A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56832" cy="6858000"/>
          </a:xfrm>
          <a:custGeom>
            <a:avLst/>
            <a:gdLst>
              <a:gd name="connsiteX0" fmla="*/ 1295400 w 6656832"/>
              <a:gd name="connsiteY0" fmla="*/ 1492377 h 6858000"/>
              <a:gd name="connsiteX1" fmla="*/ 1295400 w 6656832"/>
              <a:gd name="connsiteY1" fmla="*/ 1580679 h 6858000"/>
              <a:gd name="connsiteX2" fmla="*/ 1704975 w 6656832"/>
              <a:gd name="connsiteY2" fmla="*/ 1580679 h 6858000"/>
              <a:gd name="connsiteX3" fmla="*/ 1704975 w 6656832"/>
              <a:gd name="connsiteY3" fmla="*/ 1492377 h 6858000"/>
              <a:gd name="connsiteX4" fmla="*/ 0 w 6656832"/>
              <a:gd name="connsiteY4" fmla="*/ 0 h 6858000"/>
              <a:gd name="connsiteX5" fmla="*/ 6656832 w 6656832"/>
              <a:gd name="connsiteY5" fmla="*/ 0 h 6858000"/>
              <a:gd name="connsiteX6" fmla="*/ 6656832 w 6656832"/>
              <a:gd name="connsiteY6" fmla="*/ 6858000 h 6858000"/>
              <a:gd name="connsiteX7" fmla="*/ 0 w 665683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6832" h="6858000">
                <a:moveTo>
                  <a:pt x="1295400" y="1492377"/>
                </a:moveTo>
                <a:lnTo>
                  <a:pt x="1295400" y="1580679"/>
                </a:lnTo>
                <a:lnTo>
                  <a:pt x="1704975" y="1580679"/>
                </a:lnTo>
                <a:lnTo>
                  <a:pt x="1704975" y="1492377"/>
                </a:lnTo>
                <a:close/>
                <a:moveTo>
                  <a:pt x="0" y="0"/>
                </a:moveTo>
                <a:lnTo>
                  <a:pt x="6656832" y="0"/>
                </a:lnTo>
                <a:lnTo>
                  <a:pt x="665683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defPPr>
              <a:defRPr lang="es-MX"/>
            </a:def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6656832" cy="530352"/>
          </a:xfrm>
        </p:spPr>
        <p:txBody>
          <a:bodyPr rtlCol="0" anchor="t" anchorCtr="0"/>
          <a:lstStyle>
            <a:defPPr>
              <a:defRPr lang="es-MX"/>
            </a:def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98448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rtlCol="0" anchor="t">
            <a:noAutofit/>
          </a:bodyPr>
          <a:lstStyle>
            <a:lvl1pPr marL="0" indent="0">
              <a:lnSpc>
                <a:spcPts val="2400"/>
              </a:lnSpc>
              <a:buNone/>
              <a:defRPr lang="es-MX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es-MX" sz="2000" b="1"/>
            </a:lvl2pPr>
            <a:lvl3pPr marL="914400" indent="0">
              <a:buNone/>
              <a:defRPr lang="es-MX" sz="1800" b="1"/>
            </a:lvl3pPr>
            <a:lvl4pPr marL="1371600" indent="0">
              <a:buNone/>
              <a:defRPr lang="es-MX" sz="1600" b="1"/>
            </a:lvl4pPr>
            <a:lvl5pPr marL="1828800" indent="0">
              <a:buNone/>
              <a:defRPr lang="es-MX" sz="1600" b="1"/>
            </a:lvl5pPr>
            <a:lvl6pPr marL="2286000" indent="0">
              <a:buNone/>
              <a:defRPr lang="es-MX" sz="1600" b="1"/>
            </a:lvl6pPr>
            <a:lvl7pPr marL="2743200" indent="0">
              <a:buNone/>
              <a:defRPr lang="es-MX" sz="1600" b="1"/>
            </a:lvl7pPr>
            <a:lvl8pPr marL="3200400" indent="0">
              <a:buNone/>
              <a:defRPr lang="es-MX" sz="1600" b="1"/>
            </a:lvl8pPr>
            <a:lvl9pPr marL="3657600" indent="0">
              <a:buNone/>
              <a:defRPr lang="es-MX" sz="1600" b="1"/>
            </a:lvl9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8488" y="3630168"/>
            <a:ext cx="3886200" cy="2514600"/>
          </a:xfrm>
        </p:spPr>
        <p:txBody>
          <a:bodyPr rtlCol="0"/>
          <a:lstStyle>
            <a:lvl1pPr marL="0" indent="0">
              <a:buNone/>
              <a:defRPr lang="es-MX" sz="1400"/>
            </a:lvl1pPr>
            <a:lvl2pPr marL="228600">
              <a:defRPr lang="es-MX" sz="1400"/>
            </a:lvl2pPr>
            <a:lvl3pPr marL="457200">
              <a:defRPr lang="es-MX" sz="1400"/>
            </a:lvl3pPr>
            <a:lvl4pPr marL="685800">
              <a:defRPr lang="es-MX" sz="1400"/>
            </a:lvl4pPr>
            <a:lvl5pPr marL="1143000">
              <a:defRPr lang="es-MX"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MX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05600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rtlCol="0" anchor="t" anchorCtr="0">
            <a:noAutofit/>
          </a:bodyPr>
          <a:lstStyle>
            <a:lvl1pPr marL="0" indent="0">
              <a:lnSpc>
                <a:spcPts val="2400"/>
              </a:lnSpc>
              <a:buNone/>
              <a:defRPr lang="es-MX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es-MX" sz="2000" b="1"/>
            </a:lvl2pPr>
            <a:lvl3pPr marL="914400" indent="0">
              <a:buNone/>
              <a:defRPr lang="es-MX" sz="1800" b="1"/>
            </a:lvl3pPr>
            <a:lvl4pPr marL="1371600" indent="0">
              <a:buNone/>
              <a:defRPr lang="es-MX" sz="1600" b="1"/>
            </a:lvl4pPr>
            <a:lvl5pPr marL="1828800" indent="0">
              <a:buNone/>
              <a:defRPr lang="es-MX" sz="1600" b="1"/>
            </a:lvl5pPr>
            <a:lvl6pPr marL="2286000" indent="0">
              <a:buNone/>
              <a:defRPr lang="es-MX" sz="1600" b="1"/>
            </a:lvl6pPr>
            <a:lvl7pPr marL="2743200" indent="0">
              <a:buNone/>
              <a:defRPr lang="es-MX" sz="1600" b="1"/>
            </a:lvl7pPr>
            <a:lvl8pPr marL="3200400" indent="0">
              <a:buNone/>
              <a:defRPr lang="es-MX" sz="1600" b="1"/>
            </a:lvl8pPr>
            <a:lvl9pPr marL="3657600" indent="0">
              <a:buNone/>
              <a:defRPr lang="es-MX" sz="1600" b="1"/>
            </a:lvl9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3448" y="3630168"/>
            <a:ext cx="3886200" cy="2514600"/>
          </a:xfrm>
        </p:spPr>
        <p:txBody>
          <a:bodyPr rtlCol="0"/>
          <a:lstStyle>
            <a:lvl1pPr marL="0" indent="0">
              <a:buNone/>
              <a:defRPr lang="es-MX" sz="1400"/>
            </a:lvl1pPr>
            <a:lvl2pPr marL="228600">
              <a:defRPr lang="es-MX" sz="1400"/>
            </a:lvl2pPr>
            <a:lvl3pPr marL="457200">
              <a:defRPr lang="es-MX" sz="1400"/>
            </a:lvl3pPr>
            <a:lvl4pPr marL="685800">
              <a:defRPr lang="es-MX" sz="1400"/>
            </a:lvl4pPr>
            <a:lvl5pPr marL="1143000">
              <a:defRPr lang="es-MX"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fld id="{75DF2D63-3FF5-D547-96B9-BE9CCD1ABA5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/>
              <a:t>título de la presentación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5896335-CC4F-4D72-23F0-F7FBFA640021}"/>
              </a:ext>
            </a:extLst>
          </p:cNvPr>
          <p:cNvSpPr/>
          <p:nvPr userDrawn="1"/>
        </p:nvSpPr>
        <p:spPr>
          <a:xfrm>
            <a:off x="1295400" y="1492377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</a:lstStyle>
          <a:p>
            <a:pPr algn="ctr" rt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7683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B9EF4E7-F4EF-FFCD-9B0C-961E519F6DDD}"/>
              </a:ext>
            </a:extLst>
          </p:cNvPr>
          <p:cNvSpPr/>
          <p:nvPr userDrawn="1"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</a:lstStyle>
          <a:p>
            <a:pPr algn="ctr" rtl="0"/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014216"/>
            <a:ext cx="4160520" cy="1828800"/>
          </a:xfrm>
        </p:spPr>
        <p:txBody>
          <a:bodyPr rtlCol="0" anchor="b" anchorCtr="0"/>
          <a:lstStyle>
            <a:defPPr>
              <a:defRPr lang="es-MX"/>
            </a:def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98080" y="621792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rtlCol="0" anchor="b">
            <a:noAutofit/>
          </a:bodyPr>
          <a:lstStyle>
            <a:lvl1pPr marL="0" indent="0">
              <a:lnSpc>
                <a:spcPts val="1720"/>
              </a:lnSpc>
              <a:buNone/>
              <a:defRPr lang="es-MX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es-MX" sz="2000" b="1"/>
            </a:lvl2pPr>
            <a:lvl3pPr marL="914400" indent="0">
              <a:buNone/>
              <a:defRPr lang="es-MX" sz="1800" b="1"/>
            </a:lvl3pPr>
            <a:lvl4pPr marL="1371600" indent="0">
              <a:buNone/>
              <a:defRPr lang="es-MX" sz="1600" b="1"/>
            </a:lvl4pPr>
            <a:lvl5pPr marL="1828800" indent="0">
              <a:buNone/>
              <a:defRPr lang="es-MX" sz="1600" b="1"/>
            </a:lvl5pPr>
            <a:lvl6pPr marL="2286000" indent="0">
              <a:buNone/>
              <a:defRPr lang="es-MX" sz="1600" b="1"/>
            </a:lvl6pPr>
            <a:lvl7pPr marL="2743200" indent="0">
              <a:buNone/>
              <a:defRPr lang="es-MX" sz="1600" b="1"/>
            </a:lvl7pPr>
            <a:lvl8pPr marL="3200400" indent="0">
              <a:buNone/>
              <a:defRPr lang="es-MX" sz="1600" b="1"/>
            </a:lvl8pPr>
            <a:lvl9pPr marL="3657600" indent="0">
              <a:buNone/>
              <a:defRPr lang="es-MX" sz="1600" b="1"/>
            </a:lvl9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0" y="1069848"/>
            <a:ext cx="3886200" cy="152704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es-MX" sz="1400"/>
            </a:lvl1pPr>
            <a:lvl2pPr marL="228600">
              <a:lnSpc>
                <a:spcPct val="100000"/>
              </a:lnSpc>
              <a:defRPr lang="es-MX" sz="1400"/>
            </a:lvl2pPr>
            <a:lvl3pPr marL="457200">
              <a:lnSpc>
                <a:spcPct val="100000"/>
              </a:lnSpc>
              <a:defRPr lang="es-MX" sz="1400"/>
            </a:lvl3pPr>
            <a:lvl4pPr marL="685800">
              <a:lnSpc>
                <a:spcPct val="100000"/>
              </a:lnSpc>
              <a:defRPr lang="es-MX" sz="1400"/>
            </a:lvl4pPr>
            <a:lvl5pPr marL="1143000">
              <a:lnSpc>
                <a:spcPct val="100000"/>
              </a:lnSpc>
              <a:defRPr lang="es-MX"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MX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98080" y="3172968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rtlCol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lang="es-MX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es-MX" sz="2000" b="1"/>
            </a:lvl2pPr>
            <a:lvl3pPr marL="914400" indent="0">
              <a:buNone/>
              <a:defRPr lang="es-MX" sz="1800" b="1"/>
            </a:lvl3pPr>
            <a:lvl4pPr marL="1371600" indent="0">
              <a:buNone/>
              <a:defRPr lang="es-MX" sz="1600" b="1"/>
            </a:lvl4pPr>
            <a:lvl5pPr marL="1828800" indent="0">
              <a:buNone/>
              <a:defRPr lang="es-MX" sz="1600" b="1"/>
            </a:lvl5pPr>
            <a:lvl6pPr marL="2286000" indent="0">
              <a:buNone/>
              <a:defRPr lang="es-MX" sz="1600" b="1"/>
            </a:lvl6pPr>
            <a:lvl7pPr marL="2743200" indent="0">
              <a:buNone/>
              <a:defRPr lang="es-MX" sz="1600" b="1"/>
            </a:lvl7pPr>
            <a:lvl8pPr marL="3200400" indent="0">
              <a:buNone/>
              <a:defRPr lang="es-MX" sz="1600" b="1"/>
            </a:lvl8pPr>
            <a:lvl9pPr marL="3657600" indent="0">
              <a:buNone/>
              <a:defRPr lang="es-MX" sz="1600" b="1"/>
            </a:lvl9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98080" y="3621024"/>
            <a:ext cx="3886200" cy="1179576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es-MX" sz="1400"/>
            </a:lvl1pPr>
            <a:lvl2pPr marL="228600">
              <a:lnSpc>
                <a:spcPct val="100000"/>
              </a:lnSpc>
              <a:defRPr lang="es-MX" sz="1400"/>
            </a:lvl2pPr>
            <a:lvl3pPr marL="457200">
              <a:lnSpc>
                <a:spcPct val="100000"/>
              </a:lnSpc>
              <a:defRPr lang="es-MX" sz="1400"/>
            </a:lvl3pPr>
            <a:lvl4pPr marL="685800">
              <a:lnSpc>
                <a:spcPct val="100000"/>
              </a:lnSpc>
              <a:defRPr lang="es-MX" sz="1400"/>
            </a:lvl4pPr>
            <a:lvl5pPr marL="1143000">
              <a:lnSpc>
                <a:spcPct val="100000"/>
              </a:lnSpc>
              <a:defRPr lang="es-MX"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fld id="{75DF2D63-3FF5-D547-96B9-BE9CCD1ABA5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/>
              <a:t>título de la presentación</a:t>
            </a:r>
          </a:p>
        </p:txBody>
      </p:sp>
      <p:sp>
        <p:nvSpPr>
          <p:cNvPr id="5" name="Marcador de posición de imagen 6">
            <a:extLst>
              <a:ext uri="{FF2B5EF4-FFF2-40B4-BE49-F238E27FC236}">
                <a16:creationId xmlns:a16="http://schemas.microsoft.com/office/drawing/2014/main" id="{AD6DBECB-0E53-C186-A485-96A8FC1252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8448" y="612648"/>
            <a:ext cx="3200400" cy="3200400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lang="es-MX"/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7" name="Marcador de texto 20">
            <a:extLst>
              <a:ext uri="{FF2B5EF4-FFF2-40B4-BE49-F238E27FC236}">
                <a16:creationId xmlns:a16="http://schemas.microsoft.com/office/drawing/2014/main" id="{F0B28D44-29B3-3396-973D-82E3611612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8080" y="5129784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rtlCol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lang="es-MX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es-MX" sz="2000" b="1"/>
            </a:lvl2pPr>
            <a:lvl3pPr marL="914400" indent="0">
              <a:buNone/>
              <a:defRPr lang="es-MX" sz="1800" b="1"/>
            </a:lvl3pPr>
            <a:lvl4pPr marL="1371600" indent="0">
              <a:buNone/>
              <a:defRPr lang="es-MX" sz="1600" b="1"/>
            </a:lvl4pPr>
            <a:lvl5pPr marL="1828800" indent="0">
              <a:buNone/>
              <a:defRPr lang="es-MX" sz="1600" b="1"/>
            </a:lvl5pPr>
            <a:lvl6pPr marL="2286000" indent="0">
              <a:buNone/>
              <a:defRPr lang="es-MX" sz="1600" b="1"/>
            </a:lvl6pPr>
            <a:lvl7pPr marL="2743200" indent="0">
              <a:buNone/>
              <a:defRPr lang="es-MX" sz="1600" b="1"/>
            </a:lvl7pPr>
            <a:lvl8pPr marL="3200400" indent="0">
              <a:buNone/>
              <a:defRPr lang="es-MX" sz="1600" b="1"/>
            </a:lvl8pPr>
            <a:lvl9pPr marL="3657600" indent="0">
              <a:buNone/>
              <a:defRPr lang="es-MX" sz="1600" b="1"/>
            </a:lvl9pPr>
          </a:lstStyle>
          <a:p>
            <a:pPr lvl="0" rt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C06156AC-1153-3958-CFE6-6CDCC21C38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8080" y="5568696"/>
            <a:ext cx="3886200" cy="905256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es-MX" sz="1400"/>
            </a:lvl1pPr>
            <a:lvl2pPr marL="228600">
              <a:lnSpc>
                <a:spcPct val="100000"/>
              </a:lnSpc>
              <a:defRPr lang="es-MX" sz="1400"/>
            </a:lvl2pPr>
            <a:lvl3pPr marL="457200">
              <a:lnSpc>
                <a:spcPct val="100000"/>
              </a:lnSpc>
              <a:defRPr lang="es-MX" sz="1400"/>
            </a:lvl3pPr>
            <a:lvl4pPr marL="685800">
              <a:lnSpc>
                <a:spcPct val="100000"/>
              </a:lnSpc>
              <a:defRPr lang="es-MX" sz="1400"/>
            </a:lvl4pPr>
            <a:lvl5pPr marL="1143000">
              <a:lnSpc>
                <a:spcPct val="100000"/>
              </a:lnSpc>
              <a:defRPr lang="es-MX"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MX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CE90CA-176B-1E45-FECF-0290B1DCF5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5352" y="704088"/>
            <a:ext cx="914400" cy="914400"/>
          </a:xfrm>
        </p:spPr>
        <p:txBody>
          <a:bodyPr rtlCol="0" anchor="ctr"/>
          <a:lstStyle>
            <a:lvl1pPr marL="0" indent="0" algn="ctr">
              <a:buNone/>
              <a:defRPr lang="es-MX" sz="900"/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365BC287-99EE-D6FA-48B9-1E6FFE9357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5352" y="3273552"/>
            <a:ext cx="914400" cy="914400"/>
          </a:xfrm>
        </p:spPr>
        <p:txBody>
          <a:bodyPr rtlCol="0" anchor="ctr"/>
          <a:lstStyle>
            <a:lvl1pPr marL="0" indent="0" algn="ctr">
              <a:buNone/>
              <a:defRPr lang="es-MX" sz="900"/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14" name="Marcador de posición de imagen 10">
            <a:extLst>
              <a:ext uri="{FF2B5EF4-FFF2-40B4-BE49-F238E27FC236}">
                <a16:creationId xmlns:a16="http://schemas.microsoft.com/office/drawing/2014/main" id="{ECE7A377-A1E6-77DF-79F9-F251BD7577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5352" y="5166360"/>
            <a:ext cx="914400" cy="914400"/>
          </a:xfrm>
        </p:spPr>
        <p:txBody>
          <a:bodyPr rtlCol="0" anchor="ctr"/>
          <a:lstStyle>
            <a:lvl1pPr marL="0" indent="0" algn="ctr">
              <a:buNone/>
              <a:defRPr lang="es-MX" sz="900"/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2D976B1-BEF2-CB69-E97E-A6DAD1F04689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054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501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72600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 amt="40000"/>
          </a:blip>
          <a:srcRect l="1437" t="3495" b="2258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501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6323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501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2844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501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0760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501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66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501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93571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501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622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fecha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10" name="Marcador de pie de página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Plataforma de presentación</a:t>
            </a:r>
          </a:p>
        </p:txBody>
      </p:sp>
      <p:sp>
        <p:nvSpPr>
          <p:cNvPr id="11" name="Marcador de número de diapositiva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501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030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501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75935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501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0125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501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50651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81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MX" noProof="0"/>
              <a:t>HAZ CLIC PARA EDITAR EL ESTILO DEL TÍTULO DEL PATRÓN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texto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2" name="Marcador de texto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3" name="Marcador de texto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MX" noProof="0"/>
              <a:t>HAZ CLIC PARA AGREGAR UN SUBTÍTULO</a:t>
            </a:r>
          </a:p>
        </p:txBody>
      </p:sp>
      <p:sp>
        <p:nvSpPr>
          <p:cNvPr id="16" name="Marcador de texto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Haz clic para agregar texto</a:t>
            </a:r>
          </a:p>
        </p:txBody>
      </p:sp>
      <p:sp>
        <p:nvSpPr>
          <p:cNvPr id="17" name="Marcador de fecha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18" name="Marcador de pie de página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Plataforma de presentación</a:t>
            </a:r>
          </a:p>
        </p:txBody>
      </p:sp>
      <p:sp>
        <p:nvSpPr>
          <p:cNvPr id="19" name="Marcador de posición de número de diapositiva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s conteni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 EL TEXTO MAESTRO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MX" noProof="0"/>
              <a:t>HAZ CLIC PARA EDITAR EL TEXTO MAESTRO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EDITAR EL TEXTO MAESTRO</a:t>
            </a:r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MX" noProof="0"/>
              <a:t>Plataforma de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MX" noProof="0" smtClean="0"/>
              <a:t>‹Nº›</a:t>
            </a:fld>
            <a:endParaRPr lang="es-MX" noProof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5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MX" noProof="0"/>
              <a:t>Plataforma de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MX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MX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55257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5015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4">
            <a:alphaModFix/>
          </a:blip>
          <a:srcRect t="15237" b="31884"/>
          <a:stretch/>
        </p:blipFill>
        <p:spPr>
          <a:xfrm>
            <a:off x="10239188" y="6350000"/>
            <a:ext cx="1327876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6139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png"/><Relationship Id="rId3" Type="http://schemas.openxmlformats.org/officeDocument/2006/relationships/image" Target="../media/image61.png"/><Relationship Id="rId7" Type="http://schemas.openxmlformats.org/officeDocument/2006/relationships/image" Target="../media/image68.png"/><Relationship Id="rId12" Type="http://schemas.openxmlformats.org/officeDocument/2006/relationships/image" Target="../media/image7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11" Type="http://schemas.openxmlformats.org/officeDocument/2006/relationships/image" Target="../media/image72.png"/><Relationship Id="rId5" Type="http://schemas.openxmlformats.org/officeDocument/2006/relationships/image" Target="../media/image62.png"/><Relationship Id="rId10" Type="http://schemas.openxmlformats.org/officeDocument/2006/relationships/image" Target="../media/image71.jpeg"/><Relationship Id="rId4" Type="http://schemas.openxmlformats.org/officeDocument/2006/relationships/image" Target="../media/image63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1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t="11827" r="-199" b="11553"/>
          <a:stretch/>
        </p:blipFill>
        <p:spPr>
          <a:xfrm>
            <a:off x="1377" y="-88900"/>
            <a:ext cx="12311194" cy="70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668" y="520701"/>
            <a:ext cx="6545900" cy="90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4384" y="4266214"/>
            <a:ext cx="7049826" cy="9080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71;p26">
            <a:extLst>
              <a:ext uri="{FF2B5EF4-FFF2-40B4-BE49-F238E27FC236}">
                <a16:creationId xmlns:a16="http://schemas.microsoft.com/office/drawing/2014/main" id="{84E4EF1A-D12D-4E70-9EB8-D7B1135C44FF}"/>
              </a:ext>
            </a:extLst>
          </p:cNvPr>
          <p:cNvSpPr txBox="1"/>
          <p:nvPr/>
        </p:nvSpPr>
        <p:spPr>
          <a:xfrm>
            <a:off x="7258630" y="5815160"/>
            <a:ext cx="4779826" cy="121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94" tIns="32138" rIns="64294" bIns="32138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Miguel Ángel Sanabria Plascencia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masanabria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B59568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@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mxti.mx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9568"/>
              </a:buClr>
              <a:buSzTx/>
              <a:buFont typeface="Arial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B59568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www.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mxti.mx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15ACC4C-F6D7-418A-BEEA-2853352A1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900" y="2933335"/>
            <a:ext cx="2194810" cy="1412401"/>
          </a:xfrm>
          <a:prstGeom prst="rect">
            <a:avLst/>
          </a:prstGeom>
        </p:spPr>
      </p:pic>
      <p:pic>
        <p:nvPicPr>
          <p:cNvPr id="22" name="Google Shape;266;p26">
            <a:extLst>
              <a:ext uri="{FF2B5EF4-FFF2-40B4-BE49-F238E27FC236}">
                <a16:creationId xmlns:a16="http://schemas.microsoft.com/office/drawing/2014/main" id="{0B651F36-B039-42D2-B1FC-0271DC6BC03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570" y="6204795"/>
            <a:ext cx="751270" cy="53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69;p26">
            <a:extLst>
              <a:ext uri="{FF2B5EF4-FFF2-40B4-BE49-F238E27FC236}">
                <a16:creationId xmlns:a16="http://schemas.microsoft.com/office/drawing/2014/main" id="{26DB4C1F-EABA-4B27-B99A-43054D52587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094" y="6423886"/>
            <a:ext cx="1095349" cy="5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FISTOL BANDERA MEXICO DORADO CON TINTAS">
            <a:extLst>
              <a:ext uri="{FF2B5EF4-FFF2-40B4-BE49-F238E27FC236}">
                <a16:creationId xmlns:a16="http://schemas.microsoft.com/office/drawing/2014/main" id="{162EE311-91CE-4958-B192-832CC7787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" y="5624413"/>
            <a:ext cx="822838" cy="7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Impacto en el empleo y educación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Demanda creciente de perfiles tecnológicos (programadores, analistas, ingenieros de datos)</a:t>
            </a:r>
          </a:p>
          <a:p>
            <a:r>
              <a:t>• Fomento a la inclusión de mujeres en STEM</a:t>
            </a:r>
          </a:p>
          <a:p>
            <a:r>
              <a:t>• Mejora en los planes de estudio de universidades públicas y privadas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B3ECB37-4E10-D49B-CF46-F193CAA8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320" y="0"/>
            <a:ext cx="2773680" cy="77326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7AEA905-8EF6-D5B4-38FF-D64CDA237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499" y="6275518"/>
            <a:ext cx="5115639" cy="42868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80E9202-C458-497A-A981-7DDF19643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06" y="5975668"/>
            <a:ext cx="4357664" cy="733302"/>
          </a:xfrm>
          <a:prstGeom prst="rect">
            <a:avLst/>
          </a:prstGeom>
        </p:spPr>
      </p:pic>
      <p:pic>
        <p:nvPicPr>
          <p:cNvPr id="12" name="Google Shape;137;p16">
            <a:extLst>
              <a:ext uri="{FF2B5EF4-FFF2-40B4-BE49-F238E27FC236}">
                <a16:creationId xmlns:a16="http://schemas.microsoft.com/office/drawing/2014/main" id="{8BB6A0B5-56B5-F827-6434-4FE81E8F075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921" y="1497734"/>
            <a:ext cx="6701578" cy="484458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5EACEA43-E870-515C-5597-8C1019FEF9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79706" y="596266"/>
            <a:ext cx="4897180" cy="5319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¿QUIÉNES SOMOS?</a:t>
            </a:r>
          </a:p>
        </p:txBody>
      </p:sp>
      <p:sp>
        <p:nvSpPr>
          <p:cNvPr id="16" name="Google Shape;116;p23">
            <a:extLst>
              <a:ext uri="{FF2B5EF4-FFF2-40B4-BE49-F238E27FC236}">
                <a16:creationId xmlns:a16="http://schemas.microsoft.com/office/drawing/2014/main" id="{D92EAB54-E23A-A992-0174-B4DFD98A123E}"/>
              </a:ext>
            </a:extLst>
          </p:cNvPr>
          <p:cNvSpPr/>
          <p:nvPr/>
        </p:nvSpPr>
        <p:spPr>
          <a:xfrm>
            <a:off x="7914429" y="1676227"/>
            <a:ext cx="4192709" cy="325036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SzPts val="350"/>
              <a:defRPr/>
            </a:pPr>
            <a:r>
              <a:rPr lang="es-MX" sz="1800" b="1" dirty="0">
                <a:latin typeface="Century Gothic" panose="020B0502020202020204" pitchFamily="34" charset="0"/>
              </a:rPr>
              <a:t>Somos El</a:t>
            </a:r>
            <a:r>
              <a:rPr lang="es-MX" sz="1800" dirty="0">
                <a:latin typeface="Century Gothic" panose="020B0502020202020204" pitchFamily="34" charset="0"/>
              </a:rPr>
              <a:t> interlocutor entre </a:t>
            </a:r>
            <a:r>
              <a:rPr lang="es-MX" sz="1800" b="1" dirty="0">
                <a:latin typeface="Century Gothic" panose="020B0502020202020204" pitchFamily="34" charset="0"/>
              </a:rPr>
              <a:t>Gobierno, Industria, Academia, Centros de Investigación y Sociedad Civil Organizada</a:t>
            </a:r>
            <a:r>
              <a:rPr lang="es-MX" sz="1800" dirty="0">
                <a:latin typeface="Century Gothic" panose="020B0502020202020204" pitchFamily="34" charset="0"/>
              </a:rPr>
              <a:t>. Hoy en día, somos, un jugador estratégico para el desarrollo de la </a:t>
            </a:r>
            <a:r>
              <a:rPr lang="es-MX" sz="1800" b="1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industria de Tecnologías de Información y la estrategia de Digitalización</a:t>
            </a:r>
            <a:r>
              <a:rPr lang="es-MX" sz="1800" dirty="0">
                <a:latin typeface="Century Gothic" panose="020B0502020202020204" pitchFamily="34" charset="0"/>
              </a:rPr>
              <a:t> que proyectan a</a:t>
            </a:r>
            <a:r>
              <a:rPr lang="es-MX" sz="1800" dirty="0">
                <a:solidFill>
                  <a:srgbClr val="B69568"/>
                </a:solidFill>
                <a:latin typeface="Century Gothic" panose="020B0502020202020204" pitchFamily="34" charset="0"/>
              </a:rPr>
              <a:t> </a:t>
            </a:r>
            <a:r>
              <a:rPr lang="es-MX" sz="1800" b="1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México</a:t>
            </a:r>
            <a:r>
              <a:rPr lang="es-MX" sz="1800" dirty="0">
                <a:latin typeface="Century Gothic" panose="020B0502020202020204" pitchFamily="34" charset="0"/>
              </a:rPr>
              <a:t> como un socio de negocios, además de ser un </a:t>
            </a:r>
            <a:r>
              <a:rPr lang="es-MX" sz="1800" b="1" dirty="0">
                <a:latin typeface="Century Gothic" panose="020B0502020202020204" pitchFamily="34" charset="0"/>
              </a:rPr>
              <a:t>destino atractivo para la inversión</a:t>
            </a:r>
            <a:r>
              <a:rPr lang="es-MX" sz="1800" dirty="0">
                <a:latin typeface="Century Gothic" panose="020B0502020202020204" pitchFamily="34" charset="0"/>
              </a:rPr>
              <a:t>. de esta manera, </a:t>
            </a:r>
            <a:r>
              <a:rPr lang="es-MX" sz="1800" b="1" dirty="0">
                <a:latin typeface="Century Gothic" panose="020B0502020202020204" pitchFamily="34" charset="0"/>
              </a:rPr>
              <a:t>Mx</a:t>
            </a:r>
            <a:r>
              <a:rPr lang="es-MX" sz="1800" b="1" dirty="0">
                <a:solidFill>
                  <a:srgbClr val="B69568"/>
                </a:solidFill>
                <a:latin typeface="Century Gothic" panose="020B0502020202020204" pitchFamily="34" charset="0"/>
              </a:rPr>
              <a:t>TI</a:t>
            </a:r>
            <a:r>
              <a:rPr lang="es-MX" sz="1800" dirty="0">
                <a:latin typeface="Century Gothic" panose="020B0502020202020204" pitchFamily="34" charset="0"/>
              </a:rPr>
              <a:t> se vuelve el </a:t>
            </a:r>
            <a:r>
              <a:rPr lang="es-MX" sz="1800" b="1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Corazón inteligente de México</a:t>
            </a:r>
            <a:r>
              <a:rPr lang="es-MX" sz="1800" dirty="0">
                <a:solidFill>
                  <a:srgbClr val="FFC000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sz="1800" dirty="0">
              <a:solidFill>
                <a:srgbClr val="FFC000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9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2ACA2A-6BBE-47CF-B76F-F56C9DBF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s-MX"/>
              <a:t>20XX</a:t>
            </a:r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MX" smtClean="0"/>
              <a:pPr rtl="0"/>
              <a:t>12</a:t>
            </a:fld>
            <a:endParaRPr lang="es-MX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22" y="241360"/>
            <a:ext cx="3171825" cy="53190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MX" dirty="0"/>
              <a:t>¿QUIÉNES SOMOS?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57322" y="1349564"/>
            <a:ext cx="6513329" cy="4530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MxTI (Consejo Nacional de Clústeres de Software y TI) encabeza la estrategia Digital de las Organizaciones (Software, Hardware y Tecnologías de Información), en el país  desde 2012 </a:t>
            </a:r>
          </a:p>
          <a:p>
            <a:pPr algn="just"/>
            <a:endParaRPr lang="es-MX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Está constituida por 22 clústeres estatales, un comité directivo, la asamblea general, el comité de fundadores y expresidentes; operamos con comisiones especializadas en:</a:t>
            </a:r>
          </a:p>
          <a:p>
            <a:pPr algn="just"/>
            <a:r>
              <a:rPr lang="es-MX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3A39241-2406-AD20-95FB-E4DD40D0E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320" y="0"/>
            <a:ext cx="2773680" cy="77326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417AFDD-D82C-C965-692A-78A01487B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06" y="5975668"/>
            <a:ext cx="4357664" cy="7333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FF26E8A-F0EA-D5BD-C0F0-006F120C0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499" y="6275518"/>
            <a:ext cx="5115639" cy="42868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1C3A545-403D-942B-8D98-EAA2C6708864}"/>
              </a:ext>
            </a:extLst>
          </p:cNvPr>
          <p:cNvSpPr txBox="1"/>
          <p:nvPr/>
        </p:nvSpPr>
        <p:spPr>
          <a:xfrm>
            <a:off x="7982751" y="1544238"/>
            <a:ext cx="373698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MX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Semiconductores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MX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MX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MX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MX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Ciberseguridad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MX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MX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Talento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MX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MX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Agroindustria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MX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MX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 de las cosas.</a:t>
            </a:r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FF535-6BE2-C1D0-5846-E93175AA9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797349-0FFD-68AA-6697-1088FF03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s-MX"/>
              <a:t>20XX</a:t>
            </a:r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9A8364-8778-6C4C-CC58-FD1CB0FD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MX" smtClean="0"/>
              <a:pPr rtl="0"/>
              <a:t>13</a:t>
            </a:fld>
            <a:endParaRPr lang="es-MX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61FD5FD-E1EB-32B5-8144-30A1E49FA8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22" y="241360"/>
            <a:ext cx="3171825" cy="53190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MX" dirty="0"/>
              <a:t>¿QUIÉNES SOMOS?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7174692A-0B0E-5C69-1B76-29AE1E1212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438358" y="935495"/>
            <a:ext cx="6068768" cy="4399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 </a:t>
            </a:r>
            <a:r>
              <a:rPr lang="es-MX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ecosistema de clústeres </a:t>
            </a:r>
            <a:r>
              <a:rPr lang="es-ES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la segunda red de redes, más grande de la nación (La No. 1 es la automotriz), con quien llevamos una muy cercana y productiva relación), proyectamos a México como destino creativo, vanguardista, altamente productivo y muy atractivo para hacer negocios y depositar fuertes inversiones.</a:t>
            </a:r>
            <a:endParaRPr lang="es-MX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315E82C-4022-E774-463C-82EA7DE23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320" y="0"/>
            <a:ext cx="2773680" cy="77326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8EF9720-98A7-5985-B5AC-441375198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06" y="5975668"/>
            <a:ext cx="4357664" cy="7333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C7D33BF-1346-5E9F-A1ED-AD2A858E3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499" y="6275518"/>
            <a:ext cx="5115639" cy="4286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7CDA4D-0ECE-2A75-76E1-63A1A20A4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178" y="1149346"/>
            <a:ext cx="4005960" cy="241359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FE186F-5E6A-4B99-ED21-19EFE3CB7F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1499" y="3295063"/>
            <a:ext cx="3601091" cy="225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7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87400-01CC-67D2-DCF0-C49FBC7AF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296A0-2462-3C12-4E2F-53CD67A0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s-MX"/>
              <a:t>20XX</a:t>
            </a:r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8C4ADE-549F-7FAC-31EB-A97F8328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MX" smtClean="0"/>
              <a:pPr rtl="0"/>
              <a:t>14</a:t>
            </a:fld>
            <a:endParaRPr lang="es-MX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08C2DD6-9E6E-6CF3-AEEC-172C2B8400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22" y="241360"/>
            <a:ext cx="3171825" cy="53190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MX" dirty="0"/>
              <a:t>¿QUIÉNES SOMOS?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917EE673-6482-420A-A180-7C2CFA3E0D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838200" y="3973610"/>
            <a:ext cx="11483458" cy="1711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es-MX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Algunas de las asociaciones con quienes tenemos de colaboración.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ECFE6C7-DE95-4059-1967-B6CE53453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320" y="0"/>
            <a:ext cx="2773680" cy="77326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8B3C326-8316-664E-A379-B07AF7B76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06" y="5975668"/>
            <a:ext cx="4357664" cy="7333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8C60AF3-8EAE-1FB2-3A24-1E53B9E14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499" y="6275518"/>
            <a:ext cx="5115639" cy="4286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32A3420-C98B-56B0-1ADB-AEDED9B4B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13" y="875324"/>
            <a:ext cx="3164872" cy="15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rsos de Matemáticas en el CIMAT para Alumnos de Bachillerato">
            <a:extLst>
              <a:ext uri="{FF2B5EF4-FFF2-40B4-BE49-F238E27FC236}">
                <a16:creationId xmlns:a16="http://schemas.microsoft.com/office/drawing/2014/main" id="{43F059CC-78A2-F3B1-934A-8D81BB37F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947" y="1372118"/>
            <a:ext cx="2716515" cy="11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 tema no es el nombre, sino la validez: ANADIC de México - Canales TI 2025">
            <a:extLst>
              <a:ext uri="{FF2B5EF4-FFF2-40B4-BE49-F238E27FC236}">
                <a16:creationId xmlns:a16="http://schemas.microsoft.com/office/drawing/2014/main" id="{4EAA8F73-E6F7-73D4-3087-E9CF3B27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539" y="4055286"/>
            <a:ext cx="2334139" cy="129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AMITI">
            <a:extLst>
              <a:ext uri="{FF2B5EF4-FFF2-40B4-BE49-F238E27FC236}">
                <a16:creationId xmlns:a16="http://schemas.microsoft.com/office/drawing/2014/main" id="{CB6DE3AE-2A1E-4FFE-8DBE-01AC0A471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58" y="2891381"/>
            <a:ext cx="2086139" cy="82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MEXME Asociación Mexicana de Mujeres Empresarias A.C | Boteo Digital  Teletón">
            <a:extLst>
              <a:ext uri="{FF2B5EF4-FFF2-40B4-BE49-F238E27FC236}">
                <a16:creationId xmlns:a16="http://schemas.microsoft.com/office/drawing/2014/main" id="{6A419C67-F085-2ED4-3F3D-FC8B744FB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68" y="1223125"/>
            <a:ext cx="2802566" cy="139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DABFC11-1ABD-DF85-AD74-F6A8F6CD7B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3796" y="4257037"/>
            <a:ext cx="4201111" cy="571580"/>
          </a:xfrm>
          <a:prstGeom prst="rect">
            <a:avLst/>
          </a:prstGeom>
        </p:spPr>
      </p:pic>
      <p:pic>
        <p:nvPicPr>
          <p:cNvPr id="9" name="Imagen 8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41CAE2FC-BE50-CC36-D5B1-ACCADB8492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00539" y="2836568"/>
            <a:ext cx="1908289" cy="129284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92B491B-18A0-D230-381D-9B41553267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5751" y="4335417"/>
            <a:ext cx="1919616" cy="3915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B044758-D386-ED8E-08C8-5519FD6C1E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3172" y="2380694"/>
            <a:ext cx="2705478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9AB39-0358-38D7-9FB0-0FD0C8F5E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2F26FB-DA22-58ED-B561-12D9EBB7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s-MX"/>
              <a:t>20XX</a:t>
            </a:r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9F3D0-6914-F460-01E9-3A67E3B7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MX" smtClean="0"/>
              <a:pPr rtl="0"/>
              <a:t>15</a:t>
            </a:fld>
            <a:endParaRPr lang="es-MX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F2DAEB4-A43D-09C4-58D4-8F539FDBF3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22" y="241360"/>
            <a:ext cx="3171825" cy="53190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MX" dirty="0"/>
              <a:t>¿QUIÉNES SOMOS?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4D3EE2E6-2C1F-D429-9DE9-AF9AA8DDBA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57322" y="1499191"/>
            <a:ext cx="6619655" cy="3822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MxTI es el organismo que integra Gobierno, Industria, Academia, Centros de Investigación y Sociedad Civil Organizada interesados en esta disciplina.</a:t>
            </a:r>
          </a:p>
          <a:p>
            <a:pPr algn="just"/>
            <a:endParaRPr lang="es-MX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El latido, de nuestros más de mil asociados y su capital humano, localizados en cada estado de nuestro país, impulsan, servicios de alto valor agregado, que cubren todas y cada una de las especialidades de esta competitiva industria global…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BCC1F52-929E-2B75-8ABD-1F6C0CAE7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320" y="0"/>
            <a:ext cx="2773680" cy="77326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0BCB46F-F02C-7D90-6E48-25F47953C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06" y="5975668"/>
            <a:ext cx="4357664" cy="7333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0D60285-3F5B-79EA-60A9-0F5E87518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499" y="6275518"/>
            <a:ext cx="5115639" cy="428685"/>
          </a:xfrm>
          <a:prstGeom prst="rect">
            <a:avLst/>
          </a:prstGeom>
        </p:spPr>
      </p:pic>
      <p:pic>
        <p:nvPicPr>
          <p:cNvPr id="3" name="Google Shape;174;p19">
            <a:extLst>
              <a:ext uri="{FF2B5EF4-FFF2-40B4-BE49-F238E27FC236}">
                <a16:creationId xmlns:a16="http://schemas.microsoft.com/office/drawing/2014/main" id="{6E899B61-00A0-4CF5-9E15-BE8AE4244D5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5778" y="2709141"/>
            <a:ext cx="3239925" cy="3093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017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A9C127-C659-2E9E-85AE-F69800A02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320" y="0"/>
            <a:ext cx="2773680" cy="7732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88BFCD8-0F98-D305-077D-9318191E2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499" y="6275518"/>
            <a:ext cx="5115639" cy="4286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2D1D6E0-D28C-6772-A58D-DB4CAD9F4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06" y="5975668"/>
            <a:ext cx="4357664" cy="7333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921846E-65D6-25C7-D384-904708DF91AA}"/>
              </a:ext>
            </a:extLst>
          </p:cNvPr>
          <p:cNvSpPr txBox="1"/>
          <p:nvPr/>
        </p:nvSpPr>
        <p:spPr>
          <a:xfrm>
            <a:off x="921966" y="773268"/>
            <a:ext cx="778609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Nuestros pilares.</a:t>
            </a:r>
          </a:p>
          <a:p>
            <a:pPr algn="just"/>
            <a:r>
              <a:rPr lang="es-MX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s-MX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Misión: </a:t>
            </a:r>
            <a:r>
              <a:rPr lang="es-E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Ofrecer la opinión informada que guie las decisiones en el Desarrollo de la estrategia Digital de las Organizaciones (Software, Hardware y Tecnologías de Información).</a:t>
            </a:r>
            <a:endParaRPr lang="es-MX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s-MX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Visión: </a:t>
            </a:r>
            <a:r>
              <a:rPr lang="es-E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Integrar a los actores internacionales, nacionales, estatales y locales, que concurren y facilitar su interacción  en el ámbito del Desarrollo de la estrategia Digital de las Organizaciones (Software, Hardware y Tecnologías de Información), para alcanzar sus metas.</a:t>
            </a:r>
            <a:endParaRPr lang="es-MX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074" name="Picture 2" descr="Misión y Visión | Colegio Nacional de Educación Profesional Técnica">
            <a:extLst>
              <a:ext uri="{FF2B5EF4-FFF2-40B4-BE49-F238E27FC236}">
                <a16:creationId xmlns:a16="http://schemas.microsoft.com/office/drawing/2014/main" id="{04A8420A-A4BA-28AC-17BB-9B8AD37A3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33" y="2406286"/>
            <a:ext cx="3165180" cy="19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9B9B5-2B7F-A773-D1EC-14EABB038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7CEE26-21A6-2C30-618B-1697CD546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320" y="0"/>
            <a:ext cx="2773680" cy="7732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1D9F2BC-A759-0175-6965-3506F234B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499" y="6275518"/>
            <a:ext cx="5115639" cy="4286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F6490E-489C-C3D3-7853-983E3E738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06" y="5975668"/>
            <a:ext cx="4357664" cy="7333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E0B5334-BABD-B87B-105C-DF83B79C2646}"/>
              </a:ext>
            </a:extLst>
          </p:cNvPr>
          <p:cNvSpPr txBox="1"/>
          <p:nvPr/>
        </p:nvSpPr>
        <p:spPr>
          <a:xfrm>
            <a:off x="604408" y="149030"/>
            <a:ext cx="73274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Nuestros pilares.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Propósito: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Propiciar y orientar que el entorno sea adecuado para enfocar los esfuerzos del Desarrollo de </a:t>
            </a:r>
            <a:r>
              <a:rPr lang="es-E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estrategia Digital de las Organizaciones (Software, Hardware y Tecnologías de Información)</a:t>
            </a:r>
            <a:r>
              <a:rPr lang="es-MX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caracterizadas según la individualidad de su ambiente y organizando sus despliegues en metas SMART, con objeto de que tales esfuerzos culminen exitosamente.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E56075-4F2C-5ACC-BE9A-D8BB30AC4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8631" y="2201446"/>
            <a:ext cx="1505843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7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B69DF042-37C5-4E09-AA4C-AA66649C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/>
          <a:p>
            <a:pPr rtl="0"/>
            <a:r>
              <a:rPr lang="es-MX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/>
          <a:p>
            <a:pPr rtl="0"/>
            <a:r>
              <a:rPr lang="es-MX"/>
              <a:t>Plataforma de presentación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s-MX" smtClean="0"/>
              <a:pPr rtl="0"/>
              <a:t>18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5E49E5-7677-DA3C-0382-603C5ADA0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320" y="0"/>
            <a:ext cx="2773680" cy="7732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83E617B-D84F-4936-CCD7-3FCF5CAD5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499" y="6275518"/>
            <a:ext cx="5115639" cy="42868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570FABE-FFB4-B76B-5532-EA1A76E46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06" y="5975668"/>
            <a:ext cx="4357664" cy="73330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11644AD-6B55-2230-77D5-E81F950665AE}"/>
              </a:ext>
            </a:extLst>
          </p:cNvPr>
          <p:cNvSpPr txBox="1"/>
          <p:nvPr/>
        </p:nvSpPr>
        <p:spPr>
          <a:xfrm>
            <a:off x="506467" y="548222"/>
            <a:ext cx="757427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 fundamentales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MX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Pasión por hacer industria.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MX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Excelencia. Conscientes de que no existe la perfección, pero si, la integridad, la calidad y el trabajo enfocado en lograr el mejor resultado posible, ética, leal y puntualmente.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MX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en equipo. Integración, inclusión y comunicación con las organizaciones internas y externas, para edificar relaciones sólidas, consistentes y globales.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10" descr="Adn Dorado PNG Imágenes Transparentes - Pngtree">
            <a:extLst>
              <a:ext uri="{FF2B5EF4-FFF2-40B4-BE49-F238E27FC236}">
                <a16:creationId xmlns:a16="http://schemas.microsoft.com/office/drawing/2014/main" id="{94A1F8F7-BEA3-6FBE-76EB-02ED79D0C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7145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CB104-3DD6-DB2B-3E38-C546480E7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F1AF7B02-F35F-35C9-A04B-39D77938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/>
          <a:p>
            <a:pPr rtl="0"/>
            <a:r>
              <a:rPr lang="es-MX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D98BC4-A6B8-502A-8A73-CB1C674B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/>
          <a:p>
            <a:pPr rtl="0"/>
            <a:r>
              <a:rPr lang="es-MX"/>
              <a:t>Plataforma de presentación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74615786-8808-491B-04A9-6F33BF93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s-MX" smtClean="0"/>
              <a:pPr rtl="0"/>
              <a:t>19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AA7E4A-AFA3-7AE7-1683-5BFB4C34E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320" y="0"/>
            <a:ext cx="2773680" cy="7732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A09E4BF-5400-4468-B819-9D382201E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499" y="6275518"/>
            <a:ext cx="5115639" cy="42868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63CFCE-D3F5-3C0E-F084-A7BC82E93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06" y="5975668"/>
            <a:ext cx="4357664" cy="73330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331B30C-3299-DB48-59BD-C0070B738CF8}"/>
              </a:ext>
            </a:extLst>
          </p:cNvPr>
          <p:cNvSpPr txBox="1"/>
          <p:nvPr/>
        </p:nvSpPr>
        <p:spPr>
          <a:xfrm>
            <a:off x="379706" y="433009"/>
            <a:ext cx="857373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 fundamentales, nuestro ADN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Competitividad. Soluciones asertivas de alto impacto: Incansables buscadores de alternativas multidisciplinarias, originales, elaboradas con empatía, creatividad, ingenio e innovación, que resuelvan las necesidades/problemas de nuestros usuarios.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MX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Orientados al resultado. Nuestros afiliados, tienen como enfoque principal, brindar al cliente la mejor experiencia posible (customer experience), esforzándose por identificar y adaptarse a sus necesidades, resolver sus problemas y proveer el resultado de mayor impacto, con una atención humanizada y experta.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Responsabilidad social. Contribuir al Bienestar social y ambiental cuestionando cada proceso que abordamos, para asegurarnos que nuestro compromiso de minimizar los impactos negativos es una realidad verificable en la comunidad en la que realizamos nuestra actividad.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MX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Adn Dorado PNG Imágenes Transparentes - Pngtree">
            <a:extLst>
              <a:ext uri="{FF2B5EF4-FFF2-40B4-BE49-F238E27FC236}">
                <a16:creationId xmlns:a16="http://schemas.microsoft.com/office/drawing/2014/main" id="{77EB9DCC-E06D-1F7B-1E3D-6C57686F6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791" y="186956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9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¿</a:t>
            </a:r>
            <a:r>
              <a:rPr dirty="0" err="1"/>
              <a:t>Qué</a:t>
            </a:r>
            <a:r>
              <a:rPr dirty="0"/>
              <a:t> es un </a:t>
            </a:r>
            <a:r>
              <a:rPr dirty="0" err="1"/>
              <a:t>clúster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dirty="0"/>
              <a:t>• Un </a:t>
            </a:r>
            <a:r>
              <a:rPr dirty="0" err="1"/>
              <a:t>clúster</a:t>
            </a:r>
            <a:r>
              <a:rPr dirty="0"/>
              <a:t> es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concentración</a:t>
            </a:r>
            <a:r>
              <a:rPr dirty="0"/>
              <a:t> </a:t>
            </a:r>
            <a:r>
              <a:rPr dirty="0" err="1"/>
              <a:t>geográfica</a:t>
            </a:r>
            <a:r>
              <a:rPr dirty="0"/>
              <a:t> de </a:t>
            </a:r>
            <a:r>
              <a:rPr dirty="0" err="1"/>
              <a:t>empresas</a:t>
            </a:r>
            <a:r>
              <a:rPr dirty="0"/>
              <a:t>, </a:t>
            </a:r>
            <a:r>
              <a:rPr dirty="0" err="1"/>
              <a:t>universidades</a:t>
            </a:r>
            <a:r>
              <a:rPr dirty="0"/>
              <a:t> y </a:t>
            </a:r>
            <a:r>
              <a:rPr dirty="0" err="1"/>
              <a:t>gobierno</a:t>
            </a:r>
            <a:r>
              <a:rPr dirty="0"/>
              <a:t>.</a:t>
            </a:r>
            <a:r>
              <a:rPr lang="es-MX" dirty="0"/>
              <a:t> (triple </a:t>
            </a:r>
            <a:r>
              <a:rPr lang="es-MX" dirty="0" err="1"/>
              <a:t>elice</a:t>
            </a:r>
            <a:r>
              <a:rPr lang="es-MX" dirty="0"/>
              <a:t> Michael Porter)</a:t>
            </a:r>
          </a:p>
          <a:p>
            <a:r>
              <a:rPr lang="es-MX" dirty="0"/>
              <a:t>Se puede agregar sociedad civil organizada y centros de investigación</a:t>
            </a:r>
            <a:endParaRPr dirty="0"/>
          </a:p>
          <a:p>
            <a:r>
              <a:rPr dirty="0"/>
              <a:t>• </a:t>
            </a:r>
            <a:r>
              <a:rPr dirty="0" err="1"/>
              <a:t>Colaboran</a:t>
            </a:r>
            <a:r>
              <a:rPr dirty="0"/>
              <a:t> </a:t>
            </a:r>
            <a:r>
              <a:rPr dirty="0" err="1"/>
              <a:t>estratégicamente</a:t>
            </a:r>
            <a:r>
              <a:rPr dirty="0"/>
              <a:t> para </a:t>
            </a:r>
            <a:r>
              <a:rPr dirty="0" err="1"/>
              <a:t>potenciar</a:t>
            </a:r>
            <a:r>
              <a:rPr dirty="0"/>
              <a:t> la </a:t>
            </a:r>
            <a:r>
              <a:rPr dirty="0" err="1"/>
              <a:t>innovación</a:t>
            </a:r>
            <a:r>
              <a:rPr dirty="0"/>
              <a:t>, </a:t>
            </a:r>
            <a:r>
              <a:rPr dirty="0" err="1"/>
              <a:t>productividad</a:t>
            </a:r>
            <a:r>
              <a:rPr dirty="0"/>
              <a:t> y </a:t>
            </a:r>
            <a:r>
              <a:rPr dirty="0" err="1"/>
              <a:t>competitividad</a:t>
            </a:r>
            <a:r>
              <a:rPr dirty="0"/>
              <a:t> regional.</a:t>
            </a:r>
          </a:p>
          <a:p>
            <a:r>
              <a:rPr dirty="0"/>
              <a:t>• </a:t>
            </a:r>
            <a:r>
              <a:rPr dirty="0" err="1"/>
              <a:t>Características</a:t>
            </a:r>
            <a:r>
              <a:rPr dirty="0"/>
              <a:t>:</a:t>
            </a:r>
          </a:p>
          <a:p>
            <a:r>
              <a:rPr dirty="0"/>
              <a:t>  - </a:t>
            </a:r>
            <a:r>
              <a:rPr dirty="0" err="1"/>
              <a:t>Especialización</a:t>
            </a:r>
            <a:r>
              <a:rPr dirty="0"/>
              <a:t> sectorial</a:t>
            </a:r>
          </a:p>
          <a:p>
            <a:r>
              <a:rPr dirty="0"/>
              <a:t>  - Cooperación y </a:t>
            </a:r>
            <a:r>
              <a:rPr dirty="0" err="1"/>
              <a:t>competencia</a:t>
            </a:r>
            <a:r>
              <a:rPr dirty="0"/>
              <a:t> (</a:t>
            </a:r>
            <a:r>
              <a:rPr dirty="0" err="1"/>
              <a:t>coopetencia</a:t>
            </a:r>
            <a:r>
              <a:rPr dirty="0"/>
              <a:t>)</a:t>
            </a:r>
          </a:p>
          <a:p>
            <a:r>
              <a:rPr dirty="0"/>
              <a:t>  - Generación de </a:t>
            </a:r>
            <a:r>
              <a:rPr dirty="0" err="1"/>
              <a:t>conocimiento</a:t>
            </a:r>
            <a:r>
              <a:rPr dirty="0"/>
              <a:t> </a:t>
            </a:r>
            <a:r>
              <a:rPr dirty="0" err="1"/>
              <a:t>compartido</a:t>
            </a:r>
            <a:endParaRPr dirty="0"/>
          </a:p>
        </p:txBody>
      </p:sp>
      <p:pic>
        <p:nvPicPr>
          <p:cNvPr id="4" name="Google Shape;172;p19">
            <a:extLst>
              <a:ext uri="{FF2B5EF4-FFF2-40B4-BE49-F238E27FC236}">
                <a16:creationId xmlns:a16="http://schemas.microsoft.com/office/drawing/2014/main" id="{318319A7-D178-4753-9185-77E724F837B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97562" y="5144512"/>
            <a:ext cx="2056238" cy="103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Ejes Estratégicos de mxTI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979" y="2974975"/>
            <a:ext cx="5748021" cy="2519363"/>
          </a:xfrm>
        </p:spPr>
        <p:txBody>
          <a:bodyPr>
            <a:noAutofit/>
          </a:bodyPr>
          <a:lstStyle/>
          <a:p>
            <a:r>
              <a:rPr sz="2000" dirty="0"/>
              <a:t>• </a:t>
            </a:r>
            <a:r>
              <a:rPr sz="2000" dirty="0" err="1"/>
              <a:t>Vinculación</a:t>
            </a:r>
            <a:r>
              <a:rPr sz="2000" dirty="0"/>
              <a:t> academia-</a:t>
            </a:r>
            <a:r>
              <a:rPr sz="2000" dirty="0" err="1"/>
              <a:t>industria</a:t>
            </a:r>
            <a:endParaRPr sz="2000" dirty="0"/>
          </a:p>
          <a:p>
            <a:r>
              <a:rPr sz="2000" dirty="0"/>
              <a:t>• </a:t>
            </a:r>
            <a:r>
              <a:rPr sz="2000" dirty="0" err="1"/>
              <a:t>Innovación</a:t>
            </a:r>
            <a:r>
              <a:rPr sz="2000" dirty="0"/>
              <a:t> </a:t>
            </a:r>
            <a:r>
              <a:rPr sz="2000" dirty="0" err="1"/>
              <a:t>tecnológica</a:t>
            </a:r>
            <a:endParaRPr sz="2000" dirty="0"/>
          </a:p>
          <a:p>
            <a:r>
              <a:rPr sz="2000" dirty="0"/>
              <a:t>• </a:t>
            </a:r>
            <a:r>
              <a:rPr sz="2000" dirty="0" err="1"/>
              <a:t>Formación</a:t>
            </a:r>
            <a:r>
              <a:rPr sz="2000" dirty="0"/>
              <a:t> de </a:t>
            </a:r>
            <a:r>
              <a:rPr sz="2000" dirty="0" err="1"/>
              <a:t>talento</a:t>
            </a:r>
            <a:r>
              <a:rPr sz="2000" dirty="0"/>
              <a:t> </a:t>
            </a:r>
            <a:r>
              <a:rPr sz="2000" dirty="0" err="1"/>
              <a:t>especializado</a:t>
            </a:r>
            <a:endParaRPr sz="2000" dirty="0"/>
          </a:p>
          <a:p>
            <a:r>
              <a:rPr sz="2000" dirty="0"/>
              <a:t>• </a:t>
            </a:r>
            <a:r>
              <a:rPr sz="2000" dirty="0" err="1"/>
              <a:t>Impulso</a:t>
            </a:r>
            <a:r>
              <a:rPr sz="2000" dirty="0"/>
              <a:t> al </a:t>
            </a:r>
            <a:r>
              <a:rPr sz="2000" dirty="0" err="1"/>
              <a:t>emprendimiento</a:t>
            </a:r>
            <a:r>
              <a:rPr sz="2000" dirty="0"/>
              <a:t> digital</a:t>
            </a:r>
          </a:p>
          <a:p>
            <a:r>
              <a:rPr sz="2000" dirty="0"/>
              <a:t>• </a:t>
            </a:r>
            <a:r>
              <a:rPr sz="2000" dirty="0" err="1"/>
              <a:t>Atracción</a:t>
            </a:r>
            <a:r>
              <a:rPr sz="2000" dirty="0"/>
              <a:t> de </a:t>
            </a:r>
            <a:r>
              <a:rPr sz="2000" dirty="0" err="1"/>
              <a:t>inversión</a:t>
            </a:r>
            <a:r>
              <a:rPr sz="2000" dirty="0"/>
              <a:t> </a:t>
            </a:r>
            <a:r>
              <a:rPr sz="2000" dirty="0" err="1"/>
              <a:t>nacional</a:t>
            </a:r>
            <a:r>
              <a:rPr sz="2000" dirty="0"/>
              <a:t> e </a:t>
            </a:r>
            <a:r>
              <a:rPr sz="2000" dirty="0" err="1"/>
              <a:t>internacional</a:t>
            </a:r>
            <a:endParaRPr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E39AE4-177B-D1F1-B8FF-25FD4A1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080" y="0"/>
            <a:ext cx="2773920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3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MX" smtClean="0"/>
              <a:pPr rtl="0"/>
              <a:t>21</a:t>
            </a:fld>
            <a:endParaRPr lang="es-MX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B4C4E5F-8B17-8000-FF9C-1C23A49DF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320" y="0"/>
            <a:ext cx="2773680" cy="77326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D572C62-75FB-32C1-C1A2-A2D64F2C2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499" y="6275518"/>
            <a:ext cx="5115639" cy="42868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F7E4E6F-E9FF-105E-EC5A-35DD25F89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06" y="5975668"/>
            <a:ext cx="4357664" cy="733302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9DBD534D-454F-E306-04AD-F732DBEA4D8F}"/>
              </a:ext>
            </a:extLst>
          </p:cNvPr>
          <p:cNvSpPr txBox="1"/>
          <p:nvPr/>
        </p:nvSpPr>
        <p:spPr>
          <a:xfrm>
            <a:off x="550235" y="215408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</a:t>
            </a:r>
            <a:r>
              <a:rPr lang="es-MX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ué nos diferencia?</a:t>
            </a:r>
            <a:endParaRPr lang="es-MX" sz="2800" dirty="0"/>
          </a:p>
        </p:txBody>
      </p:sp>
      <p:pic>
        <p:nvPicPr>
          <p:cNvPr id="6146" name="Picture 2" descr="DEFERENCIA - Herramientas Discipulares">
            <a:extLst>
              <a:ext uri="{FF2B5EF4-FFF2-40B4-BE49-F238E27FC236}">
                <a16:creationId xmlns:a16="http://schemas.microsoft.com/office/drawing/2014/main" id="{5DD5A07D-2AB6-347C-EF30-7392CF15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181" y="2030154"/>
            <a:ext cx="40862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E94D04D-FFA9-1619-2227-5F729CCC810D}"/>
              </a:ext>
            </a:extLst>
          </p:cNvPr>
          <p:cNvSpPr txBox="1"/>
          <p:nvPr/>
        </p:nvSpPr>
        <p:spPr>
          <a:xfrm>
            <a:off x="550235" y="1228397"/>
            <a:ext cx="675433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Century Gothic" panose="020B0502020202020204" pitchFamily="34" charset="0"/>
              </a:rPr>
              <a:t>​​​​​​​​​Cada organización crea su propio concepto del mundo basada en su historia de vida, que es única, irrepetible. En MxTi, nos diferenciamos de los otros por nuestra integración con empresas y personas de todo nuestro país, desde el norte hasta el sur, en nuestras reuniones, se amalgama un sentido de pertenencia, una unidad sin par, desde nuestro físico, expresiones, cultura y costumbres, cada uno tan diferente, cada uno tan singular, de acuerdo al lugar donde nacimos e idiosincrasia del entorno, cuando estamos arropados en MxTi, solo tenemos un propósito, integrarnos, trabajar enfocados y llevar a nuestro país, México, al siguiente nivel, al lugar de honor que debió haber mantenido por siglos…</a:t>
            </a:r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9040" y="365125"/>
            <a:ext cx="6334760" cy="1325563"/>
          </a:xfrm>
        </p:spPr>
        <p:txBody>
          <a:bodyPr/>
          <a:lstStyle/>
          <a:p>
            <a:r>
              <a:rPr dirty="0" err="1"/>
              <a:t>mxTI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contexto</a:t>
            </a:r>
            <a:r>
              <a:rPr dirty="0"/>
              <a:t> </a:t>
            </a:r>
            <a:r>
              <a:rPr dirty="0" err="1"/>
              <a:t>internacional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0" y="2275839"/>
            <a:ext cx="6416040" cy="3901123"/>
          </a:xfrm>
        </p:spPr>
        <p:txBody>
          <a:bodyPr/>
          <a:lstStyle/>
          <a:p>
            <a:r>
              <a:rPr dirty="0"/>
              <a:t>• </a:t>
            </a:r>
            <a:r>
              <a:rPr dirty="0" err="1"/>
              <a:t>Participación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eventos</a:t>
            </a:r>
            <a:r>
              <a:rPr dirty="0"/>
              <a:t> </a:t>
            </a:r>
            <a:r>
              <a:rPr dirty="0" err="1"/>
              <a:t>globales</a:t>
            </a:r>
            <a:r>
              <a:rPr dirty="0"/>
              <a:t> de TI</a:t>
            </a:r>
          </a:p>
          <a:p>
            <a:r>
              <a:rPr dirty="0"/>
              <a:t>• </a:t>
            </a:r>
            <a:r>
              <a:rPr dirty="0" err="1"/>
              <a:t>Alianzas</a:t>
            </a:r>
            <a:r>
              <a:rPr dirty="0"/>
              <a:t> con Silicon Valley, </a:t>
            </a:r>
            <a:r>
              <a:rPr dirty="0" err="1"/>
              <a:t>Canadá</a:t>
            </a:r>
            <a:r>
              <a:rPr dirty="0"/>
              <a:t> y Europa</a:t>
            </a:r>
          </a:p>
          <a:p>
            <a:r>
              <a:rPr dirty="0"/>
              <a:t>• </a:t>
            </a:r>
            <a:r>
              <a:rPr dirty="0" err="1"/>
              <a:t>Impulso</a:t>
            </a:r>
            <a:r>
              <a:rPr dirty="0"/>
              <a:t> a </a:t>
            </a:r>
            <a:r>
              <a:rPr dirty="0" err="1"/>
              <a:t>estándares</a:t>
            </a:r>
            <a:r>
              <a:rPr dirty="0"/>
              <a:t> de </a:t>
            </a:r>
            <a:r>
              <a:rPr dirty="0" err="1"/>
              <a:t>calidad</a:t>
            </a:r>
            <a:r>
              <a:rPr dirty="0"/>
              <a:t> </a:t>
            </a:r>
            <a:r>
              <a:rPr dirty="0" err="1"/>
              <a:t>internacional</a:t>
            </a:r>
            <a:endParaRPr dirty="0"/>
          </a:p>
          <a:p>
            <a:r>
              <a:rPr dirty="0"/>
              <a:t>• </a:t>
            </a:r>
            <a:r>
              <a:rPr dirty="0" err="1"/>
              <a:t>Exportación</a:t>
            </a:r>
            <a:r>
              <a:rPr dirty="0"/>
              <a:t> de </a:t>
            </a:r>
            <a:r>
              <a:rPr dirty="0" err="1"/>
              <a:t>servicios</a:t>
            </a:r>
            <a:r>
              <a:rPr dirty="0"/>
              <a:t> y software </a:t>
            </a:r>
            <a:r>
              <a:rPr dirty="0" err="1"/>
              <a:t>especializado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1D54AC-1DA0-F39E-0F0E-0B09F42B2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57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59" y="773268"/>
            <a:ext cx="3171825" cy="668337"/>
          </a:xfrm>
        </p:spPr>
        <p:txBody>
          <a:bodyPr/>
          <a:lstStyle/>
          <a:p>
            <a:r>
              <a:rPr dirty="0" err="1"/>
              <a:t>Conclusiones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13" y="1981518"/>
            <a:ext cx="6735447" cy="2844482"/>
          </a:xfrm>
        </p:spPr>
        <p:txBody>
          <a:bodyPr>
            <a:noAutofit/>
          </a:bodyPr>
          <a:lstStyle/>
          <a:p>
            <a:r>
              <a:rPr sz="2000" dirty="0"/>
              <a:t>• </a:t>
            </a:r>
            <a:r>
              <a:rPr sz="2000" dirty="0" err="1"/>
              <a:t>mxTI</a:t>
            </a:r>
            <a:r>
              <a:rPr sz="2000" dirty="0"/>
              <a:t> es un actor clave </a:t>
            </a:r>
            <a:r>
              <a:rPr sz="2000" dirty="0" err="1"/>
              <a:t>en</a:t>
            </a:r>
            <a:r>
              <a:rPr sz="2000" dirty="0"/>
              <a:t> </a:t>
            </a:r>
            <a:r>
              <a:rPr sz="2000" dirty="0" err="1"/>
              <a:t>el</a:t>
            </a:r>
            <a:r>
              <a:rPr sz="2000" dirty="0"/>
              <a:t> </a:t>
            </a:r>
            <a:r>
              <a:rPr sz="2000" dirty="0" err="1"/>
              <a:t>desarrollo</a:t>
            </a:r>
            <a:r>
              <a:rPr sz="2000" dirty="0"/>
              <a:t> digital de México.</a:t>
            </a:r>
          </a:p>
          <a:p>
            <a:r>
              <a:rPr sz="2000" dirty="0"/>
              <a:t>• Los </a:t>
            </a:r>
            <a:r>
              <a:rPr sz="2000" dirty="0" err="1"/>
              <a:t>clústeres</a:t>
            </a:r>
            <a:r>
              <a:rPr sz="2000" dirty="0"/>
              <a:t> </a:t>
            </a:r>
            <a:r>
              <a:rPr sz="2000" dirty="0" err="1"/>
              <a:t>regionales</a:t>
            </a:r>
            <a:r>
              <a:rPr sz="2000" dirty="0"/>
              <a:t> </a:t>
            </a:r>
            <a:r>
              <a:rPr sz="2000" dirty="0" err="1"/>
              <a:t>fortalecen</a:t>
            </a:r>
            <a:r>
              <a:rPr sz="2000" dirty="0"/>
              <a:t> la </a:t>
            </a:r>
            <a:r>
              <a:rPr sz="2000" dirty="0" err="1"/>
              <a:t>economía</a:t>
            </a:r>
            <a:r>
              <a:rPr sz="2000" dirty="0"/>
              <a:t> del </a:t>
            </a:r>
            <a:r>
              <a:rPr sz="2000" dirty="0" err="1"/>
              <a:t>conocimiento</a:t>
            </a:r>
            <a:r>
              <a:rPr sz="2000" dirty="0"/>
              <a:t>.</a:t>
            </a:r>
          </a:p>
          <a:p>
            <a:r>
              <a:rPr sz="2000" dirty="0"/>
              <a:t>• A </a:t>
            </a:r>
            <a:r>
              <a:rPr sz="2000" dirty="0" err="1"/>
              <a:t>través</a:t>
            </a:r>
            <a:r>
              <a:rPr sz="2000" dirty="0"/>
              <a:t> de </a:t>
            </a:r>
            <a:r>
              <a:rPr sz="2000" dirty="0" err="1"/>
              <a:t>políticas</a:t>
            </a:r>
            <a:r>
              <a:rPr sz="2000" dirty="0"/>
              <a:t>, </a:t>
            </a:r>
            <a:r>
              <a:rPr sz="2000" dirty="0" err="1"/>
              <a:t>educación</a:t>
            </a:r>
            <a:r>
              <a:rPr sz="2000" dirty="0"/>
              <a:t> y </a:t>
            </a:r>
            <a:r>
              <a:rPr sz="2000" dirty="0" err="1"/>
              <a:t>colaboración</a:t>
            </a:r>
            <a:r>
              <a:rPr sz="2000" dirty="0"/>
              <a:t>, México </a:t>
            </a:r>
            <a:r>
              <a:rPr sz="2000" dirty="0" err="1"/>
              <a:t>puede</a:t>
            </a:r>
            <a:r>
              <a:rPr sz="2000" dirty="0"/>
              <a:t> </a:t>
            </a:r>
            <a:r>
              <a:rPr sz="2000" dirty="0" err="1"/>
              <a:t>consolidarse</a:t>
            </a:r>
            <a:r>
              <a:rPr sz="2000" dirty="0"/>
              <a:t> </a:t>
            </a:r>
            <a:r>
              <a:rPr sz="2000" dirty="0" err="1"/>
              <a:t>como</a:t>
            </a:r>
            <a:r>
              <a:rPr sz="2000" dirty="0"/>
              <a:t> </a:t>
            </a:r>
            <a:r>
              <a:rPr sz="2000" dirty="0" err="1"/>
              <a:t>líder</a:t>
            </a:r>
            <a:r>
              <a:rPr sz="2000" dirty="0"/>
              <a:t> </a:t>
            </a:r>
            <a:r>
              <a:rPr sz="2000" dirty="0" err="1"/>
              <a:t>tecnológico</a:t>
            </a:r>
            <a:r>
              <a:rPr sz="2000" dirty="0"/>
              <a:t> </a:t>
            </a:r>
            <a:r>
              <a:rPr sz="2000" dirty="0" err="1"/>
              <a:t>en</a:t>
            </a:r>
            <a:r>
              <a:rPr sz="2000" dirty="0"/>
              <a:t> América Latina.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CCE015-FEBC-1CE2-8A3A-A78C080B7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320" y="0"/>
            <a:ext cx="2773680" cy="77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81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20590" y="6085530"/>
            <a:ext cx="751270" cy="53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2815" y="4143368"/>
            <a:ext cx="1711800" cy="12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5974" y="47181"/>
            <a:ext cx="5193919" cy="85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0114" y="6304621"/>
            <a:ext cx="1095349" cy="532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26"/>
          <p:cNvCxnSpPr>
            <a:cxnSpLocks/>
          </p:cNvCxnSpPr>
          <p:nvPr/>
        </p:nvCxnSpPr>
        <p:spPr>
          <a:xfrm>
            <a:off x="3761429" y="4143368"/>
            <a:ext cx="0" cy="1310735"/>
          </a:xfrm>
          <a:prstGeom prst="straightConnector1">
            <a:avLst/>
          </a:prstGeom>
          <a:noFill/>
          <a:ln w="9525" cap="flat" cmpd="sng">
            <a:solidFill>
              <a:srgbClr val="B5956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71" name="Google Shape;271;p26"/>
          <p:cNvSpPr txBox="1"/>
          <p:nvPr/>
        </p:nvSpPr>
        <p:spPr>
          <a:xfrm>
            <a:off x="6096000" y="4126023"/>
            <a:ext cx="4867346" cy="121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94" tIns="32138" rIns="64294" bIns="32138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Miguel </a:t>
            </a:r>
            <a:r>
              <a:rPr lang="es-ES" kern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  <a:sym typeface="Arial"/>
              </a:rPr>
              <a:t>Á</a:t>
            </a: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ngel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Sanabria Plascencia |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B59568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Presidente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masanabria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B59568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@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mxti.mx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9568"/>
              </a:buClr>
              <a:buSzTx/>
              <a:buFont typeface="Arial"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B59568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www.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mxti.mx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9568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41A969D-28C0-4EB7-A902-FC4BCB5156CD}"/>
              </a:ext>
            </a:extLst>
          </p:cNvPr>
          <p:cNvSpPr txBox="1"/>
          <p:nvPr/>
        </p:nvSpPr>
        <p:spPr>
          <a:xfrm>
            <a:off x="3809929" y="2306547"/>
            <a:ext cx="5415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Gracias !!! …</a:t>
            </a:r>
          </a:p>
        </p:txBody>
      </p:sp>
      <p:sp>
        <p:nvSpPr>
          <p:cNvPr id="12" name="Google Shape;140;p16">
            <a:extLst>
              <a:ext uri="{FF2B5EF4-FFF2-40B4-BE49-F238E27FC236}">
                <a16:creationId xmlns:a16="http://schemas.microsoft.com/office/drawing/2014/main" id="{8FA7FA72-50D0-4D43-91C0-D8087CFF47EB}"/>
              </a:ext>
            </a:extLst>
          </p:cNvPr>
          <p:cNvSpPr/>
          <p:nvPr/>
        </p:nvSpPr>
        <p:spPr>
          <a:xfrm>
            <a:off x="8184025" y="6159706"/>
            <a:ext cx="4054244" cy="44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22 Clústeres de TI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,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B69568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1 País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B69568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 2ª Red de Redes de México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13" name="Picture 2" descr="FISTOL BANDERA MEXICO DORADO CON TINTAS">
            <a:extLst>
              <a:ext uri="{FF2B5EF4-FFF2-40B4-BE49-F238E27FC236}">
                <a16:creationId xmlns:a16="http://schemas.microsoft.com/office/drawing/2014/main" id="{E58E42C4-71B4-4FBC-B02D-F60149A80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3" y="5505148"/>
            <a:ext cx="822838" cy="7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45B99E4-F179-4EF4-9C56-0E29161D32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3663" y="2814378"/>
            <a:ext cx="1687537" cy="108596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6377353-39E5-143B-D636-45E4EC7F56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489" y="6351749"/>
            <a:ext cx="5115639" cy="428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Beneficios de los Clústeres de 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Atracción de empresas globales (IBM, Oracle, Microsoft).</a:t>
            </a:r>
          </a:p>
          <a:p>
            <a:r>
              <a:t>• Aumento de exportaciones de software y servicios tecnológicos.</a:t>
            </a:r>
          </a:p>
          <a:p>
            <a:r>
              <a:t>• Creación de más de 900,000 empleos directos en el país.</a:t>
            </a:r>
          </a:p>
          <a:p>
            <a:r>
              <a:t>• Fortalecimiento de ecosistemas regionales de innovación.</a:t>
            </a:r>
          </a:p>
          <a:p>
            <a:r>
              <a:t>• Mejora del acceso a talento y formación especializada.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Importancia del Sector TI en México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En 2023, el sector TI generó 1.37 billones de pesos, con un crecimiento del 5.5% anual.</a:t>
            </a:r>
          </a:p>
          <a:p>
            <a:r>
              <a:t>• Las exportaciones pasaron de $18.7M USD (2018) a $25.5M USD (2023).</a:t>
            </a:r>
          </a:p>
          <a:p>
            <a:r>
              <a:t>• Se prevé un crecimiento del 5–10% en los próximos cinco años.</a:t>
            </a:r>
          </a:p>
          <a:p>
            <a:r>
              <a:t>• Este sector es clave para la digitalización, competitividad y generación de empleos.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Casos de éxito regionales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Guadalajara (Jalisco): Clúster de TI consolidado, exportaciones de alto valor.</a:t>
            </a:r>
          </a:p>
          <a:p>
            <a:r>
              <a:t>• Monterrey (Nuevo León): Desarrollo de soluciones industriales y smart cities.</a:t>
            </a:r>
          </a:p>
          <a:p>
            <a:r>
              <a:t>• Querétaro: Integración con sector automotriz y aeroespacial mediante TI.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Actores clave dentro del clúster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dirty="0" err="1"/>
              <a:t>Empresas</a:t>
            </a:r>
            <a:r>
              <a:rPr dirty="0"/>
              <a:t> </a:t>
            </a:r>
            <a:r>
              <a:rPr dirty="0" err="1"/>
              <a:t>líderes</a:t>
            </a:r>
            <a:r>
              <a:rPr dirty="0"/>
              <a:t> (</a:t>
            </a:r>
            <a:r>
              <a:rPr dirty="0" err="1"/>
              <a:t>grandes</a:t>
            </a:r>
            <a:r>
              <a:rPr dirty="0"/>
              <a:t> y </a:t>
            </a:r>
            <a:r>
              <a:rPr dirty="0" err="1"/>
              <a:t>pymes</a:t>
            </a:r>
            <a:r>
              <a:rPr dirty="0"/>
              <a:t>)</a:t>
            </a:r>
          </a:p>
          <a:p>
            <a:r>
              <a:rPr dirty="0"/>
              <a:t>• </a:t>
            </a:r>
            <a:r>
              <a:rPr dirty="0" err="1"/>
              <a:t>Universidades</a:t>
            </a:r>
            <a:r>
              <a:rPr dirty="0"/>
              <a:t> y </a:t>
            </a:r>
            <a:r>
              <a:rPr dirty="0" err="1"/>
              <a:t>centros</a:t>
            </a:r>
            <a:r>
              <a:rPr dirty="0"/>
              <a:t> de </a:t>
            </a:r>
            <a:r>
              <a:rPr dirty="0" err="1"/>
              <a:t>investigación</a:t>
            </a:r>
            <a:endParaRPr dirty="0"/>
          </a:p>
          <a:p>
            <a:r>
              <a:rPr dirty="0"/>
              <a:t>• </a:t>
            </a:r>
            <a:r>
              <a:rPr dirty="0" err="1"/>
              <a:t>Gobierno</a:t>
            </a:r>
            <a:r>
              <a:rPr dirty="0"/>
              <a:t> (federal, </a:t>
            </a:r>
            <a:r>
              <a:rPr dirty="0" err="1"/>
              <a:t>estatal</a:t>
            </a:r>
            <a:r>
              <a:rPr dirty="0"/>
              <a:t> y local)</a:t>
            </a:r>
            <a:endParaRPr lang="es-MX" dirty="0"/>
          </a:p>
          <a:p>
            <a:r>
              <a:rPr lang="es-MX" dirty="0"/>
              <a:t>Centros de investigación</a:t>
            </a:r>
            <a:endParaRPr dirty="0"/>
          </a:p>
          <a:p>
            <a:r>
              <a:rPr dirty="0"/>
              <a:t>• </a:t>
            </a:r>
            <a:r>
              <a:rPr dirty="0" err="1"/>
              <a:t>Cámaras</a:t>
            </a:r>
            <a:r>
              <a:rPr dirty="0"/>
              <a:t> </a:t>
            </a:r>
            <a:r>
              <a:rPr dirty="0" err="1"/>
              <a:t>empresariales</a:t>
            </a:r>
            <a:r>
              <a:rPr dirty="0"/>
              <a:t> y </a:t>
            </a:r>
            <a:r>
              <a:rPr dirty="0" err="1"/>
              <a:t>asociaciones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Desafíos actuales del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Brecha de talento especializado</a:t>
            </a:r>
          </a:p>
          <a:p>
            <a:r>
              <a:t>• Infraestructura digital desigual</a:t>
            </a:r>
          </a:p>
          <a:p>
            <a:r>
              <a:t>• Competencia global y nearshoring</a:t>
            </a:r>
          </a:p>
          <a:p>
            <a:r>
              <a:t>• Escasa adopción de tecnologías avanzadas en algunas regiones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Oportunidades para México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Posicionamiento como hub de servicios tecnológicos para Norteamérica</a:t>
            </a:r>
          </a:p>
          <a:p>
            <a:r>
              <a:t>• Desarrollo de talento joven capacitado en IA, ciberseguridad, datos, etc.</a:t>
            </a:r>
          </a:p>
          <a:p>
            <a:r>
              <a:t>• Alianzas internacionales e innovación abierta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Estrategias de fortalecimiento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Creación de agendas regionales de innovación</a:t>
            </a:r>
          </a:p>
          <a:p>
            <a:r>
              <a:t>• Incentivos fiscales y financiamiento a startups TI</a:t>
            </a:r>
          </a:p>
          <a:p>
            <a:r>
              <a:t>• Políticas públicas alineadas al sector</a:t>
            </a:r>
          </a:p>
          <a:p>
            <a:r>
              <a:t>• Formación dual universidad-empresa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a sola línea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49_TF56180624_Win32" id="{DA94138B-457B-4604-9749-588237BB90A3}" vid="{46A1F4DD-802B-4175-966B-E16743FC7892}"/>
    </a:ext>
  </a:extLst>
</a:theme>
</file>

<file path=ppt/theme/theme2.xml><?xml version="1.0" encoding="utf-8"?>
<a:theme xmlns:a="http://schemas.openxmlformats.org/drawingml/2006/main" name="1_Una sola línea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9044_TF22318419_Win32" id="{78946E5F-FF88-4AD4-94B9-5716C2298514}" vid="{8B7B792A-48AD-4901-9CAB-835AAC376978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ventas minimalista tenue</Template>
  <TotalTime>981</TotalTime>
  <Words>1384</Words>
  <Application>Microsoft Office PowerPoint</Application>
  <PresentationFormat>Panorámica</PresentationFormat>
  <Paragraphs>154</Paragraphs>
  <Slides>24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Tenorite</vt:lpstr>
      <vt:lpstr>Times New Roman</vt:lpstr>
      <vt:lpstr>Una sola línea</vt:lpstr>
      <vt:lpstr>1_Una sola línea</vt:lpstr>
      <vt:lpstr>Tema de Office</vt:lpstr>
      <vt:lpstr>Presentación de PowerPoint</vt:lpstr>
      <vt:lpstr>¿Qué es un clúster?</vt:lpstr>
      <vt:lpstr>Beneficios de los Clústeres de TI</vt:lpstr>
      <vt:lpstr>Importancia del Sector TI en México</vt:lpstr>
      <vt:lpstr>Casos de éxito regionales</vt:lpstr>
      <vt:lpstr>Actores clave dentro del clúster</vt:lpstr>
      <vt:lpstr>Desafíos actuales del sector</vt:lpstr>
      <vt:lpstr>Oportunidades para México</vt:lpstr>
      <vt:lpstr>Estrategias de fortalecimiento</vt:lpstr>
      <vt:lpstr>Impacto en el empleo y educación</vt:lpstr>
      <vt:lpstr>Presentación de PowerPoint</vt:lpstr>
      <vt:lpstr>¿QUIÉNES SOMOS?</vt:lpstr>
      <vt:lpstr>¿QUIÉNES SOMOS?</vt:lpstr>
      <vt:lpstr>¿QUIÉNES SOMOS?</vt:lpstr>
      <vt:lpstr>¿QUIÉNES SOMOS?</vt:lpstr>
      <vt:lpstr>Presentación de PowerPoint</vt:lpstr>
      <vt:lpstr>Presentación de PowerPoint</vt:lpstr>
      <vt:lpstr>Presentación de PowerPoint</vt:lpstr>
      <vt:lpstr>Presentación de PowerPoint</vt:lpstr>
      <vt:lpstr>Ejes Estratégicos de mxTI</vt:lpstr>
      <vt:lpstr>Presentación de PowerPoint</vt:lpstr>
      <vt:lpstr>mxTI en el contexto internacional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Miguel Angel Sanabria P</dc:creator>
  <cp:lastModifiedBy>Miguel Angel Sanabria P</cp:lastModifiedBy>
  <cp:revision>37</cp:revision>
  <dcterms:created xsi:type="dcterms:W3CDTF">2025-02-04T01:00:24Z</dcterms:created>
  <dcterms:modified xsi:type="dcterms:W3CDTF">2025-05-20T22:00:06Z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