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TbMTO7S1w7dMDrjf10ZmwNLTv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a829d6e7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a829d6e70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Entender cómo el contexto social y económico afecta la innovación tecnológica nos permite identificar lecciones clave para otras empresas del sector.</a:t>
            </a:r>
            <a:endParaRPr/>
          </a:p>
        </p:txBody>
      </p:sp>
      <p:sp>
        <p:nvSpPr>
          <p:cNvPr id="252" name="Google Shape;252;g35a829d6e70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a829d6e7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a829d6e70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fin del análisis fundamental es el analizar los factores económicos y financieros que permitan a los inversionistas si invertir en cierta compañía o no. </a:t>
            </a:r>
            <a:endParaRPr/>
          </a:p>
        </p:txBody>
      </p:sp>
      <p:sp>
        <p:nvSpPr>
          <p:cNvPr id="262" name="Google Shape;262;g35a829d6e70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a829d6e7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a829d6e70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35a829d6e70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a829d6e7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a829d6e70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35a829d6e70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a829d6e7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a829d6e70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5a829d6e70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a829d6e7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a829d6e70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35a829d6e70_0_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l título">
  <p:cSld name="Diapositiva del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>
            <a:spLocks noGrp="1"/>
          </p:cNvSpPr>
          <p:nvPr>
            <p:ph type="pic" idx="2"/>
          </p:nvPr>
        </p:nvSpPr>
        <p:spPr>
          <a:xfrm>
            <a:off x="1" y="0"/>
            <a:ext cx="10655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7" name="Google Shape;27;p14"/>
          <p:cNvSpPr>
            <a:spLocks noGrp="1"/>
          </p:cNvSpPr>
          <p:nvPr>
            <p:ph type="ctrTitle"/>
          </p:nvPr>
        </p:nvSpPr>
        <p:spPr>
          <a:xfrm>
            <a:off x="948293" y="3271757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97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1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ivisoria 1">
  <p:cSld name="Diapositiva divisoria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>
            <a:spLocks noGrp="1"/>
          </p:cNvSpPr>
          <p:nvPr>
            <p:ph type="pic" idx="2"/>
          </p:nvPr>
        </p:nvSpPr>
        <p:spPr>
          <a:xfrm>
            <a:off x="0" y="418374"/>
            <a:ext cx="8687400" cy="6439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1" name="Google Shape;31;p15"/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0" name="Google Shape;160;p33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1" name="Google Shape;161;p33"/>
          <p:cNvSpPr txBox="1"/>
          <p:nvPr/>
        </p:nvSpPr>
        <p:spPr>
          <a:xfrm>
            <a:off x="9330490" y="2613787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9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76" name="Google Shape;176;p3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35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3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4" name="Google Shape;184;p3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85" name="Google Shape;185;p3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88" name="Google Shape;188;p3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3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</p:sp>
      <p:sp>
        <p:nvSpPr>
          <p:cNvPr id="191" name="Google Shape;191;p3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2" name="Google Shape;192;p3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36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3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 rot="5400000">
            <a:off x="6267513" y="2466913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 rot="5400000">
            <a:off x="1679612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2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body" idx="3"/>
          </p:nvPr>
        </p:nvSpPr>
        <p:spPr>
          <a:xfrm>
            <a:off x="6299887" y="151125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lumna 3">
  <p:cSld name="1_Columna 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36000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body" idx="3"/>
          </p:nvPr>
        </p:nvSpPr>
        <p:spPr>
          <a:xfrm>
            <a:off x="4301550" y="1511476"/>
            <a:ext cx="3600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4"/>
          </p:nvPr>
        </p:nvSpPr>
        <p:spPr>
          <a:xfrm>
            <a:off x="8171550" y="1511475"/>
            <a:ext cx="36006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5">
  <p:cSld name="Columna 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21600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3"/>
          </p:nvPr>
        </p:nvSpPr>
        <p:spPr>
          <a:xfrm>
            <a:off x="2726412" y="1512000"/>
            <a:ext cx="21606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4"/>
          </p:nvPr>
        </p:nvSpPr>
        <p:spPr>
          <a:xfrm>
            <a:off x="5021412" y="1512000"/>
            <a:ext cx="21606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body" idx="5"/>
          </p:nvPr>
        </p:nvSpPr>
        <p:spPr>
          <a:xfrm>
            <a:off x="7316412" y="1507535"/>
            <a:ext cx="21606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6"/>
          </p:nvPr>
        </p:nvSpPr>
        <p:spPr>
          <a:xfrm>
            <a:off x="9611412" y="1507535"/>
            <a:ext cx="21606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ivisoria 2">
  <p:cSld name="Diapositiva divisoria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>
            <a:spLocks noGrp="1"/>
          </p:cNvSpPr>
          <p:nvPr>
            <p:ph type="pic" idx="2"/>
          </p:nvPr>
        </p:nvSpPr>
        <p:spPr>
          <a:xfrm>
            <a:off x="-1" y="0"/>
            <a:ext cx="11795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7" name="Google Shape;37;p16"/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 contenido 1">
  <p:cSld name="Foto de contenido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>
            <a:spLocks noGrp="1"/>
          </p:cNvSpPr>
          <p:nvPr>
            <p:ph type="pic" idx="2"/>
          </p:nvPr>
        </p:nvSpPr>
        <p:spPr>
          <a:xfrm>
            <a:off x="6481149" y="1684742"/>
            <a:ext cx="4904700" cy="4333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entury Gothic"/>
              <a:buNone/>
              <a:defRPr sz="2800"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 contenido 2">
  <p:cSld name="Foto de contenido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>
            <a:spLocks noGrp="1"/>
          </p:cNvSpPr>
          <p:nvPr>
            <p:ph type="pic" idx="2"/>
          </p:nvPr>
        </p:nvSpPr>
        <p:spPr>
          <a:xfrm>
            <a:off x="6282692" y="432000"/>
            <a:ext cx="5511900" cy="5760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/>
          <p:nvPr/>
        </p:nvSpPr>
        <p:spPr>
          <a:xfrm>
            <a:off x="431800" y="5530292"/>
            <a:ext cx="1103874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9"/>
          <p:cNvSpPr/>
          <p:nvPr/>
        </p:nvSpPr>
        <p:spPr>
          <a:xfrm>
            <a:off x="9537134" y="1312995"/>
            <a:ext cx="1103874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9"/>
          <p:cNvSpPr/>
          <p:nvPr/>
        </p:nvSpPr>
        <p:spPr>
          <a:xfrm>
            <a:off x="9683871" y="300388"/>
            <a:ext cx="1838652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1449746" y="5304339"/>
            <a:ext cx="514964" cy="4519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9"/>
          <p:cNvSpPr/>
          <p:nvPr/>
        </p:nvSpPr>
        <p:spPr>
          <a:xfrm>
            <a:off x="11007557" y="354617"/>
            <a:ext cx="514964" cy="4519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32000" y="1515834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3"/>
          </p:nvPr>
        </p:nvSpPr>
        <p:spPr>
          <a:xfrm>
            <a:off x="432000" y="2023668"/>
            <a:ext cx="5472000" cy="4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4"/>
          </p:nvPr>
        </p:nvSpPr>
        <p:spPr>
          <a:xfrm>
            <a:off x="6300000" y="1516359"/>
            <a:ext cx="54720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5"/>
          </p:nvPr>
        </p:nvSpPr>
        <p:spPr>
          <a:xfrm>
            <a:off x="6299887" y="2020359"/>
            <a:ext cx="5472000" cy="4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 contenido 3">
  <p:cSld name="Foto de contenido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6812170" y="2376298"/>
            <a:ext cx="2405400" cy="21252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>
                <a:solidFill>
                  <a:srgbClr val="FEFEFE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FEFEFE"/>
                </a:solidFill>
              </a:defRPr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FEFEFE"/>
                </a:solidFill>
              </a:defRPr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FEFEFE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pic" idx="4"/>
          </p:nvPr>
        </p:nvSpPr>
        <p:spPr>
          <a:xfrm>
            <a:off x="8812420" y="1176148"/>
            <a:ext cx="2405400" cy="21252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7" name="Google Shape;77;p20"/>
          <p:cNvSpPr>
            <a:spLocks noGrp="1"/>
          </p:cNvSpPr>
          <p:nvPr>
            <p:ph type="pic" idx="5"/>
          </p:nvPr>
        </p:nvSpPr>
        <p:spPr>
          <a:xfrm>
            <a:off x="8812419" y="3552739"/>
            <a:ext cx="2405400" cy="21252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ía grande">
  <p:cSld name="Fotografía gra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>
            <a:spLocks noGrp="1"/>
          </p:cNvSpPr>
          <p:nvPr>
            <p:ph type="pic" idx="2"/>
          </p:nvPr>
        </p:nvSpPr>
        <p:spPr>
          <a:xfrm>
            <a:off x="0" y="0"/>
            <a:ext cx="11771400" cy="61914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ctrTitle"/>
          </p:nvPr>
        </p:nvSpPr>
        <p:spPr>
          <a:xfrm>
            <a:off x="420687" y="5066452"/>
            <a:ext cx="4459800" cy="539400"/>
          </a:xfrm>
          <a:prstGeom prst="roundRect">
            <a:avLst>
              <a:gd name="adj" fmla="val 10086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1800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32">
            <a:alphaModFix/>
          </a:blip>
          <a:srcRect l="3614"/>
          <a:stretch/>
        </p:blipFill>
        <p:spPr>
          <a:xfrm>
            <a:off x="0" y="2669685"/>
            <a:ext cx="4037011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/>
          <p:cNvPicPr preferRelativeResize="0"/>
          <p:nvPr/>
        </p:nvPicPr>
        <p:blipFill rotWithShape="1">
          <a:blip r:embed="rId33">
            <a:alphaModFix/>
          </a:blip>
          <a:srcRect l="35641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34">
            <a:alphaModFix/>
          </a:blip>
          <a:srcRect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/>
          <p:cNvPicPr preferRelativeResize="0"/>
          <p:nvPr/>
        </p:nvPicPr>
        <p:blipFill rotWithShape="1">
          <a:blip r:embed="rId35">
            <a:alphaModFix/>
          </a:blip>
          <a:srcRect b="23318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1" name="Google Shape;21;p13"/>
          <p:cNvSpPr/>
          <p:nvPr/>
        </p:nvSpPr>
        <p:spPr>
          <a:xfrm>
            <a:off x="11793520" y="0"/>
            <a:ext cx="3528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11844618" y="6249961"/>
            <a:ext cx="230400" cy="460500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13"/>
          <p:cNvSpPr/>
          <p:nvPr/>
        </p:nvSpPr>
        <p:spPr>
          <a:xfrm rot="5400000">
            <a:off x="8740200" y="3406203"/>
            <a:ext cx="6858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3"/>
          <p:cNvSpPr/>
          <p:nvPr/>
        </p:nvSpPr>
        <p:spPr>
          <a:xfrm rot="5400000">
            <a:off x="8694773" y="3406204"/>
            <a:ext cx="6858000" cy="4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tatista.com/estadisticas/1065726/pib-por-paises-america-latina-y-caribe/?utm_source=chatgp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/finance/quote/NVDA:NASDAQ?hl=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"/>
          <p:cNvSpPr>
            <a:spLocks noGrp="1"/>
          </p:cNvSpPr>
          <p:nvPr>
            <p:ph type="ctrTitle"/>
          </p:nvPr>
        </p:nvSpPr>
        <p:spPr>
          <a:xfrm>
            <a:off x="6624442" y="2290948"/>
            <a:ext cx="4459800" cy="42978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br>
              <a:rPr lang="es-ES" sz="5000"/>
            </a:br>
            <a:r>
              <a:rPr lang="es-ES" sz="5000"/>
              <a:t>Luis Enrique García Méndez</a:t>
            </a:r>
            <a:endParaRPr/>
          </a:p>
        </p:txBody>
      </p:sp>
      <p:sp>
        <p:nvSpPr>
          <p:cNvPr id="246" name="Google Shape;246;p1" descr="Sombra de la diapositiva en el cuadro del título"/>
          <p:cNvSpPr/>
          <p:nvPr/>
        </p:nvSpPr>
        <p:spPr>
          <a:xfrm rot="10800000" flipH="1">
            <a:off x="4741564" y="2151779"/>
            <a:ext cx="476249" cy="424971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"/>
          <p:cNvSpPr txBox="1">
            <a:spLocks noGrp="1"/>
          </p:cNvSpPr>
          <p:nvPr>
            <p:ph type="subTitle" idx="1"/>
          </p:nvPr>
        </p:nvSpPr>
        <p:spPr>
          <a:xfrm>
            <a:off x="7083700" y="5343011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s-ES"/>
              <a:t>Centro de Análisis y Supercómputo - CADS</a:t>
            </a:r>
            <a:endParaRPr/>
          </a:p>
        </p:txBody>
      </p:sp>
      <p:sp>
        <p:nvSpPr>
          <p:cNvPr id="248" name="Google Shape;248;p1"/>
          <p:cNvSpPr/>
          <p:nvPr/>
        </p:nvSpPr>
        <p:spPr>
          <a:xfrm>
            <a:off x="684275" y="279200"/>
            <a:ext cx="5728800" cy="54789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796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96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s-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CIBERTIC25.</a:t>
            </a:r>
            <a:endParaRPr/>
          </a:p>
          <a:p>
            <a:pPr marL="0" marR="0" lvl="0" indent="0" algn="l" rtl="0">
              <a:lnSpc>
                <a:spcPct val="796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 de los Factores Sociales y Económicos en la Innovación Tecnológica: Lecciones del Caso NVIDIA en 2025.</a:t>
            </a:r>
            <a:endParaRPr sz="3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a829d6e70_0_113"/>
          <p:cNvSpPr>
            <a:spLocks noGrp="1"/>
          </p:cNvSpPr>
          <p:nvPr>
            <p:ph type="pic" idx="2"/>
          </p:nvPr>
        </p:nvSpPr>
        <p:spPr>
          <a:xfrm>
            <a:off x="1" y="0"/>
            <a:ext cx="10655400" cy="6858000"/>
          </a:xfrm>
          <a:prstGeom prst="rect">
            <a:avLst/>
          </a:prstGeom>
        </p:spPr>
      </p:sp>
      <p:sp>
        <p:nvSpPr>
          <p:cNvPr id="255" name="Google Shape;255;g35a829d6e70_0_113"/>
          <p:cNvSpPr>
            <a:spLocks noGrp="1"/>
          </p:cNvSpPr>
          <p:nvPr>
            <p:ph type="ctrTitle"/>
          </p:nvPr>
        </p:nvSpPr>
        <p:spPr>
          <a:xfrm>
            <a:off x="338700" y="299950"/>
            <a:ext cx="4952700" cy="12660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INTRODUCCIÓN. </a:t>
            </a:r>
            <a:endParaRPr/>
          </a:p>
        </p:txBody>
      </p:sp>
      <p:sp>
        <p:nvSpPr>
          <p:cNvPr id="256" name="Google Shape;256;g35a829d6e70_0_113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5a829d6e70_0_113"/>
          <p:cNvSpPr>
            <a:spLocks noGrp="1"/>
          </p:cNvSpPr>
          <p:nvPr>
            <p:ph type="ctrTitle"/>
          </p:nvPr>
        </p:nvSpPr>
        <p:spPr>
          <a:xfrm>
            <a:off x="338700" y="1680650"/>
            <a:ext cx="4952700" cy="47754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dirty="0"/>
              <a:t>Analizar cómo los factores sociales y económicos impactan a la innovación del mercado de Tecnologías y semiconductores ejemplificado por el caso NVIDIA en 2025.</a:t>
            </a:r>
            <a:endParaRPr sz="2800" b="0" dirty="0"/>
          </a:p>
        </p:txBody>
      </p:sp>
      <p:sp>
        <p:nvSpPr>
          <p:cNvPr id="258" name="Google Shape;258;g35a829d6e70_0_113"/>
          <p:cNvSpPr>
            <a:spLocks noGrp="1"/>
          </p:cNvSpPr>
          <p:nvPr>
            <p:ph type="ctrTitle"/>
          </p:nvPr>
        </p:nvSpPr>
        <p:spPr>
          <a:xfrm>
            <a:off x="5614775" y="1988450"/>
            <a:ext cx="4952700" cy="21540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¿</a:t>
            </a:r>
            <a:r>
              <a:rPr lang="es-ES" sz="2800" b="0" dirty="0"/>
              <a:t>Influyen los factores sociales y económicos en la innovación tecnología</a:t>
            </a:r>
            <a:r>
              <a:rPr lang="es-ES" sz="2800" dirty="0"/>
              <a:t>?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a829d6e70_0_125"/>
          <p:cNvSpPr>
            <a:spLocks noGrp="1"/>
          </p:cNvSpPr>
          <p:nvPr>
            <p:ph type="pic" idx="2"/>
          </p:nvPr>
        </p:nvSpPr>
        <p:spPr>
          <a:xfrm>
            <a:off x="0" y="0"/>
            <a:ext cx="11327700" cy="6858000"/>
          </a:xfrm>
          <a:prstGeom prst="rect">
            <a:avLst/>
          </a:prstGeom>
        </p:spPr>
      </p:sp>
      <p:sp>
        <p:nvSpPr>
          <p:cNvPr id="265" name="Google Shape;265;g35a829d6e70_0_125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g35a829d6e70_0_125" descr="Imagen de la diapositiva divisori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" b="9"/>
          <a:stretch/>
        </p:blipFill>
        <p:spPr>
          <a:xfrm>
            <a:off x="0" y="-14600"/>
            <a:ext cx="11000551" cy="68726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67" name="Google Shape;267;g35a829d6e70_0_125"/>
          <p:cNvSpPr/>
          <p:nvPr/>
        </p:nvSpPr>
        <p:spPr>
          <a:xfrm>
            <a:off x="265775" y="418375"/>
            <a:ext cx="4580400" cy="33276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entury Gothic"/>
              <a:buNone/>
            </a:pPr>
            <a:r>
              <a:rPr lang="es-E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entury Gothic"/>
              <a:buNone/>
            </a:pPr>
            <a:r>
              <a:rPr lang="es-E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FUNDAMENTAL.</a:t>
            </a:r>
            <a:r>
              <a:rPr lang="es-ES"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g35a829d6e70_0_125"/>
          <p:cNvSpPr txBox="1"/>
          <p:nvPr/>
        </p:nvSpPr>
        <p:spPr>
          <a:xfrm>
            <a:off x="341981" y="1683327"/>
            <a:ext cx="4459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Bursátil basado en la situación actual (Económico</a:t>
            </a: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social) en el que se desenvuelve una empresa en la actualidad para la compra o venta de acciones disponibles en mercado bursátil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g35a829d6e70_0_125"/>
          <p:cNvSpPr>
            <a:spLocks noGrp="1"/>
          </p:cNvSpPr>
          <p:nvPr>
            <p:ph type="ctrTitle"/>
          </p:nvPr>
        </p:nvSpPr>
        <p:spPr>
          <a:xfrm>
            <a:off x="6154240" y="3005992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7E39"/>
              </a:buClr>
              <a:buSzPts val="5000"/>
              <a:buFont typeface="Century Gothic"/>
              <a:buNone/>
            </a:pPr>
            <a:r>
              <a:rPr lang="es-ES" sz="5000"/>
              <a:t>NVDIA.  </a:t>
            </a:r>
            <a:endParaRPr/>
          </a:p>
        </p:txBody>
      </p:sp>
      <p:sp>
        <p:nvSpPr>
          <p:cNvPr id="270" name="Google Shape;270;g35a829d6e70_0_125"/>
          <p:cNvSpPr txBox="1">
            <a:spLocks noGrp="1"/>
          </p:cNvSpPr>
          <p:nvPr>
            <p:ph type="subTitle" idx="1"/>
          </p:nvPr>
        </p:nvSpPr>
        <p:spPr>
          <a:xfrm>
            <a:off x="6337850" y="4020500"/>
            <a:ext cx="4048200" cy="21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s-ES"/>
              <a:t>- NVDA corresponde a la etiqueta de la cotización.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es-ES"/>
              <a:t>- Referente y participante del mercado de Tecnología y semiconductores.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a829d6e70_0_137"/>
          <p:cNvSpPr>
            <a:spLocks noGrp="1"/>
          </p:cNvSpPr>
          <p:nvPr>
            <p:ph type="pic" idx="2"/>
          </p:nvPr>
        </p:nvSpPr>
        <p:spPr>
          <a:xfrm>
            <a:off x="0" y="0"/>
            <a:ext cx="11823000" cy="6858000"/>
          </a:xfrm>
          <a:prstGeom prst="rect">
            <a:avLst/>
          </a:prstGeom>
        </p:spPr>
      </p:sp>
      <p:sp>
        <p:nvSpPr>
          <p:cNvPr id="277" name="Google Shape;277;g35a829d6e70_0_137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g35a829d6e70_0_137" descr="Marcador de posición de imag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" r="39"/>
          <a:stretch/>
        </p:blipFill>
        <p:spPr>
          <a:xfrm>
            <a:off x="0" y="0"/>
            <a:ext cx="11367224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79" name="Google Shape;279;g35a829d6e70_0_137"/>
          <p:cNvSpPr>
            <a:spLocks noGrp="1"/>
          </p:cNvSpPr>
          <p:nvPr>
            <p:ph type="ctrTitle"/>
          </p:nvPr>
        </p:nvSpPr>
        <p:spPr>
          <a:xfrm>
            <a:off x="409475" y="993475"/>
            <a:ext cx="4823100" cy="34524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entury Gothic"/>
              <a:buNone/>
            </a:pPr>
            <a:r>
              <a:rPr lang="es-ES" sz="5000"/>
              <a:t>¿Quién es NVIDIA?</a:t>
            </a:r>
            <a:endParaRPr/>
          </a:p>
        </p:txBody>
      </p:sp>
      <p:sp>
        <p:nvSpPr>
          <p:cNvPr id="280" name="Google Shape;280;g35a829d6e70_0_137"/>
          <p:cNvSpPr txBox="1">
            <a:spLocks noGrp="1"/>
          </p:cNvSpPr>
          <p:nvPr>
            <p:ph type="subTitle" idx="1"/>
          </p:nvPr>
        </p:nvSpPr>
        <p:spPr>
          <a:xfrm>
            <a:off x="638071" y="2575074"/>
            <a:ext cx="44598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s-ES"/>
              <a:t>NVIDIA es una empresa Estadounidense de tecnologías y semiconductores bien diversificada para fines comerciales, académicos e investigación con capital bursátil de 2.85 Billones de Dólares. </a:t>
            </a:r>
            <a:endParaRPr/>
          </a:p>
        </p:txBody>
      </p:sp>
      <p:sp>
        <p:nvSpPr>
          <p:cNvPr id="281" name="Google Shape;281;g35a829d6e70_0_137"/>
          <p:cNvSpPr/>
          <p:nvPr/>
        </p:nvSpPr>
        <p:spPr>
          <a:xfrm>
            <a:off x="531891" y="4871804"/>
            <a:ext cx="4458900" cy="929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g35a829d6e70_0_137"/>
          <p:cNvSpPr txBox="1"/>
          <p:nvPr/>
        </p:nvSpPr>
        <p:spPr>
          <a:xfrm>
            <a:off x="573123" y="4901784"/>
            <a:ext cx="431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Capital Bursátil sólo por debajo del PIB de México y Brasil. 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es-E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(es.statia.com, 2025). </a:t>
            </a:r>
            <a:endParaRPr dirty="0"/>
          </a:p>
        </p:txBody>
      </p:sp>
      <p:sp>
        <p:nvSpPr>
          <p:cNvPr id="283" name="Google Shape;283;g35a829d6e70_0_137"/>
          <p:cNvSpPr/>
          <p:nvPr/>
        </p:nvSpPr>
        <p:spPr>
          <a:xfrm>
            <a:off x="5359025" y="1757350"/>
            <a:ext cx="5032500" cy="37149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25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7E39"/>
              </a:buClr>
              <a:buSzPts val="5000"/>
              <a:buFont typeface="Century Gothic"/>
              <a:buNone/>
            </a:pPr>
            <a:r>
              <a:rPr lang="es-ES" sz="5000" b="1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pasó con NVIDIA?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endParaRPr sz="5000" b="1" i="0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g35a829d6e70_0_137"/>
          <p:cNvSpPr txBox="1"/>
          <p:nvPr/>
        </p:nvSpPr>
        <p:spPr>
          <a:xfrm>
            <a:off x="5436975" y="3332724"/>
            <a:ext cx="4716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80"/>
              <a:buFont typeface="Noto Sans Symbols"/>
              <a:buNone/>
            </a:pPr>
            <a:r>
              <a:rPr lang="es-ES" sz="21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enero del 2025 la acción NVDA registró pérdidas de 600,000 Millones de Dólares (17% Aprox). En un periodo menor de 5 días, Principalmente por la inclusión de una nueva AI al mercado: </a:t>
            </a:r>
            <a:r>
              <a:rPr lang="es-ES" sz="21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Deepseek. </a:t>
            </a:r>
            <a:r>
              <a:rPr lang="es-ES" sz="21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a829d6e70_0_155"/>
          <p:cNvSpPr>
            <a:spLocks noGrp="1"/>
          </p:cNvSpPr>
          <p:nvPr>
            <p:ph type="pic" idx="2"/>
          </p:nvPr>
        </p:nvSpPr>
        <p:spPr>
          <a:xfrm>
            <a:off x="0" y="0"/>
            <a:ext cx="11466300" cy="6858000"/>
          </a:xfrm>
          <a:prstGeom prst="rect">
            <a:avLst/>
          </a:prstGeom>
        </p:spPr>
      </p:sp>
      <p:sp>
        <p:nvSpPr>
          <p:cNvPr id="291" name="Google Shape;291;g35a829d6e70_0_155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g35a829d6e70_0_1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611" r="20816"/>
          <a:stretch/>
        </p:blipFill>
        <p:spPr>
          <a:xfrm>
            <a:off x="8599250" y="3944300"/>
            <a:ext cx="2470652" cy="243577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93" name="Google Shape;293;g35a829d6e70_0_155"/>
          <p:cNvSpPr/>
          <p:nvPr/>
        </p:nvSpPr>
        <p:spPr>
          <a:xfrm>
            <a:off x="2" y="271475"/>
            <a:ext cx="4459800" cy="32685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g35a829d6e70_0_155"/>
          <p:cNvSpPr txBox="1"/>
          <p:nvPr/>
        </p:nvSpPr>
        <p:spPr>
          <a:xfrm>
            <a:off x="10093" y="441001"/>
            <a:ext cx="44496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entury Gothic"/>
              <a:buNone/>
            </a:pPr>
            <a:r>
              <a:rPr lang="es-ES" sz="5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Deepseek.</a:t>
            </a: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g35a829d6e70_0_155"/>
          <p:cNvSpPr txBox="1"/>
          <p:nvPr/>
        </p:nvSpPr>
        <p:spPr>
          <a:xfrm>
            <a:off x="5057" y="1351815"/>
            <a:ext cx="4459800" cy="14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5052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Arial"/>
              <a:buChar char="•"/>
            </a:pPr>
            <a:r>
              <a:rPr lang="es-ES" sz="20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Generó especulación excesiva al ver un producto de AI sin precedentes con mayor capacidad de procesamiento de origen </a:t>
            </a:r>
            <a:r>
              <a:rPr lang="es-ES" sz="20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chino.</a:t>
            </a:r>
            <a:r>
              <a:rPr lang="es-ES" sz="20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96" name="Google Shape;296;g35a829d6e70_0_155"/>
          <p:cNvSpPr/>
          <p:nvPr/>
        </p:nvSpPr>
        <p:spPr>
          <a:xfrm>
            <a:off x="1183102" y="2925500"/>
            <a:ext cx="4459800" cy="32685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g35a829d6e70_0_155"/>
          <p:cNvSpPr txBox="1"/>
          <p:nvPr/>
        </p:nvSpPr>
        <p:spPr>
          <a:xfrm>
            <a:off x="1259300" y="3069499"/>
            <a:ext cx="43074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marR="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s-ES" sz="20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más rápido y eficiente que otros en el mercado (Chatgpt, Gemini, MetaAI).</a:t>
            </a:r>
            <a:endParaRPr/>
          </a:p>
          <a:p>
            <a:pPr marL="457200" marR="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s-ES" sz="20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Mitad de componentes y de inversión que la que requirieron otros modelos de IA. </a:t>
            </a:r>
            <a:endParaRPr/>
          </a:p>
          <a:p>
            <a:pPr marL="457200" marR="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s-ES" sz="20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doble de eficiente y con razonamiento más elaborado.</a:t>
            </a:r>
            <a:endParaRPr/>
          </a:p>
          <a:p>
            <a:pPr marL="457200" marR="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s-ES" sz="20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Completamente Gratis.</a:t>
            </a:r>
            <a:endParaRPr/>
          </a:p>
        </p:txBody>
      </p:sp>
      <p:sp>
        <p:nvSpPr>
          <p:cNvPr id="298" name="Google Shape;298;g35a829d6e70_0_155"/>
          <p:cNvSpPr/>
          <p:nvPr/>
        </p:nvSpPr>
        <p:spPr>
          <a:xfrm>
            <a:off x="6495052" y="446875"/>
            <a:ext cx="4459800" cy="32685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 sz="4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 sz="4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 sz="4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-ES" sz="4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INVERSIÓN I+D.</a:t>
            </a:r>
            <a:endParaRPr sz="4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 inversionistas se pierde el capital para investigación y desarrollo.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pérdida del capital bursátil frena la creación de nuevos proyectos o suspender los que se encuentran en desarrollo.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entury Gothic"/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g35a829d6e70_0_155"/>
          <p:cNvPicPr preferRelativeResize="0"/>
          <p:nvPr/>
        </p:nvPicPr>
        <p:blipFill rotWithShape="1">
          <a:blip r:embed="rId4">
            <a:alphaModFix/>
          </a:blip>
          <a:srcRect l="39021" t="28790" r="38933" b="41278"/>
          <a:stretch/>
        </p:blipFill>
        <p:spPr>
          <a:xfrm>
            <a:off x="6128600" y="3944300"/>
            <a:ext cx="2470651" cy="24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a829d6e70_0_175"/>
          <p:cNvSpPr>
            <a:spLocks noGrp="1"/>
          </p:cNvSpPr>
          <p:nvPr>
            <p:ph type="pic" idx="2"/>
          </p:nvPr>
        </p:nvSpPr>
        <p:spPr>
          <a:xfrm>
            <a:off x="0" y="0"/>
            <a:ext cx="11466300" cy="6858000"/>
          </a:xfrm>
          <a:prstGeom prst="rect">
            <a:avLst/>
          </a:prstGeom>
        </p:spPr>
      </p:sp>
      <p:sp>
        <p:nvSpPr>
          <p:cNvPr id="306" name="Google Shape;306;g35a829d6e70_0_175"/>
          <p:cNvSpPr/>
          <p:nvPr/>
        </p:nvSpPr>
        <p:spPr>
          <a:xfrm>
            <a:off x="0" y="271475"/>
            <a:ext cx="5128200" cy="27789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g35a829d6e70_0_175"/>
          <p:cNvSpPr txBox="1"/>
          <p:nvPr/>
        </p:nvSpPr>
        <p:spPr>
          <a:xfrm>
            <a:off x="10100" y="441000"/>
            <a:ext cx="44598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Century Gothic"/>
              <a:buNone/>
            </a:pPr>
            <a:r>
              <a:rPr lang="es-ES" sz="2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lo contrarrestó NVIDIA?</a:t>
            </a:r>
            <a:endParaRPr sz="2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g35a829d6e70_0_175"/>
          <p:cNvSpPr txBox="1"/>
          <p:nvPr/>
        </p:nvSpPr>
        <p:spPr>
          <a:xfrm>
            <a:off x="5418" y="1480258"/>
            <a:ext cx="47778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s-E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Adaptabilidad a crisis globales: </a:t>
            </a: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 para combatir contra las recesiones o afectaciones sociales directas.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g35a829d6e70_0_175"/>
          <p:cNvSpPr/>
          <p:nvPr/>
        </p:nvSpPr>
        <p:spPr>
          <a:xfrm>
            <a:off x="5410" y="3660262"/>
            <a:ext cx="5128200" cy="23949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g35a829d6e70_0_175"/>
          <p:cNvSpPr txBox="1"/>
          <p:nvPr/>
        </p:nvSpPr>
        <p:spPr>
          <a:xfrm>
            <a:off x="68193" y="3837691"/>
            <a:ext cx="5002500" cy="2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s-E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Innovación abierta y colaboraciones: </a:t>
            </a: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Innovar en diferentes áreas de conocimiento permite que muchos proyectos sigan en desarrollo.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g35a829d6e70_0_17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33476" y="2913651"/>
            <a:ext cx="4719325" cy="31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5a829d6e70_0_175"/>
          <p:cNvSpPr/>
          <p:nvPr/>
        </p:nvSpPr>
        <p:spPr>
          <a:xfrm>
            <a:off x="5974875" y="271475"/>
            <a:ext cx="4786800" cy="21405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g35a829d6e70_0_175"/>
          <p:cNvSpPr txBox="1"/>
          <p:nvPr/>
        </p:nvSpPr>
        <p:spPr>
          <a:xfrm>
            <a:off x="6033475" y="258150"/>
            <a:ext cx="4669500" cy="21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s-E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Diversificación: </a:t>
            </a:r>
            <a:r>
              <a:rPr lang="es-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participación en distintos mercados le permitieron que el impacto en las pérdidas no fueran mayores.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a829d6e70_0_192"/>
          <p:cNvSpPr>
            <a:spLocks noGrp="1"/>
          </p:cNvSpPr>
          <p:nvPr>
            <p:ph type="pic" idx="2"/>
          </p:nvPr>
        </p:nvSpPr>
        <p:spPr>
          <a:xfrm>
            <a:off x="0" y="0"/>
            <a:ext cx="11298000" cy="6858000"/>
          </a:xfrm>
          <a:prstGeom prst="rect">
            <a:avLst/>
          </a:prstGeom>
        </p:spPr>
      </p:sp>
      <p:sp>
        <p:nvSpPr>
          <p:cNvPr id="320" name="Google Shape;320;g35a829d6e70_0_192"/>
          <p:cNvSpPr>
            <a:spLocks noGrp="1"/>
          </p:cNvSpPr>
          <p:nvPr>
            <p:ph type="ctrTitle"/>
          </p:nvPr>
        </p:nvSpPr>
        <p:spPr>
          <a:xfrm>
            <a:off x="591525" y="377900"/>
            <a:ext cx="8119800" cy="12672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¿Qué podemos concluir? </a:t>
            </a:r>
            <a:endParaRPr/>
          </a:p>
        </p:txBody>
      </p:sp>
      <p:sp>
        <p:nvSpPr>
          <p:cNvPr id="321" name="Google Shape;321;g35a829d6e70_0_192"/>
          <p:cNvSpPr>
            <a:spLocks noGrp="1"/>
          </p:cNvSpPr>
          <p:nvPr>
            <p:ph type="ctrTitle"/>
          </p:nvPr>
        </p:nvSpPr>
        <p:spPr>
          <a:xfrm>
            <a:off x="591525" y="1788900"/>
            <a:ext cx="9061200" cy="45537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-ES" sz="2400" b="0" dirty="0"/>
              <a:t>Hay factores sociales y económicos que afectan a la innovación tecnológica. </a:t>
            </a:r>
            <a:endParaRPr sz="2400" b="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-ES" sz="2400" b="0" dirty="0"/>
              <a:t>Los inversionistas pueden dejar de invertir: Ese recurso financiero limita los alcances de innovación. </a:t>
            </a:r>
            <a:endParaRPr sz="2400" b="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-ES" sz="2400" b="0" dirty="0"/>
              <a:t>La inversión en I+D en el sector debe de ser primordial y genera interés de los inversionistas. </a:t>
            </a:r>
            <a:endParaRPr sz="2400" b="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-ES" sz="2400" b="0" dirty="0"/>
              <a:t>La capacidad de innovación es el mayor diferencial entre los competidores del mercado. </a:t>
            </a:r>
            <a:endParaRPr sz="2400" b="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-ES" sz="2400" b="0" dirty="0"/>
              <a:t>La diversificación en diferentes áreas de conocimiento generan beneficios para las compañías de tecnologías. </a:t>
            </a:r>
            <a:endParaRPr sz="24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1" descr="Marcador de posición de imagen grand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" b="15"/>
          <a:stretch/>
        </p:blipFill>
        <p:spPr>
          <a:xfrm>
            <a:off x="0" y="0"/>
            <a:ext cx="11771313" cy="619125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328" name="Google Shape;328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329" name="Google Shape;329;p11"/>
          <p:cNvSpPr>
            <a:spLocks noGrp="1"/>
          </p:cNvSpPr>
          <p:nvPr>
            <p:ph type="ctrTitle"/>
          </p:nvPr>
        </p:nvSpPr>
        <p:spPr>
          <a:xfrm>
            <a:off x="420686" y="5066452"/>
            <a:ext cx="5675313" cy="539345"/>
          </a:xfrm>
          <a:prstGeom prst="roundRect">
            <a:avLst>
              <a:gd name="adj" fmla="val 10086"/>
            </a:avLst>
          </a:prstGeom>
          <a:gradFill>
            <a:gsLst>
              <a:gs pos="0">
                <a:srgbClr val="FEFEFE"/>
              </a:gs>
              <a:gs pos="100000">
                <a:srgbClr val="FEFEFE"/>
              </a:gs>
            </a:gsLst>
            <a:lin ang="108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180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s-ES" b="1"/>
              <a:t>  MUCHAS GRACIAS!</a:t>
            </a:r>
            <a:endParaRPr/>
          </a:p>
        </p:txBody>
      </p:sp>
      <p:sp>
        <p:nvSpPr>
          <p:cNvPr id="330" name="Google Shape;330;p11" descr="Diseño del énfasis en el bloque de la leyenda"/>
          <p:cNvSpPr/>
          <p:nvPr/>
        </p:nvSpPr>
        <p:spPr>
          <a:xfrm flipH="1">
            <a:off x="-1" y="4813138"/>
            <a:ext cx="691517" cy="1026777"/>
          </a:xfrm>
          <a:custGeom>
            <a:avLst/>
            <a:gdLst/>
            <a:ahLst/>
            <a:cxnLst/>
            <a:rect l="l" t="t" r="r" b="b"/>
            <a:pathLst>
              <a:path w="1494549" h="2200275" extrusionOk="0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EFEFE"/>
              </a:gs>
            </a:gsLst>
            <a:lin ang="0" scaled="0"/>
          </a:gra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11" descr="Énfasis de sombra en el título"/>
          <p:cNvSpPr/>
          <p:nvPr/>
        </p:nvSpPr>
        <p:spPr>
          <a:xfrm rot="10800000" flipH="1">
            <a:off x="463958" y="561010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11" descr="Énfasis de sombra en el título"/>
          <p:cNvSpPr/>
          <p:nvPr/>
        </p:nvSpPr>
        <p:spPr>
          <a:xfrm>
            <a:off x="463958" y="486037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 txBox="1">
            <a:spLocks noGrp="1"/>
          </p:cNvSpPr>
          <p:nvPr>
            <p:ph type="body" idx="2"/>
          </p:nvPr>
        </p:nvSpPr>
        <p:spPr>
          <a:xfrm>
            <a:off x="432000" y="499572"/>
            <a:ext cx="919168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/>
              <a:t>Bibliografía.</a:t>
            </a:r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body" idx="3"/>
          </p:nvPr>
        </p:nvSpPr>
        <p:spPr>
          <a:xfrm>
            <a:off x="431999" y="1123372"/>
            <a:ext cx="9191685" cy="523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s-ES"/>
              <a:t>Statista.com (11 de febrero del 2025). </a:t>
            </a:r>
            <a:r>
              <a:rPr lang="es-ES" i="1"/>
              <a:t>Producto Interno Bruto de América Latina y el Caribe en 2024 por país en miles de millones de dólares estadounidenses. Obtenido de: </a:t>
            </a:r>
            <a:r>
              <a:rPr lang="es-ES" i="1" u="sng">
                <a:solidFill>
                  <a:schemeClr val="hlink"/>
                </a:solidFill>
                <a:hlinkClick r:id="rId3"/>
              </a:rPr>
              <a:t>https://es.statista.com/estadisticas/1065726/pib-por-paises-america-latina-y-caribe/?utm_source=chatgpt.com</a:t>
            </a:r>
            <a:endParaRPr i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ES"/>
              <a:t>GoogleFinance (19 de mayo del 2025). </a:t>
            </a:r>
            <a:r>
              <a:rPr lang="es-ES" i="1"/>
              <a:t>Acción NVDA:NASDAQ. </a:t>
            </a:r>
            <a:r>
              <a:rPr lang="es-ES"/>
              <a:t>Obtenido de: </a:t>
            </a:r>
            <a:r>
              <a:rPr lang="es-ES" u="sng">
                <a:solidFill>
                  <a:schemeClr val="hlink"/>
                </a:solidFill>
                <a:hlinkClick r:id="rId4"/>
              </a:rPr>
              <a:t>https://www.google.com/finance/quote/NVDA:NASDAQ?hl=es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ES"/>
              <a:t> </a:t>
            </a:r>
            <a:endParaRPr/>
          </a:p>
        </p:txBody>
      </p:sp>
      <p:sp>
        <p:nvSpPr>
          <p:cNvPr id="339" name="Google Shape;339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631</Words>
  <Application>Microsoft Office PowerPoint</Application>
  <PresentationFormat>Panorámica</PresentationFormat>
  <Paragraphs>65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Century Gothic</vt:lpstr>
      <vt:lpstr>Noto Sans Symbols</vt:lpstr>
      <vt:lpstr>Arial</vt:lpstr>
      <vt:lpstr>Calibri</vt:lpstr>
      <vt:lpstr>Ion</vt:lpstr>
      <vt:lpstr> Luis Enrique García Méndez</vt:lpstr>
      <vt:lpstr>INTRODUCCIÓN. </vt:lpstr>
      <vt:lpstr>NVDIA.  </vt:lpstr>
      <vt:lpstr>¿Quién es NVIDIA?</vt:lpstr>
      <vt:lpstr>Presentación de PowerPoint</vt:lpstr>
      <vt:lpstr>Presentación de PowerPoint</vt:lpstr>
      <vt:lpstr>¿Qué podemos concluir? </vt:lpstr>
      <vt:lpstr>  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Luis Enrique García Méndez</dc:title>
  <cp:lastModifiedBy>User</cp:lastModifiedBy>
  <cp:revision>4</cp:revision>
  <dcterms:created xsi:type="dcterms:W3CDTF">2025-02-18T21:06:57Z</dcterms:created>
  <dcterms:modified xsi:type="dcterms:W3CDTF">2025-05-22T17:27:04Z</dcterms:modified>
</cp:coreProperties>
</file>