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8" r:id="rId3"/>
    <p:sldId id="268" r:id="rId4"/>
    <p:sldId id="270" r:id="rId5"/>
    <p:sldId id="269" r:id="rId6"/>
    <p:sldId id="271" r:id="rId7"/>
    <p:sldId id="272" r:id="rId8"/>
    <p:sldId id="260" r:id="rId9"/>
    <p:sldId id="261" r:id="rId10"/>
    <p:sldId id="262" r:id="rId11"/>
    <p:sldId id="273" r:id="rId12"/>
    <p:sldId id="263" r:id="rId13"/>
    <p:sldId id="264" r:id="rId14"/>
    <p:sldId id="265" r:id="rId15"/>
    <p:sldId id="266" r:id="rId16"/>
    <p:sldId id="267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97" d="100"/>
          <a:sy n="97" d="100"/>
        </p:scale>
        <p:origin x="92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6FE38C45-6E4E-D607-8CB2-1C683BC9A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>
            <a:extLst>
              <a:ext uri="{FF2B5EF4-FFF2-40B4-BE49-F238E27FC236}">
                <a16:creationId xmlns:a16="http://schemas.microsoft.com/office/drawing/2014/main" id="{E7BEB5F9-B290-C226-B227-17DAA709A1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>
            <a:extLst>
              <a:ext uri="{FF2B5EF4-FFF2-40B4-BE49-F238E27FC236}">
                <a16:creationId xmlns:a16="http://schemas.microsoft.com/office/drawing/2014/main" id="{9513341C-FAB2-DAF8-133A-BD2C94DCBA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371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0F16DABD-AA88-5BD2-325B-234BAA5E6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>
            <a:extLst>
              <a:ext uri="{FF2B5EF4-FFF2-40B4-BE49-F238E27FC236}">
                <a16:creationId xmlns:a16="http://schemas.microsoft.com/office/drawing/2014/main" id="{57718FC7-D204-5CFA-D5AB-9E7B80665D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>
            <a:extLst>
              <a:ext uri="{FF2B5EF4-FFF2-40B4-BE49-F238E27FC236}">
                <a16:creationId xmlns:a16="http://schemas.microsoft.com/office/drawing/2014/main" id="{11DA91B4-8790-2156-7ED7-3752378C74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817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89F0450D-4609-9D49-753E-2615C9915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>
            <a:extLst>
              <a:ext uri="{FF2B5EF4-FFF2-40B4-BE49-F238E27FC236}">
                <a16:creationId xmlns:a16="http://schemas.microsoft.com/office/drawing/2014/main" id="{0C943968-8531-4A3A-93E1-5ABB24D45B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>
            <a:extLst>
              <a:ext uri="{FF2B5EF4-FFF2-40B4-BE49-F238E27FC236}">
                <a16:creationId xmlns:a16="http://schemas.microsoft.com/office/drawing/2014/main" id="{D462BF7F-FE87-E407-3A76-868F5748E5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025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46FFD832-A499-0534-F2F2-1190BDC12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>
            <a:extLst>
              <a:ext uri="{FF2B5EF4-FFF2-40B4-BE49-F238E27FC236}">
                <a16:creationId xmlns:a16="http://schemas.microsoft.com/office/drawing/2014/main" id="{641228AF-AABE-83D7-2A7A-A562815E79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>
            <a:extLst>
              <a:ext uri="{FF2B5EF4-FFF2-40B4-BE49-F238E27FC236}">
                <a16:creationId xmlns:a16="http://schemas.microsoft.com/office/drawing/2014/main" id="{374B3715-EBD7-46B1-E0BB-2F82A0E14F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005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A46D9234-E1E5-29E6-9B9D-0FD640A83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>
            <a:extLst>
              <a:ext uri="{FF2B5EF4-FFF2-40B4-BE49-F238E27FC236}">
                <a16:creationId xmlns:a16="http://schemas.microsoft.com/office/drawing/2014/main" id="{4162C8C1-781C-936F-1E50-F4C41C1DDC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>
            <a:extLst>
              <a:ext uri="{FF2B5EF4-FFF2-40B4-BE49-F238E27FC236}">
                <a16:creationId xmlns:a16="http://schemas.microsoft.com/office/drawing/2014/main" id="{83C4248B-6E40-4F58-FED7-D369B265C5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256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F4E63B9E-71C2-6C45-3684-FE9AB5C1D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>
            <a:extLst>
              <a:ext uri="{FF2B5EF4-FFF2-40B4-BE49-F238E27FC236}">
                <a16:creationId xmlns:a16="http://schemas.microsoft.com/office/drawing/2014/main" id="{C24300A3-C9FB-EE20-9A8D-4AAB975942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>
            <a:extLst>
              <a:ext uri="{FF2B5EF4-FFF2-40B4-BE49-F238E27FC236}">
                <a16:creationId xmlns:a16="http://schemas.microsoft.com/office/drawing/2014/main" id="{ECA9CDB3-5EBE-E415-9080-3417F691A1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5205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F1CAA1A5-0DDC-6829-F713-39688C63F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>
            <a:extLst>
              <a:ext uri="{FF2B5EF4-FFF2-40B4-BE49-F238E27FC236}">
                <a16:creationId xmlns:a16="http://schemas.microsoft.com/office/drawing/2014/main" id="{33E809FF-66E6-C6A7-67B9-87B60DDBD0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>
            <a:extLst>
              <a:ext uri="{FF2B5EF4-FFF2-40B4-BE49-F238E27FC236}">
                <a16:creationId xmlns:a16="http://schemas.microsoft.com/office/drawing/2014/main" id="{2C98D5C9-2557-8C52-552D-F42FFA9DBA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6448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40F752B5-0AD1-3B40-2067-2AC0035F8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>
            <a:extLst>
              <a:ext uri="{FF2B5EF4-FFF2-40B4-BE49-F238E27FC236}">
                <a16:creationId xmlns:a16="http://schemas.microsoft.com/office/drawing/2014/main" id="{FBC034D0-1BED-9828-A969-94D71D6137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>
            <a:extLst>
              <a:ext uri="{FF2B5EF4-FFF2-40B4-BE49-F238E27FC236}">
                <a16:creationId xmlns:a16="http://schemas.microsoft.com/office/drawing/2014/main" id="{7A42E768-6665-8C60-F9C4-98B88EC199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30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9F3F1507-E857-EF68-1061-1A49A9BC8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>
            <a:extLst>
              <a:ext uri="{FF2B5EF4-FFF2-40B4-BE49-F238E27FC236}">
                <a16:creationId xmlns:a16="http://schemas.microsoft.com/office/drawing/2014/main" id="{930288A1-8469-412F-C6E0-1F3AC88427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>
            <a:extLst>
              <a:ext uri="{FF2B5EF4-FFF2-40B4-BE49-F238E27FC236}">
                <a16:creationId xmlns:a16="http://schemas.microsoft.com/office/drawing/2014/main" id="{D2BBDFED-823E-C980-65D4-08369EA539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964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EC1E71BA-6EA3-95AF-DBAF-0B58C483C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>
            <a:extLst>
              <a:ext uri="{FF2B5EF4-FFF2-40B4-BE49-F238E27FC236}">
                <a16:creationId xmlns:a16="http://schemas.microsoft.com/office/drawing/2014/main" id="{1924CA40-6BD5-59D9-E54B-C78B8CE77E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>
            <a:extLst>
              <a:ext uri="{FF2B5EF4-FFF2-40B4-BE49-F238E27FC236}">
                <a16:creationId xmlns:a16="http://schemas.microsoft.com/office/drawing/2014/main" id="{6E04BADF-7EA5-6CF3-291F-7354035AC4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1167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9034B4CA-B2E2-FDC2-2080-C74969724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>
            <a:extLst>
              <a:ext uri="{FF2B5EF4-FFF2-40B4-BE49-F238E27FC236}">
                <a16:creationId xmlns:a16="http://schemas.microsoft.com/office/drawing/2014/main" id="{71CD2E1E-124A-CDDB-2737-75C4808740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>
            <a:extLst>
              <a:ext uri="{FF2B5EF4-FFF2-40B4-BE49-F238E27FC236}">
                <a16:creationId xmlns:a16="http://schemas.microsoft.com/office/drawing/2014/main" id="{FAB97683-09FB-66CC-10F4-95D49A2173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364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49DE7F11-B1B5-DAC5-E653-8C3F82FFD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>
            <a:extLst>
              <a:ext uri="{FF2B5EF4-FFF2-40B4-BE49-F238E27FC236}">
                <a16:creationId xmlns:a16="http://schemas.microsoft.com/office/drawing/2014/main" id="{B7DB3DA2-E341-247A-E4B9-27D2D8FED7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>
            <a:extLst>
              <a:ext uri="{FF2B5EF4-FFF2-40B4-BE49-F238E27FC236}">
                <a16:creationId xmlns:a16="http://schemas.microsoft.com/office/drawing/2014/main" id="{94CB5456-8A86-0778-3A27-A0C2355FD0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253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562444A3-BCF6-9285-8336-B365D5026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>
            <a:extLst>
              <a:ext uri="{FF2B5EF4-FFF2-40B4-BE49-F238E27FC236}">
                <a16:creationId xmlns:a16="http://schemas.microsoft.com/office/drawing/2014/main" id="{07CFD8FE-FC58-7392-4B26-FB79A88221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>
            <a:extLst>
              <a:ext uri="{FF2B5EF4-FFF2-40B4-BE49-F238E27FC236}">
                <a16:creationId xmlns:a16="http://schemas.microsoft.com/office/drawing/2014/main" id="{F9599F74-904A-9165-F290-A3442A89D6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2440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C02B69F9-6196-B6E2-0259-D7AA032B5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2c36fc8e56_0_8:notes">
            <a:extLst>
              <a:ext uri="{FF2B5EF4-FFF2-40B4-BE49-F238E27FC236}">
                <a16:creationId xmlns:a16="http://schemas.microsoft.com/office/drawing/2014/main" id="{9100BBE9-1226-7066-8292-B9F134BB38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2c36fc8e56_0_8:notes">
            <a:extLst>
              <a:ext uri="{FF2B5EF4-FFF2-40B4-BE49-F238E27FC236}">
                <a16:creationId xmlns:a16="http://schemas.microsoft.com/office/drawing/2014/main" id="{27D9031E-A1D5-6F5B-4C9F-D508C55F37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02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843600" y="2911925"/>
            <a:ext cx="7456800" cy="89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229250" y="3810000"/>
            <a:ext cx="6685500" cy="5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1251850" y="445025"/>
            <a:ext cx="758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251850" y="1152475"/>
            <a:ext cx="7580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1178010" y="445025"/>
            <a:ext cx="765428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629754" y="588552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1629754" y="1422552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1388100" y="425436"/>
            <a:ext cx="756643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1145058" y="1233174"/>
            <a:ext cx="3165641" cy="15182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1145058" y="2803075"/>
            <a:ext cx="3165641" cy="1265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1217862" y="4254917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491048" y="1135321"/>
            <a:ext cx="7341251" cy="1934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1491048" y="3171567"/>
            <a:ext cx="7341251" cy="1281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  <p:pic>
        <p:nvPicPr>
          <p:cNvPr id="2" name="Google Shape;19;p4">
            <a:extLst>
              <a:ext uri="{FF2B5EF4-FFF2-40B4-BE49-F238E27FC236}">
                <a16:creationId xmlns:a16="http://schemas.microsoft.com/office/drawing/2014/main" id="{B32E9C04-D7C3-4CB3-ACE5-2A66565DFA10}"/>
              </a:ext>
            </a:extLst>
          </p:cNvPr>
          <p:cNvPicPr preferRelativeResize="0"/>
          <p:nvPr userDrawn="1"/>
        </p:nvPicPr>
        <p:blipFill rotWithShape="1">
          <a:blip r:embed="rId10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mailto:oscar.cardenash@academicos.udg.mx" TargetMode="External"/><Relationship Id="rId7" Type="http://schemas.openxmlformats.org/officeDocument/2006/relationships/hyperlink" Target="https://es.wikipedia.org/wiki/Archivo:Celular_pope.web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hyperlink" Target="https://www.linkedin.com/in/oscar-cardenash/" TargetMode="External"/><Relationship Id="rId9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843600" y="2911925"/>
            <a:ext cx="7456800" cy="89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tx1"/>
                </a:solidFill>
              </a:rPr>
              <a:t>Innovar para cuidar: cambio climático, inteligencia artificial y colaboración global en salud pública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229250" y="3810000"/>
            <a:ext cx="6685500" cy="5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r>
              <a:rPr lang="es-ES" dirty="0">
                <a:solidFill>
                  <a:schemeClr val="tx1"/>
                </a:solidFill>
              </a:rPr>
              <a:t>Una mirada interdisciplinaria para enfrentar los desafíos sanitarios del siglo XXI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91CD4AF2-E272-6736-D90D-68FAF2BF3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F7067E43-CF7A-89D8-102D-E54C70575F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61420" y="2055057"/>
            <a:ext cx="3873306" cy="10333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indent="0">
              <a:buNone/>
            </a:pPr>
            <a:r>
              <a:rPr lang="es-ES" dirty="0">
                <a:solidFill>
                  <a:schemeClr val="tx1"/>
                </a:solidFill>
              </a:rPr>
              <a:t>Impactos del cambio climático en Latinoamérica</a:t>
            </a:r>
          </a:p>
        </p:txBody>
      </p:sp>
      <p:pic>
        <p:nvPicPr>
          <p:cNvPr id="7" name="Imagen 6" descr="Mapa&#10;&#10;El contenido generado por IA puede ser incorrecto.">
            <a:extLst>
              <a:ext uri="{FF2B5EF4-FFF2-40B4-BE49-F238E27FC236}">
                <a16:creationId xmlns:a16="http://schemas.microsoft.com/office/drawing/2014/main" id="{195C168E-E299-D131-22E3-EFE430DC6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567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75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7F71C9E2-B565-6AAF-BB10-AB7ACFBF8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nvironmental Health in Latin American Countries | Oxford Research  Encyclopedia of Global Public Health">
            <a:extLst>
              <a:ext uri="{FF2B5EF4-FFF2-40B4-BE49-F238E27FC236}">
                <a16:creationId xmlns:a16="http://schemas.microsoft.com/office/drawing/2014/main" id="{2B49DFA8-04B3-41FC-AF37-79D6E458E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67;p15">
            <a:extLst>
              <a:ext uri="{FF2B5EF4-FFF2-40B4-BE49-F238E27FC236}">
                <a16:creationId xmlns:a16="http://schemas.microsoft.com/office/drawing/2014/main" id="{FF9F7C8C-7671-A557-B554-37B3B36B16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44710" y="1632530"/>
            <a:ext cx="2076726" cy="1878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indent="0">
              <a:buNone/>
            </a:pPr>
            <a:r>
              <a:rPr lang="es-ES" sz="1600" dirty="0">
                <a:solidFill>
                  <a:schemeClr val="tx1"/>
                </a:solidFill>
              </a:rPr>
              <a:t>Impactos del cambio climático en términos de salud pública en Latinoamérica</a:t>
            </a:r>
          </a:p>
        </p:txBody>
      </p:sp>
    </p:spTree>
    <p:extLst>
      <p:ext uri="{BB962C8B-B14F-4D97-AF65-F5344CB8AC3E}">
        <p14:creationId xmlns:p14="http://schemas.microsoft.com/office/powerpoint/2010/main" val="3197794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9FA5AB79-0112-D626-CE77-F30EF049F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>
            <a:extLst>
              <a:ext uri="{FF2B5EF4-FFF2-40B4-BE49-F238E27FC236}">
                <a16:creationId xmlns:a16="http://schemas.microsoft.com/office/drawing/2014/main" id="{8BF01CF1-E0F4-129B-FC32-97AF73E0D3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6312" y="97367"/>
            <a:ext cx="758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El papel de la tecnología</a:t>
            </a:r>
            <a:endParaRPr dirty="0"/>
          </a:p>
        </p:txBody>
      </p:sp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264FB1EB-3379-CBF5-B83E-2EFF547DB2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86312" y="766220"/>
            <a:ext cx="3805572" cy="3893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r>
              <a:rPr lang="es-ES" dirty="0">
                <a:solidFill>
                  <a:schemeClr val="tx1"/>
                </a:solidFill>
              </a:rPr>
              <a:t>Teledetección y monitoreo satelital para prevenir y gestionar riesgos climáticos</a:t>
            </a:r>
          </a:p>
          <a:p>
            <a:r>
              <a:rPr lang="es-ES" dirty="0">
                <a:solidFill>
                  <a:schemeClr val="tx1"/>
                </a:solidFill>
              </a:rPr>
              <a:t>Modelos predictivos con inteligencia artificial para anticipar brotes sanitarios</a:t>
            </a:r>
          </a:p>
          <a:p>
            <a:r>
              <a:rPr lang="es-ES" dirty="0">
                <a:solidFill>
                  <a:schemeClr val="tx1"/>
                </a:solidFill>
              </a:rPr>
              <a:t>Sistemas de Información Geográfica (SIG) para análisis territorial y toma de decisiones</a:t>
            </a:r>
          </a:p>
          <a:p>
            <a:r>
              <a:rPr lang="es-ES" dirty="0">
                <a:solidFill>
                  <a:schemeClr val="tx1"/>
                </a:solidFill>
              </a:rPr>
              <a:t>Plataformas digitales para vigilancia epidemiológica en tiempo real</a:t>
            </a:r>
          </a:p>
          <a:p>
            <a:r>
              <a:rPr lang="es-ES" dirty="0">
                <a:solidFill>
                  <a:schemeClr val="tx1"/>
                </a:solidFill>
              </a:rPr>
              <a:t>Ciberseguridad y gobernanza de datos sanitarios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4098" name="Picture 2" descr="No hay descripción alternativa para esta imagen">
            <a:extLst>
              <a:ext uri="{FF2B5EF4-FFF2-40B4-BE49-F238E27FC236}">
                <a16:creationId xmlns:a16="http://schemas.microsoft.com/office/drawing/2014/main" id="{0EC9638D-1613-6D26-BEAF-4073B311C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67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248703DF-3388-FBB9-D7CA-844B1C5A0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>
            <a:extLst>
              <a:ext uri="{FF2B5EF4-FFF2-40B4-BE49-F238E27FC236}">
                <a16:creationId xmlns:a16="http://schemas.microsoft.com/office/drawing/2014/main" id="{C02F2135-8A4F-5F50-0E4A-3F578611E2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7793" y="50038"/>
            <a:ext cx="758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Aplicaciones de Inteligencia Artificial</a:t>
            </a:r>
            <a:endParaRPr dirty="0"/>
          </a:p>
        </p:txBody>
      </p:sp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0D950682-306A-381D-F786-0389B69597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88421" y="1008994"/>
            <a:ext cx="3063667" cy="4025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r>
              <a:rPr lang="es-ES" dirty="0">
                <a:solidFill>
                  <a:schemeClr val="tx1"/>
                </a:solidFill>
              </a:rPr>
              <a:t>Predicción de expansión de enfermedades vectoriales según condiciones ambientales</a:t>
            </a:r>
          </a:p>
          <a:p>
            <a:r>
              <a:rPr lang="es-ES" dirty="0">
                <a:solidFill>
                  <a:schemeClr val="tx1"/>
                </a:solidFill>
              </a:rPr>
              <a:t>Análisis de grandes volúmenes de datos climáticos y sanitarios</a:t>
            </a:r>
          </a:p>
          <a:p>
            <a:r>
              <a:rPr lang="es-ES" dirty="0">
                <a:solidFill>
                  <a:schemeClr val="tx1"/>
                </a:solidFill>
              </a:rPr>
              <a:t>Soporte a decisiones clínicas en eventos de emergencia</a:t>
            </a:r>
          </a:p>
          <a:p>
            <a:r>
              <a:rPr lang="es-ES" dirty="0">
                <a:solidFill>
                  <a:schemeClr val="tx1"/>
                </a:solidFill>
              </a:rPr>
              <a:t>Reconocimiento de patrones y alertas tempranas en zonas de riesgo</a:t>
            </a:r>
          </a:p>
          <a:p>
            <a:r>
              <a:rPr lang="es-ES" dirty="0">
                <a:solidFill>
                  <a:schemeClr val="tx1"/>
                </a:solidFill>
              </a:rPr>
              <a:t>Apoyo a la planificación de recursos sanitarios frente a eventos extremos</a:t>
            </a:r>
          </a:p>
        </p:txBody>
      </p:sp>
      <p:pic>
        <p:nvPicPr>
          <p:cNvPr id="5122" name="Picture 2" descr="Fig. 1">
            <a:extLst>
              <a:ext uri="{FF2B5EF4-FFF2-40B4-BE49-F238E27FC236}">
                <a16:creationId xmlns:a16="http://schemas.microsoft.com/office/drawing/2014/main" id="{FEF6CBB1-A91A-5997-97D0-B45F1C238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8"/>
          <a:stretch/>
        </p:blipFill>
        <p:spPr bwMode="auto">
          <a:xfrm>
            <a:off x="0" y="622738"/>
            <a:ext cx="5208587" cy="45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00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22C1C84D-C47F-2416-BD1D-FF6BE0E45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>
            <a:extLst>
              <a:ext uri="{FF2B5EF4-FFF2-40B4-BE49-F238E27FC236}">
                <a16:creationId xmlns:a16="http://schemas.microsoft.com/office/drawing/2014/main" id="{6297CD46-BD41-FEDB-DB0E-0480D556EC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6898" y="74535"/>
            <a:ext cx="758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Colaboración global y ciencia ciudadana</a:t>
            </a:r>
            <a:endParaRPr dirty="0"/>
          </a:p>
        </p:txBody>
      </p:sp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32F212ED-DFFC-2C14-9A16-6631100082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46898" y="821399"/>
            <a:ext cx="4110372" cy="3803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47650" indent="-247650"/>
            <a:r>
              <a:rPr lang="es-ES" dirty="0">
                <a:solidFill>
                  <a:schemeClr val="tx1"/>
                </a:solidFill>
              </a:rPr>
              <a:t>Integración de redes regionales de monitoreo (ej. Academia </a:t>
            </a:r>
            <a:r>
              <a:rPr lang="es-ES" dirty="0" err="1">
                <a:solidFill>
                  <a:schemeClr val="tx1"/>
                </a:solidFill>
              </a:rPr>
              <a:t>Copernicus</a:t>
            </a:r>
            <a:r>
              <a:rPr lang="es-ES" dirty="0">
                <a:solidFill>
                  <a:schemeClr val="tx1"/>
                </a:solidFill>
              </a:rPr>
              <a:t> México)</a:t>
            </a:r>
          </a:p>
          <a:p>
            <a:pPr marL="247650" indent="-247650"/>
            <a:r>
              <a:rPr lang="es-ES" dirty="0">
                <a:solidFill>
                  <a:schemeClr val="tx1"/>
                </a:solidFill>
              </a:rPr>
              <a:t>Recolección de datos a través de plataformas abiertas y participativas</a:t>
            </a:r>
          </a:p>
          <a:p>
            <a:pPr marL="247650" indent="-247650"/>
            <a:r>
              <a:rPr lang="es-ES" dirty="0">
                <a:solidFill>
                  <a:schemeClr val="tx1"/>
                </a:solidFill>
              </a:rPr>
              <a:t>Fortalecimiento de capacidades locales en tecnología aplicada</a:t>
            </a:r>
          </a:p>
          <a:p>
            <a:pPr marL="247650" indent="-247650"/>
            <a:r>
              <a:rPr lang="es-ES" dirty="0">
                <a:solidFill>
                  <a:schemeClr val="tx1"/>
                </a:solidFill>
              </a:rPr>
              <a:t>Difusión de buenas prácticas y estandarización de protocolos</a:t>
            </a:r>
          </a:p>
          <a:p>
            <a:pPr marL="247650" indent="-247650"/>
            <a:r>
              <a:rPr lang="es-ES" dirty="0">
                <a:solidFill>
                  <a:schemeClr val="tx1"/>
                </a:solidFill>
              </a:rPr>
              <a:t>Involucramiento ciudadano para vigilancia y respuesta comunitaria</a:t>
            </a:r>
          </a:p>
        </p:txBody>
      </p:sp>
      <p:pic>
        <p:nvPicPr>
          <p:cNvPr id="6150" name="Picture 6" descr="Programa Copérnico - Wikipedia, la enciclopedia libre">
            <a:extLst>
              <a:ext uri="{FF2B5EF4-FFF2-40B4-BE49-F238E27FC236}">
                <a16:creationId xmlns:a16="http://schemas.microsoft.com/office/drawing/2014/main" id="{0FB65D34-4A63-546C-9FF9-72B7648A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568" y="3668575"/>
            <a:ext cx="2286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7F6DFBBD-4026-6EF9-EB29-0AE150BBAE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26" t="5261" r="2302" b="4574"/>
          <a:stretch/>
        </p:blipFill>
        <p:spPr>
          <a:xfrm>
            <a:off x="5722883" y="709448"/>
            <a:ext cx="3066394" cy="1568669"/>
          </a:xfrm>
          <a:prstGeom prst="rect">
            <a:avLst/>
          </a:prstGeom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00AC734F-8CB9-72EA-5D1A-55C51FA70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30038" r="4789" b="25824"/>
          <a:stretch/>
        </p:blipFill>
        <p:spPr bwMode="auto">
          <a:xfrm>
            <a:off x="5312979" y="2456793"/>
            <a:ext cx="2142467" cy="104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688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DB04A7F5-AC76-358F-16E2-31FADCF8E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>
            <a:extLst>
              <a:ext uri="{FF2B5EF4-FFF2-40B4-BE49-F238E27FC236}">
                <a16:creationId xmlns:a16="http://schemas.microsoft.com/office/drawing/2014/main" id="{2B136E5E-5D11-D111-B066-6C31350CAF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9015" y="90301"/>
            <a:ext cx="758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Conclusiones</a:t>
            </a:r>
            <a:endParaRPr dirty="0"/>
          </a:p>
        </p:txBody>
      </p:sp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5920E177-5259-F279-7861-2564CD6E14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75308" y="860813"/>
            <a:ext cx="5556567" cy="38372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s-ES" sz="2000" dirty="0">
                <a:solidFill>
                  <a:schemeClr val="tx1"/>
                </a:solidFill>
              </a:rPr>
              <a:t>El cambio climático es una amenaza creciente para la salud pública, especialmente en regiones vulnerables.</a:t>
            </a:r>
          </a:p>
          <a:p>
            <a:r>
              <a:rPr lang="es-ES" sz="2000" dirty="0">
                <a:solidFill>
                  <a:schemeClr val="tx1"/>
                </a:solidFill>
              </a:rPr>
              <a:t>La tecnología, especialmente la inteligencia artificial y los SIG, ofrece herramientas clave para anticipar, responder y planificar.</a:t>
            </a:r>
          </a:p>
          <a:p>
            <a:r>
              <a:rPr lang="es-ES" sz="2000" dirty="0">
                <a:solidFill>
                  <a:schemeClr val="tx1"/>
                </a:solidFill>
              </a:rPr>
              <a:t>La colaboración interinstitucional y la participación social son esenciales para enfrentar estos desafíos de manera efectiva y sostenible.</a:t>
            </a:r>
          </a:p>
        </p:txBody>
      </p:sp>
    </p:spTree>
    <p:extLst>
      <p:ext uri="{BB962C8B-B14F-4D97-AF65-F5344CB8AC3E}">
        <p14:creationId xmlns:p14="http://schemas.microsoft.com/office/powerpoint/2010/main" val="1993640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E7C5AD3E-75F0-7D4C-39EC-545C8B3A7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B23F334-1E3C-4FC0-BCD6-133D39A08092}"/>
              </a:ext>
            </a:extLst>
          </p:cNvPr>
          <p:cNvSpPr txBox="1">
            <a:spLocks/>
          </p:cNvSpPr>
          <p:nvPr/>
        </p:nvSpPr>
        <p:spPr>
          <a:xfrm>
            <a:off x="1140485" y="1072444"/>
            <a:ext cx="5869915" cy="40037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>
                <a:solidFill>
                  <a:schemeClr val="tx1"/>
                </a:solidFill>
                <a:latin typeface="Arial Nova" panose="020B0504020202020204" pitchFamily="34" charset="0"/>
              </a:rPr>
              <a:t>Dr. Oscar G. Cárdenas Hernández</a:t>
            </a:r>
          </a:p>
          <a:p>
            <a:pPr marL="180975">
              <a:spcBef>
                <a:spcPts val="0"/>
              </a:spcBef>
            </a:pPr>
            <a:r>
              <a:rPr lang="es-MX" sz="2400" dirty="0">
                <a:solidFill>
                  <a:schemeClr val="tx1"/>
                </a:solidFill>
                <a:latin typeface="Arial Nova" panose="020B0504020202020204" pitchFamily="34" charset="0"/>
              </a:rPr>
              <a:t>Departamento de Ecología y Recursos Naturales</a:t>
            </a:r>
          </a:p>
          <a:p>
            <a:pPr marL="180975">
              <a:spcBef>
                <a:spcPts val="0"/>
              </a:spcBef>
            </a:pPr>
            <a:r>
              <a:rPr lang="es-MX" sz="2400" dirty="0">
                <a:solidFill>
                  <a:schemeClr val="tx1"/>
                </a:solidFill>
                <a:latin typeface="Arial Nova" panose="020B0504020202020204" pitchFamily="34" charset="0"/>
              </a:rPr>
              <a:t>Centro Universitario de la Costa Sur</a:t>
            </a:r>
          </a:p>
          <a:p>
            <a:pPr marL="180975">
              <a:spcBef>
                <a:spcPts val="0"/>
              </a:spcBef>
            </a:pPr>
            <a:r>
              <a:rPr lang="es-MX" sz="2400" dirty="0">
                <a:solidFill>
                  <a:schemeClr val="tx1"/>
                </a:solidFill>
                <a:latin typeface="Arial Nova" panose="020B0504020202020204" pitchFamily="34" charset="0"/>
              </a:rPr>
              <a:t>Universidad de Guadalajara</a:t>
            </a:r>
          </a:p>
          <a:p>
            <a:endParaRPr lang="es-MX" sz="1000" dirty="0">
              <a:latin typeface="Arial Nova" panose="020B0504020202020204" pitchFamily="34" charset="0"/>
            </a:endParaRPr>
          </a:p>
          <a:p>
            <a:r>
              <a:rPr lang="es-MX" sz="2200" dirty="0">
                <a:solidFill>
                  <a:srgbClr val="0070C0"/>
                </a:solidFill>
                <a:latin typeface="Arial Nova" panose="020B0504020202020204" pitchFamily="34" charset="0"/>
              </a:rPr>
              <a:t>	</a:t>
            </a:r>
            <a:r>
              <a:rPr lang="es-MX" sz="19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oscar.cardenash@academicos.udg.mx</a:t>
            </a:r>
            <a:r>
              <a:rPr lang="es-MX" sz="19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  </a:t>
            </a:r>
          </a:p>
          <a:p>
            <a:endParaRPr lang="es-MX" sz="1900" dirty="0">
              <a:solidFill>
                <a:srgbClr val="0000A4"/>
              </a:solidFill>
              <a:latin typeface="Arial Nova" panose="020B0504020202020204" pitchFamily="34" charset="0"/>
            </a:endParaRPr>
          </a:p>
          <a:p>
            <a:r>
              <a:rPr lang="es-MX" sz="1900" dirty="0">
                <a:latin typeface="Arial Nova" panose="020B0504020202020204" pitchFamily="34" charset="0"/>
              </a:rPr>
              <a:t>	</a:t>
            </a:r>
            <a:r>
              <a:rPr lang="es-MX" sz="19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https://www.linkedin.com/in/oscar-cardenash/</a:t>
            </a:r>
            <a:r>
              <a:rPr lang="es-MX" sz="19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</a:p>
          <a:p>
            <a:endParaRPr lang="es-MX" sz="1900" dirty="0">
              <a:latin typeface="Arial Nova" panose="020B0504020202020204" pitchFamily="34" charset="0"/>
            </a:endParaRPr>
          </a:p>
          <a:p>
            <a:r>
              <a:rPr lang="es-MX" sz="1900" dirty="0">
                <a:latin typeface="Arial Nova" panose="020B0504020202020204" pitchFamily="34" charset="0"/>
              </a:rPr>
              <a:t>	</a:t>
            </a:r>
            <a:r>
              <a:rPr lang="es-MX" sz="1900" dirty="0">
                <a:solidFill>
                  <a:schemeClr val="tx1"/>
                </a:solidFill>
                <a:latin typeface="Arial Nova" panose="020B0504020202020204" pitchFamily="34" charset="0"/>
              </a:rPr>
              <a:t>(317) 388-2687</a:t>
            </a:r>
            <a:endParaRPr lang="es-MX" dirty="0">
              <a:latin typeface="Arial Nova" panose="020B05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397B03F-B581-9A3F-EC16-4E33285C7D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6" b="576"/>
          <a:stretch/>
        </p:blipFill>
        <p:spPr>
          <a:xfrm>
            <a:off x="1433830" y="3657786"/>
            <a:ext cx="418088" cy="413270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598C59-ADC4-86F2-FA61-36B231B6C6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354949" y="4353833"/>
            <a:ext cx="599749" cy="599749"/>
          </a:xfrm>
          <a:prstGeom prst="rect">
            <a:avLst/>
          </a:prstGeom>
          <a:noFill/>
        </p:spPr>
      </p:pic>
      <p:pic>
        <p:nvPicPr>
          <p:cNvPr id="9" name="Picture 2" descr="Correo electrónico: asegura tu información - IONOS">
            <a:extLst>
              <a:ext uri="{FF2B5EF4-FFF2-40B4-BE49-F238E27FC236}">
                <a16:creationId xmlns:a16="http://schemas.microsoft.com/office/drawing/2014/main" id="{E18F3A32-98D4-6688-A2CD-C7B7206DD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830" y="2803969"/>
            <a:ext cx="418088" cy="4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Un hombre con los brazos cruzados&#10;&#10;El contenido generado por IA puede ser incorrecto.">
            <a:extLst>
              <a:ext uri="{FF2B5EF4-FFF2-40B4-BE49-F238E27FC236}">
                <a16:creationId xmlns:a16="http://schemas.microsoft.com/office/drawing/2014/main" id="{FFE82DA6-F78C-2409-7B7F-258A18C5C5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8022" y="2363419"/>
            <a:ext cx="2070986" cy="2588733"/>
          </a:xfrm>
          <a:prstGeom prst="rect">
            <a:avLst/>
          </a:prstGeom>
        </p:spPr>
      </p:pic>
      <p:pic>
        <p:nvPicPr>
          <p:cNvPr id="15" name="Imagen 14" descr="Texto&#10;&#10;El contenido generado por IA puede ser incorrecto.">
            <a:extLst>
              <a:ext uri="{FF2B5EF4-FFF2-40B4-BE49-F238E27FC236}">
                <a16:creationId xmlns:a16="http://schemas.microsoft.com/office/drawing/2014/main" id="{8D26A654-E7AF-2BB3-4AA7-47DDE482D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078" t="8680" r="1436" b="9983"/>
          <a:stretch/>
        </p:blipFill>
        <p:spPr>
          <a:xfrm>
            <a:off x="1140485" y="-1"/>
            <a:ext cx="3894348" cy="78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73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607F0B6-B9A9-6A89-706E-64D1C4FE8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1B3532C-48A6-8BBB-FE46-FE6EF82BEFB8}"/>
              </a:ext>
            </a:extLst>
          </p:cNvPr>
          <p:cNvSpPr txBox="1"/>
          <p:nvPr/>
        </p:nvSpPr>
        <p:spPr>
          <a:xfrm>
            <a:off x="6258910" y="4881890"/>
            <a:ext cx="28850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 dirty="0">
                <a:solidFill>
                  <a:schemeClr val="bg1"/>
                </a:solidFill>
              </a:rPr>
              <a:t>https://vocal.media/earth/what-is-the-history-of-earth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93710888-FA56-8BED-EF23-420BAA2C9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ologic Plates 600mya">
            <a:extLst>
              <a:ext uri="{FF2B5EF4-FFF2-40B4-BE49-F238E27FC236}">
                <a16:creationId xmlns:a16="http://schemas.microsoft.com/office/drawing/2014/main" id="{34C8E413-D2FA-A582-1D90-47F59790F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5538"/>
            <a:ext cx="2979683" cy="20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ologic Plates 500mya">
            <a:extLst>
              <a:ext uri="{FF2B5EF4-FFF2-40B4-BE49-F238E27FC236}">
                <a16:creationId xmlns:a16="http://schemas.microsoft.com/office/drawing/2014/main" id="{B89FDB79-35E8-4EBD-4905-107C7517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158" y="165538"/>
            <a:ext cx="2979683" cy="20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ologic Plates 300mya">
            <a:extLst>
              <a:ext uri="{FF2B5EF4-FFF2-40B4-BE49-F238E27FC236}">
                <a16:creationId xmlns:a16="http://schemas.microsoft.com/office/drawing/2014/main" id="{6275D385-FA9C-EF6B-64C6-421D7ACB9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20" y="165538"/>
            <a:ext cx="2979683" cy="20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ologic Plates 200mya">
            <a:extLst>
              <a:ext uri="{FF2B5EF4-FFF2-40B4-BE49-F238E27FC236}">
                <a16:creationId xmlns:a16="http://schemas.microsoft.com/office/drawing/2014/main" id="{F6F98DE3-721B-FC97-0A2F-3937F6A6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71751"/>
            <a:ext cx="2979683" cy="20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eologic Plates 100mya">
            <a:extLst>
              <a:ext uri="{FF2B5EF4-FFF2-40B4-BE49-F238E27FC236}">
                <a16:creationId xmlns:a16="http://schemas.microsoft.com/office/drawing/2014/main" id="{249B9C2C-C28A-10C6-AFD3-6F70EF7D4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158" y="2654904"/>
            <a:ext cx="2979683" cy="20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eologic Plates 50mya">
            <a:extLst>
              <a:ext uri="{FF2B5EF4-FFF2-40B4-BE49-F238E27FC236}">
                <a16:creationId xmlns:a16="http://schemas.microsoft.com/office/drawing/2014/main" id="{7EEF9B12-3CFC-EA10-0A54-D720F1326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16" y="2654904"/>
            <a:ext cx="2979684" cy="20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86FA2BF-554F-D16C-7320-FE904AD47B44}"/>
              </a:ext>
            </a:extLst>
          </p:cNvPr>
          <p:cNvSpPr txBox="1"/>
          <p:nvPr/>
        </p:nvSpPr>
        <p:spPr>
          <a:xfrm>
            <a:off x="4834211" y="4881890"/>
            <a:ext cx="430978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900" dirty="0"/>
              <a:t>https://education.nationalgeographic.org/resource/continental-drift/</a:t>
            </a:r>
          </a:p>
        </p:txBody>
      </p:sp>
    </p:spTree>
    <p:extLst>
      <p:ext uri="{BB962C8B-B14F-4D97-AF65-F5344CB8AC3E}">
        <p14:creationId xmlns:p14="http://schemas.microsoft.com/office/powerpoint/2010/main" val="3639352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65">
          <a:extLst>
            <a:ext uri="{FF2B5EF4-FFF2-40B4-BE49-F238E27FC236}">
              <a16:creationId xmlns:a16="http://schemas.microsoft.com/office/drawing/2014/main" id="{590134D1-7725-CF1D-0FF2-94B1D56FD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ologic Plates - Present Day">
            <a:extLst>
              <a:ext uri="{FF2B5EF4-FFF2-40B4-BE49-F238E27FC236}">
                <a16:creationId xmlns:a16="http://schemas.microsoft.com/office/drawing/2014/main" id="{D34FF385-D989-AC64-15CA-36643357E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63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CBCCAA4-C272-DE11-DACE-77BDD57DBBB2}"/>
              </a:ext>
            </a:extLst>
          </p:cNvPr>
          <p:cNvSpPr txBox="1"/>
          <p:nvPr/>
        </p:nvSpPr>
        <p:spPr>
          <a:xfrm>
            <a:off x="4834211" y="4881890"/>
            <a:ext cx="430978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900" dirty="0"/>
              <a:t>https://education.nationalgeographic.org/resource/continental-drift/</a:t>
            </a:r>
          </a:p>
        </p:txBody>
      </p:sp>
    </p:spTree>
    <p:extLst>
      <p:ext uri="{BB962C8B-B14F-4D97-AF65-F5344CB8AC3E}">
        <p14:creationId xmlns:p14="http://schemas.microsoft.com/office/powerpoint/2010/main" val="2986350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A9121F03-C27D-4B90-A168-BB494C959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8C7921BE-10B2-CEDA-3E09-B664B9A62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53559" cy="5143500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A20321F3-6683-6F99-C675-073EA5BB977F}"/>
              </a:ext>
            </a:extLst>
          </p:cNvPr>
          <p:cNvSpPr/>
          <p:nvPr/>
        </p:nvSpPr>
        <p:spPr>
          <a:xfrm>
            <a:off x="934107" y="1265183"/>
            <a:ext cx="433552" cy="21283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1C652576-7E9F-2B48-04A7-1D6299F03388}"/>
              </a:ext>
            </a:extLst>
          </p:cNvPr>
          <p:cNvSpPr/>
          <p:nvPr/>
        </p:nvSpPr>
        <p:spPr>
          <a:xfrm>
            <a:off x="1859017" y="2647293"/>
            <a:ext cx="433552" cy="21283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A6A2A7E0-D702-E3BE-9ED6-6A259EE7E595}"/>
              </a:ext>
            </a:extLst>
          </p:cNvPr>
          <p:cNvSpPr/>
          <p:nvPr/>
        </p:nvSpPr>
        <p:spPr>
          <a:xfrm>
            <a:off x="3499944" y="1580493"/>
            <a:ext cx="433552" cy="21283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304BBD41-8599-4F02-7126-C685E72ECDB6}"/>
              </a:ext>
            </a:extLst>
          </p:cNvPr>
          <p:cNvSpPr/>
          <p:nvPr/>
        </p:nvSpPr>
        <p:spPr>
          <a:xfrm>
            <a:off x="4218592" y="2465333"/>
            <a:ext cx="433552" cy="21283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076" name="Picture 4" descr="an artist 's impression of an asteroid that is coming towards the earth">
            <a:extLst>
              <a:ext uri="{FF2B5EF4-FFF2-40B4-BE49-F238E27FC236}">
                <a16:creationId xmlns:a16="http://schemas.microsoft.com/office/drawing/2014/main" id="{8216B4FF-B9D1-596A-0DFE-1E56A43F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682" y="1686910"/>
            <a:ext cx="1054557" cy="58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977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DAE4447E-0191-76B5-6FE3-4D30B4F6B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0BA1FB6-4CF6-0159-D1D1-E03367C2061F}"/>
              </a:ext>
            </a:extLst>
          </p:cNvPr>
          <p:cNvSpPr txBox="1"/>
          <p:nvPr/>
        </p:nvSpPr>
        <p:spPr>
          <a:xfrm>
            <a:off x="977462" y="2280352"/>
            <a:ext cx="27826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dirty="0"/>
              <a:t>El </a:t>
            </a:r>
            <a:r>
              <a:rPr lang="es-MX" sz="1800" b="1" dirty="0">
                <a:solidFill>
                  <a:srgbClr val="C00000"/>
                </a:solidFill>
              </a:rPr>
              <a:t>calentamiento global </a:t>
            </a:r>
            <a:r>
              <a:rPr lang="es-MX" sz="1800" b="1" dirty="0"/>
              <a:t>se refiere al calentamiento a largo plazo del planeta</a:t>
            </a:r>
            <a:r>
              <a:rPr lang="es-MX" sz="1800" dirty="0"/>
              <a:t>.</a:t>
            </a:r>
          </a:p>
        </p:txBody>
      </p:sp>
      <p:sp>
        <p:nvSpPr>
          <p:cNvPr id="8" name="Google Shape;66;p15">
            <a:extLst>
              <a:ext uri="{FF2B5EF4-FFF2-40B4-BE49-F238E27FC236}">
                <a16:creationId xmlns:a16="http://schemas.microsoft.com/office/drawing/2014/main" id="{86518611-BD42-DC19-A3FB-D5ECD4270D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1850" y="0"/>
            <a:ext cx="758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Calentamiento Global vs. Cambio Climático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88A7626-6C4F-5004-629F-80A237925D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87" r="15222"/>
          <a:stretch/>
        </p:blipFill>
        <p:spPr>
          <a:xfrm>
            <a:off x="3673366" y="617535"/>
            <a:ext cx="5470634" cy="452596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CCBA71-0941-1247-6D3D-EEFC15D1D6E8}"/>
              </a:ext>
            </a:extLst>
          </p:cNvPr>
          <p:cNvSpPr txBox="1"/>
          <p:nvPr/>
        </p:nvSpPr>
        <p:spPr>
          <a:xfrm>
            <a:off x="3673366" y="4912668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 dirty="0">
                <a:solidFill>
                  <a:schemeClr val="bg1"/>
                </a:solidFill>
              </a:rPr>
              <a:t>https://www.climatecentral.org/climate-matters/2021-review-global-temps</a:t>
            </a:r>
          </a:p>
        </p:txBody>
      </p:sp>
    </p:spTree>
    <p:extLst>
      <p:ext uri="{BB962C8B-B14F-4D97-AF65-F5344CB8AC3E}">
        <p14:creationId xmlns:p14="http://schemas.microsoft.com/office/powerpoint/2010/main" val="1300976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351B5F1F-7C66-F908-CA75-67314AC9A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>
            <a:extLst>
              <a:ext uri="{FF2B5EF4-FFF2-40B4-BE49-F238E27FC236}">
                <a16:creationId xmlns:a16="http://schemas.microsoft.com/office/drawing/2014/main" id="{4A38235E-0C19-D89B-1D7F-4CEAA65980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1850" y="1925"/>
            <a:ext cx="758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¿Qué es el Cambio Climático?</a:t>
            </a:r>
            <a:endParaRPr dirty="0"/>
          </a:p>
        </p:txBody>
      </p:sp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DE56F830-5E1D-E5E8-9053-02F9E31792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05752" y="1483520"/>
            <a:ext cx="2538248" cy="21764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" dirty="0">
                <a:solidFill>
                  <a:schemeClr val="tx1"/>
                </a:solidFill>
              </a:rPr>
              <a:t>El </a:t>
            </a:r>
            <a:r>
              <a:rPr lang="es-ES" b="1" dirty="0">
                <a:solidFill>
                  <a:schemeClr val="tx1"/>
                </a:solidFill>
              </a:rPr>
              <a:t>cambio climático</a:t>
            </a:r>
            <a:r>
              <a:rPr lang="es-ES" dirty="0">
                <a:solidFill>
                  <a:schemeClr val="tx1"/>
                </a:solidFill>
              </a:rPr>
              <a:t> se refiere a la gama más amplia de cambios que están ocurriendo en nuestro planeta. </a:t>
            </a:r>
          </a:p>
        </p:txBody>
      </p:sp>
      <p:pic>
        <p:nvPicPr>
          <p:cNvPr id="1028" name="Picture 4" descr="Effects_page_triptych">
            <a:extLst>
              <a:ext uri="{FF2B5EF4-FFF2-40B4-BE49-F238E27FC236}">
                <a16:creationId xmlns:a16="http://schemas.microsoft.com/office/drawing/2014/main" id="{75C5F72B-80FB-5E42-D10C-13561684D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2452"/>
            <a:ext cx="6372912" cy="313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4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175BB80B-B330-853D-A620-BECC84A2B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mate risks global warming">
            <a:extLst>
              <a:ext uri="{FF2B5EF4-FFF2-40B4-BE49-F238E27FC236}">
                <a16:creationId xmlns:a16="http://schemas.microsoft.com/office/drawing/2014/main" id="{9512F07A-28BF-2B80-9C41-0A06B13E0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69"/>
            <a:ext cx="7291346" cy="515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67;p15">
            <a:extLst>
              <a:ext uri="{FF2B5EF4-FFF2-40B4-BE49-F238E27FC236}">
                <a16:creationId xmlns:a16="http://schemas.microsoft.com/office/drawing/2014/main" id="{6C3EE513-7850-38E4-EBBD-8BB405A49F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73053" y="1848901"/>
            <a:ext cx="1770947" cy="14311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" dirty="0">
                <a:solidFill>
                  <a:schemeClr val="tx1"/>
                </a:solidFill>
              </a:rPr>
              <a:t>Efectos del </a:t>
            </a:r>
            <a:r>
              <a:rPr lang="es-ES" b="1" dirty="0">
                <a:solidFill>
                  <a:schemeClr val="tx1"/>
                </a:solidFill>
              </a:rPr>
              <a:t>cambio climático</a:t>
            </a:r>
            <a:r>
              <a:rPr lang="es-E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4FCFAD4-BFDD-CE11-37A5-C3A322871DB9}"/>
              </a:ext>
            </a:extLst>
          </p:cNvPr>
          <p:cNvSpPr txBox="1"/>
          <p:nvPr/>
        </p:nvSpPr>
        <p:spPr>
          <a:xfrm>
            <a:off x="5912069" y="4910743"/>
            <a:ext cx="32319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900" dirty="0"/>
              <a:t>https://platbos.co.za/global-warming-and-climate-change/</a:t>
            </a:r>
          </a:p>
        </p:txBody>
      </p:sp>
    </p:spTree>
    <p:extLst>
      <p:ext uri="{BB962C8B-B14F-4D97-AF65-F5344CB8AC3E}">
        <p14:creationId xmlns:p14="http://schemas.microsoft.com/office/powerpoint/2010/main" val="2164142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25DBD80F-8E60-BA51-4471-C96C37B9F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343FA24A-532E-E78B-1DD6-4AF65F2725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01517" y="1549916"/>
            <a:ext cx="1442483" cy="20436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indent="0">
              <a:buNone/>
            </a:pPr>
            <a:r>
              <a:rPr lang="es-ES" sz="1600" b="1" dirty="0">
                <a:solidFill>
                  <a:schemeClr val="tx1"/>
                </a:solidFill>
              </a:rPr>
              <a:t>Impacto</a:t>
            </a:r>
            <a:r>
              <a:rPr lang="es-ES" sz="1600" dirty="0">
                <a:solidFill>
                  <a:schemeClr val="tx1"/>
                </a:solidFill>
              </a:rPr>
              <a:t> del cambio climático sobre la </a:t>
            </a:r>
            <a:r>
              <a:rPr lang="es-ES" sz="1600" b="1" dirty="0">
                <a:solidFill>
                  <a:schemeClr val="tx1"/>
                </a:solidFill>
              </a:rPr>
              <a:t>salud pública</a:t>
            </a:r>
          </a:p>
        </p:txBody>
      </p:sp>
      <p:pic>
        <p:nvPicPr>
          <p:cNvPr id="1028" name="Picture 4" descr="Climate change risk pathways infographic">
            <a:extLst>
              <a:ext uri="{FF2B5EF4-FFF2-40B4-BE49-F238E27FC236}">
                <a16:creationId xmlns:a16="http://schemas.microsoft.com/office/drawing/2014/main" id="{CA69136F-825A-A8AA-0570-863FCEC0B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577"/>
            <a:ext cx="7726712" cy="485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5C0BC2-22E0-93F2-A742-6E50EE3D5D2A}"/>
              </a:ext>
            </a:extLst>
          </p:cNvPr>
          <p:cNvSpPr txBox="1"/>
          <p:nvPr/>
        </p:nvSpPr>
        <p:spPr>
          <a:xfrm>
            <a:off x="5114060" y="4912668"/>
            <a:ext cx="41402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 dirty="0"/>
              <a:t>https://www.who.int/news-room/fact-sheets/detail/climate-change-and-health</a:t>
            </a:r>
          </a:p>
        </p:txBody>
      </p:sp>
    </p:spTree>
    <p:extLst>
      <p:ext uri="{BB962C8B-B14F-4D97-AF65-F5344CB8AC3E}">
        <p14:creationId xmlns:p14="http://schemas.microsoft.com/office/powerpoint/2010/main" val="153541302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431</Words>
  <Application>Microsoft Office PowerPoint</Application>
  <PresentationFormat>Presentación en pantalla (16:9)</PresentationFormat>
  <Paragraphs>48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9" baseType="lpstr">
      <vt:lpstr>Arial</vt:lpstr>
      <vt:lpstr>Arial Nova</vt:lpstr>
      <vt:lpstr>Simple Light</vt:lpstr>
      <vt:lpstr>Innovar para cuidar: cambio climático, inteligencia artificial y colaboración global en salud pública</vt:lpstr>
      <vt:lpstr>Presentación de PowerPoint</vt:lpstr>
      <vt:lpstr>Presentación de PowerPoint</vt:lpstr>
      <vt:lpstr>Presentación de PowerPoint</vt:lpstr>
      <vt:lpstr>Presentación de PowerPoint</vt:lpstr>
      <vt:lpstr>Calentamiento Global vs. Cambio Climático</vt:lpstr>
      <vt:lpstr>¿Qué es el Cambio Climático?</vt:lpstr>
      <vt:lpstr>Presentación de PowerPoint</vt:lpstr>
      <vt:lpstr>Presentación de PowerPoint</vt:lpstr>
      <vt:lpstr>Presentación de PowerPoint</vt:lpstr>
      <vt:lpstr>Presentación de PowerPoint</vt:lpstr>
      <vt:lpstr>El papel de la tecnología</vt:lpstr>
      <vt:lpstr>Aplicaciones de Inteligencia Artificial</vt:lpstr>
      <vt:lpstr>Colaboración global y ciencia ciudadana</vt:lpstr>
      <vt:lpstr>Conclusiones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Cárdenas</dc:creator>
  <cp:lastModifiedBy>CARDENAS HERNANDEZ, OSCAR G.</cp:lastModifiedBy>
  <cp:revision>10</cp:revision>
  <dcterms:modified xsi:type="dcterms:W3CDTF">2025-05-21T19:09:09Z</dcterms:modified>
</cp:coreProperties>
</file>