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62" r:id="rId4"/>
    <p:sldId id="260" r:id="rId5"/>
    <p:sldId id="261" r:id="rId6"/>
    <p:sldId id="265" r:id="rId7"/>
    <p:sldId id="264" r:id="rId8"/>
    <p:sldId id="270" r:id="rId9"/>
    <p:sldId id="263" r:id="rId10"/>
    <p:sldId id="267" r:id="rId11"/>
    <p:sldId id="268" r:id="rId12"/>
    <p:sldId id="269" r:id="rId13"/>
    <p:sldId id="266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2"/>
    <p:restoredTop sz="94648"/>
  </p:normalViewPr>
  <p:slideViewPr>
    <p:cSldViewPr snapToGrid="0">
      <p:cViewPr>
        <p:scale>
          <a:sx n="220" d="100"/>
          <a:sy n="220" d="100"/>
        </p:scale>
        <p:origin x="41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4C108812-32CA-4E33-54AE-782E8758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717379FA-C9F0-E08C-5953-6BBD7C7F87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F31BEBB7-A4FB-0C7C-61C5-F31685A10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43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D4629CF2-098C-1127-9AD4-6271C253D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7AA90DDA-FF79-4E9C-E409-78A2BC8EB2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E74580EB-3AF6-0D5E-74CF-4BCC2ACB6C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62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12A23F4A-D1F0-7FC9-6A9F-24920E2F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94FD0A74-0D8F-5307-941B-2144D62C0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5D7150F1-527F-E2B1-3545-7F8D508454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47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63F3608F-BF7B-3846-1A20-B0617D1B9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5657B25A-471A-A653-7ACB-EDC729DDB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03434986-90EA-6779-4A6F-14A7E7B6A9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14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21B740B6-03A0-ED50-A7B8-6405F7F8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1FBC7C7A-A2D8-AFE8-0565-E5E711750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2DCE002A-8833-F26E-48BE-835A00F6A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73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FB34B1CF-6255-881C-09CA-69F417B6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0F503F3D-9436-A8D3-6E8B-577B63D3EC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4873B60E-9125-75D2-0D02-3C08DA4DCD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06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76F4B990-F5CD-0594-513F-20D1D857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2E361BAC-8637-872F-BE9C-76085A136A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D003FF19-3D42-843D-FF26-D736C3707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96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BA140A9D-16DE-B03E-B952-74AED8F19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08D94CB1-127A-B1F9-03A6-24272E7C8C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60ACD90A-2867-A14F-E022-CC8E43D811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41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07D67ED8-4AA6-5A23-3684-6D620364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2710EF11-5BD5-4857-4564-8BC119E5A1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691DBAFA-1DD0-D971-B79C-E8795E88B8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97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041F92D7-BACE-2499-5813-B3E72B13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67981364-5025-445B-6C19-F20EF46E8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CA5B361C-31D3-EEBA-0959-7B5BEB495F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05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B15689EC-5D96-0F9F-35F8-0B9F76C56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>
            <a:extLst>
              <a:ext uri="{FF2B5EF4-FFF2-40B4-BE49-F238E27FC236}">
                <a16:creationId xmlns:a16="http://schemas.microsoft.com/office/drawing/2014/main" id="{C6595109-2467-BFE5-8FEC-2D8FA23D5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>
            <a:extLst>
              <a:ext uri="{FF2B5EF4-FFF2-40B4-BE49-F238E27FC236}">
                <a16:creationId xmlns:a16="http://schemas.microsoft.com/office/drawing/2014/main" id="{3E047D51-C6DB-E092-CD42-DE9EB05A4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58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178010" y="445025"/>
            <a:ext cx="76542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29754" y="588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29754" y="1422552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425436"/>
            <a:ext cx="756643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45058" y="1233174"/>
            <a:ext cx="3165641" cy="1518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45058" y="2803075"/>
            <a:ext cx="3165641" cy="126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217862" y="4254917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91048" y="1135321"/>
            <a:ext cx="7341251" cy="1934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491048" y="3171567"/>
            <a:ext cx="7341251" cy="1281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" name="Google Shape;19;p4">
            <a:extLst>
              <a:ext uri="{FF2B5EF4-FFF2-40B4-BE49-F238E27FC236}">
                <a16:creationId xmlns:a16="http://schemas.microsoft.com/office/drawing/2014/main" id="{B32E9C04-D7C3-4CB3-ACE5-2A66565DFA10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800" dirty="0" err="1"/>
              <a:t>Implementación</a:t>
            </a:r>
            <a:r>
              <a:rPr lang="en-US" sz="1800" dirty="0"/>
              <a:t> de un </a:t>
            </a:r>
            <a:r>
              <a:rPr lang="en-US" sz="1800" dirty="0" err="1"/>
              <a:t>servicio</a:t>
            </a:r>
            <a:r>
              <a:rPr lang="en-US" sz="1800" dirty="0"/>
              <a:t> de </a:t>
            </a:r>
            <a:r>
              <a:rPr lang="en-US" sz="1800" dirty="0" err="1"/>
              <a:t>autenticación</a:t>
            </a:r>
            <a:r>
              <a:rPr lang="en-US" sz="1800" dirty="0"/>
              <a:t> e </a:t>
            </a:r>
            <a:r>
              <a:rPr lang="en-US" sz="1800" dirty="0" err="1"/>
              <a:t>identificación</a:t>
            </a:r>
            <a:r>
              <a:rPr lang="en-US" sz="1800" dirty="0"/>
              <a:t> de </a:t>
            </a:r>
            <a:r>
              <a:rPr lang="en-US" sz="1800" dirty="0" err="1"/>
              <a:t>usuarios</a:t>
            </a:r>
            <a:r>
              <a:rPr lang="en-US" sz="1800" dirty="0"/>
              <a:t> </a:t>
            </a:r>
            <a:r>
              <a:rPr lang="en-US" sz="1800" dirty="0" err="1"/>
              <a:t>centralizado</a:t>
            </a:r>
            <a:r>
              <a:rPr lang="en-US" sz="1800" dirty="0"/>
              <a:t> de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sistemas</a:t>
            </a:r>
            <a:r>
              <a:rPr lang="en-US" sz="1800" dirty="0"/>
              <a:t> de </a:t>
            </a:r>
            <a:r>
              <a:rPr lang="en-US" sz="1800" dirty="0" err="1"/>
              <a:t>información</a:t>
            </a:r>
            <a:r>
              <a:rPr lang="en-US" sz="1800" dirty="0"/>
              <a:t> del Centro Universitario de </a:t>
            </a:r>
            <a:r>
              <a:rPr lang="en-US" sz="1800" dirty="0" err="1"/>
              <a:t>Ciencias</a:t>
            </a:r>
            <a:r>
              <a:rPr lang="en-US" sz="1800" dirty="0"/>
              <a:t> </a:t>
            </a:r>
            <a:r>
              <a:rPr lang="en-US" sz="1800" dirty="0" err="1"/>
              <a:t>Económico</a:t>
            </a:r>
            <a:r>
              <a:rPr lang="en-US" sz="1800" dirty="0"/>
              <a:t> </a:t>
            </a:r>
            <a:r>
              <a:rPr lang="en-US" sz="1800" dirty="0" err="1"/>
              <a:t>Administrativas</a:t>
            </a:r>
            <a:endParaRPr sz="18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Subsanando la deuda, poniendo la primera piedra hacia el futuro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EC5D1B6C-DC47-1839-35CC-59819CB85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95EC8AB8-50E9-3720-9397-12792E5EF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Almacenamiento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6E0FB458-AF3F-0AAE-01FE-86203A23C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/>
              <a:t>Reducción del peso por registro de</a:t>
            </a:r>
            <a:br>
              <a:rPr lang="es-ES" dirty="0"/>
            </a:br>
            <a:r>
              <a:rPr lang="es-ES" dirty="0"/>
              <a:t>usuario final</a:t>
            </a:r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Sistemas nuevos </a:t>
            </a:r>
          </a:p>
          <a:p>
            <a:pPr marL="1200150" lvl="2" indent="-285750">
              <a:spcAft>
                <a:spcPts val="1200"/>
              </a:spcAft>
            </a:pPr>
            <a:r>
              <a:rPr lang="es-ES" dirty="0"/>
              <a:t>Reducción del 48.45%</a:t>
            </a:r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Sistemas existentes</a:t>
            </a:r>
          </a:p>
          <a:p>
            <a:pPr marL="1200150" lvl="2" indent="-285750">
              <a:spcAft>
                <a:spcPts val="1200"/>
              </a:spcAft>
            </a:pPr>
            <a:r>
              <a:rPr lang="es-ES" dirty="0"/>
              <a:t>Reducción del 78.99%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B0233-644A-A790-DB4F-3D8E05609811}"/>
              </a:ext>
            </a:extLst>
          </p:cNvPr>
          <p:cNvSpPr/>
          <p:nvPr/>
        </p:nvSpPr>
        <p:spPr>
          <a:xfrm>
            <a:off x="5397190" y="0"/>
            <a:ext cx="3746810" cy="5143500"/>
          </a:xfrm>
          <a:prstGeom prst="rect">
            <a:avLst/>
          </a:prstGeom>
          <a:gradFill flip="none" rotWithShape="1">
            <a:gsLst>
              <a:gs pos="0">
                <a:srgbClr val="243567">
                  <a:shade val="30000"/>
                  <a:satMod val="115000"/>
                </a:srgbClr>
              </a:gs>
              <a:gs pos="50000">
                <a:srgbClr val="243567">
                  <a:shade val="67500"/>
                  <a:satMod val="115000"/>
                </a:srgbClr>
              </a:gs>
              <a:gs pos="100000">
                <a:srgbClr val="243567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D5AE8-B2FF-7A70-6FD1-30D89DA7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60" y="834401"/>
            <a:ext cx="3381390" cy="347469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15CFB068-5CAD-A9FD-CC0B-D069E4055278}"/>
              </a:ext>
            </a:extLst>
          </p:cNvPr>
          <p:cNvSpPr txBox="1"/>
          <p:nvPr/>
        </p:nvSpPr>
        <p:spPr>
          <a:xfrm>
            <a:off x="5943887" y="4035023"/>
            <a:ext cx="450868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1.547</a:t>
            </a:r>
          </a:p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KB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6B18885E-0AC9-3EF1-20A2-8983F6AB67E6}"/>
              </a:ext>
            </a:extLst>
          </p:cNvPr>
          <p:cNvSpPr txBox="1"/>
          <p:nvPr/>
        </p:nvSpPr>
        <p:spPr>
          <a:xfrm>
            <a:off x="6651679" y="4052478"/>
            <a:ext cx="450868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0.797</a:t>
            </a:r>
          </a:p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KB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1EAC287E-0F3A-00C4-39D5-519643A850B9}"/>
              </a:ext>
            </a:extLst>
          </p:cNvPr>
          <p:cNvSpPr txBox="1"/>
          <p:nvPr/>
        </p:nvSpPr>
        <p:spPr>
          <a:xfrm>
            <a:off x="8059509" y="4035024"/>
            <a:ext cx="450868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0.524 KB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E3774E48-739F-D33F-39B7-EFA1A1AB9504}"/>
              </a:ext>
            </a:extLst>
          </p:cNvPr>
          <p:cNvSpPr txBox="1"/>
          <p:nvPr/>
        </p:nvSpPr>
        <p:spPr>
          <a:xfrm>
            <a:off x="7355594" y="4042174"/>
            <a:ext cx="450868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2.485</a:t>
            </a:r>
          </a:p>
          <a:p>
            <a:pPr algn="ctr">
              <a:lnSpc>
                <a:spcPts val="2799"/>
              </a:lnSpc>
            </a:pP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7B58E2-4BE2-F01A-8B85-73BC143CA727}"/>
              </a:ext>
            </a:extLst>
          </p:cNvPr>
          <p:cNvGrpSpPr/>
          <p:nvPr/>
        </p:nvGrpSpPr>
        <p:grpSpPr>
          <a:xfrm>
            <a:off x="1813819" y="3777492"/>
            <a:ext cx="744601" cy="791383"/>
            <a:chOff x="0" y="0"/>
            <a:chExt cx="372287" cy="39567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2DA5F6-8EF0-3EF7-85A2-636B16703D6D}"/>
                </a:ext>
              </a:extLst>
            </p:cNvPr>
            <p:cNvSpPr/>
            <p:nvPr/>
          </p:nvSpPr>
          <p:spPr>
            <a:xfrm>
              <a:off x="0" y="0"/>
              <a:ext cx="372287" cy="395677"/>
            </a:xfrm>
            <a:custGeom>
              <a:avLst/>
              <a:gdLst/>
              <a:ahLst/>
              <a:cxnLst/>
              <a:rect l="l" t="t" r="r" b="b"/>
              <a:pathLst>
                <a:path w="372287" h="395677">
                  <a:moveTo>
                    <a:pt x="186143" y="0"/>
                  </a:moveTo>
                  <a:lnTo>
                    <a:pt x="186143" y="0"/>
                  </a:lnTo>
                  <a:cubicBezTo>
                    <a:pt x="235512" y="0"/>
                    <a:pt x="282858" y="19611"/>
                    <a:pt x="317767" y="54520"/>
                  </a:cubicBezTo>
                  <a:cubicBezTo>
                    <a:pt x="352675" y="89429"/>
                    <a:pt x="372287" y="136775"/>
                    <a:pt x="372287" y="186143"/>
                  </a:cubicBezTo>
                  <a:lnTo>
                    <a:pt x="372287" y="209533"/>
                  </a:lnTo>
                  <a:cubicBezTo>
                    <a:pt x="372287" y="312338"/>
                    <a:pt x="288947" y="395677"/>
                    <a:pt x="186143" y="395677"/>
                  </a:cubicBezTo>
                  <a:lnTo>
                    <a:pt x="186143" y="395677"/>
                  </a:lnTo>
                  <a:cubicBezTo>
                    <a:pt x="83339" y="395677"/>
                    <a:pt x="0" y="312338"/>
                    <a:pt x="0" y="209533"/>
                  </a:cubicBezTo>
                  <a:lnTo>
                    <a:pt x="0" y="186143"/>
                  </a:lnTo>
                  <a:cubicBezTo>
                    <a:pt x="0" y="83339"/>
                    <a:pt x="83339" y="0"/>
                    <a:pt x="186143" y="0"/>
                  </a:cubicBezTo>
                  <a:close/>
                </a:path>
              </a:pathLst>
            </a:custGeom>
            <a:solidFill>
              <a:srgbClr val="396491"/>
            </a:solidFill>
          </p:spPr>
          <p:txBody>
            <a:bodyPr/>
            <a:lstStyle/>
            <a:p>
              <a:endParaRPr lang="es-ES_tradnl" sz="9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8DB2BA-2753-EB91-0B2A-FE9F8CD60094}"/>
                </a:ext>
              </a:extLst>
            </p:cNvPr>
            <p:cNvSpPr txBox="1"/>
            <p:nvPr/>
          </p:nvSpPr>
          <p:spPr>
            <a:xfrm>
              <a:off x="0" y="-38100"/>
              <a:ext cx="372287" cy="433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1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Sin BDU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5082830B-20AC-4486-2587-A9D5E720BACB}"/>
              </a:ext>
            </a:extLst>
          </p:cNvPr>
          <p:cNvGrpSpPr/>
          <p:nvPr/>
        </p:nvGrpSpPr>
        <p:grpSpPr>
          <a:xfrm>
            <a:off x="3409563" y="3779079"/>
            <a:ext cx="744601" cy="791383"/>
            <a:chOff x="0" y="0"/>
            <a:chExt cx="372287" cy="395677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EAE37D9-232C-5B2B-7EAA-AAE8D6A12B26}"/>
                </a:ext>
              </a:extLst>
            </p:cNvPr>
            <p:cNvSpPr/>
            <p:nvPr/>
          </p:nvSpPr>
          <p:spPr>
            <a:xfrm>
              <a:off x="0" y="0"/>
              <a:ext cx="372287" cy="395677"/>
            </a:xfrm>
            <a:custGeom>
              <a:avLst/>
              <a:gdLst/>
              <a:ahLst/>
              <a:cxnLst/>
              <a:rect l="l" t="t" r="r" b="b"/>
              <a:pathLst>
                <a:path w="372287" h="395677">
                  <a:moveTo>
                    <a:pt x="186143" y="0"/>
                  </a:moveTo>
                  <a:lnTo>
                    <a:pt x="186143" y="0"/>
                  </a:lnTo>
                  <a:cubicBezTo>
                    <a:pt x="235512" y="0"/>
                    <a:pt x="282858" y="19611"/>
                    <a:pt x="317767" y="54520"/>
                  </a:cubicBezTo>
                  <a:cubicBezTo>
                    <a:pt x="352675" y="89429"/>
                    <a:pt x="372287" y="136775"/>
                    <a:pt x="372287" y="186143"/>
                  </a:cubicBezTo>
                  <a:lnTo>
                    <a:pt x="372287" y="209533"/>
                  </a:lnTo>
                  <a:cubicBezTo>
                    <a:pt x="372287" y="312338"/>
                    <a:pt x="288947" y="395677"/>
                    <a:pt x="186143" y="395677"/>
                  </a:cubicBezTo>
                  <a:lnTo>
                    <a:pt x="186143" y="395677"/>
                  </a:lnTo>
                  <a:cubicBezTo>
                    <a:pt x="83339" y="395677"/>
                    <a:pt x="0" y="312338"/>
                    <a:pt x="0" y="209533"/>
                  </a:cubicBezTo>
                  <a:lnTo>
                    <a:pt x="0" y="186143"/>
                  </a:lnTo>
                  <a:cubicBezTo>
                    <a:pt x="0" y="83339"/>
                    <a:pt x="83339" y="0"/>
                    <a:pt x="186143" y="0"/>
                  </a:cubicBezTo>
                  <a:close/>
                </a:path>
              </a:pathLst>
            </a:custGeom>
            <a:solidFill>
              <a:srgbClr val="D4D4D4"/>
            </a:solidFill>
          </p:spPr>
          <p:txBody>
            <a:bodyPr/>
            <a:lstStyle/>
            <a:p>
              <a:endParaRPr lang="es-ES_tradnl" sz="900"/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5E7681BA-F43C-259A-0702-D5A5E6823E86}"/>
                </a:ext>
              </a:extLst>
            </p:cNvPr>
            <p:cNvSpPr txBox="1"/>
            <p:nvPr/>
          </p:nvSpPr>
          <p:spPr>
            <a:xfrm>
              <a:off x="0" y="-38100"/>
              <a:ext cx="372287" cy="433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10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 BDU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95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CC63C6FE-88ED-3BBC-1A21-968984CC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FBAB5D6E-9D3C-939A-9D29-05B8A8F36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Seguridad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5D1299FB-BE45-484A-FA0E-3F8BB8A0A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 err="1"/>
              <a:t>Tokenización</a:t>
            </a:r>
            <a:endParaRPr lang="es-ES" dirty="0"/>
          </a:p>
          <a:p>
            <a:pPr marL="742950" lvl="1" indent="-285750">
              <a:spcAft>
                <a:spcPts val="1200"/>
              </a:spcAft>
            </a:pPr>
            <a:r>
              <a:rPr lang="es-ES" dirty="0" err="1"/>
              <a:t>Hashing</a:t>
            </a:r>
            <a:endParaRPr lang="es-ES" dirty="0"/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JWE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Cifrado</a:t>
            </a:r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JWE</a:t>
            </a:r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Llaves Públicas y Privadas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Protocolos seguros</a:t>
            </a:r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SSL</a:t>
            </a:r>
          </a:p>
          <a:p>
            <a:pPr marL="742950" lvl="1" indent="-285750">
              <a:spcAft>
                <a:spcPts val="1200"/>
              </a:spcAft>
            </a:pPr>
            <a:r>
              <a:rPr lang="es-ES" dirty="0"/>
              <a:t>Se registran las IP permitidas para solicitar información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70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56B6B603-47DF-D58A-383A-78B00AE2D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32E09CE7-AE2D-37C6-2BC6-878F35EE7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Tecnologías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27ECFF0E-7D2B-424D-6DD9-CA2D1B2C8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/>
              <a:t>JWA (JSON Web </a:t>
            </a:r>
            <a:r>
              <a:rPr lang="es-ES" dirty="0" err="1"/>
              <a:t>Algorithms</a:t>
            </a:r>
            <a:r>
              <a:rPr lang="es-ES" dirty="0"/>
              <a:t>)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Microservicios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API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OAuth2.0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03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8EA22971-93C7-C15C-3873-C312C3FD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AE848713-044A-1F5B-E5B1-C60C38F912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Problemática – Y porque ¿</a:t>
            </a:r>
            <a:r>
              <a:rPr lang="es-ES"/>
              <a:t>no …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D94BF386-7F37-44DA-981D-4F5E493C5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/>
              <a:t>LDAP (</a:t>
            </a:r>
            <a:r>
              <a:rPr lang="es-ES" dirty="0" err="1"/>
              <a:t>Lightway</a:t>
            </a:r>
            <a:r>
              <a:rPr lang="es-ES" dirty="0"/>
              <a:t> </a:t>
            </a:r>
            <a:r>
              <a:rPr lang="es-ES" dirty="0" err="1"/>
              <a:t>Directory</a:t>
            </a:r>
            <a:r>
              <a:rPr lang="es-ES" dirty="0"/>
              <a:t> Access </a:t>
            </a:r>
            <a:r>
              <a:rPr lang="es-ES" dirty="0" err="1"/>
              <a:t>Protocol</a:t>
            </a:r>
            <a:r>
              <a:rPr lang="es-ES" dirty="0"/>
              <a:t>)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 err="1"/>
              <a:t>OpenID</a:t>
            </a: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 err="1"/>
              <a:t>oAuth</a:t>
            </a: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 err="1"/>
              <a:t>OpenID</a:t>
            </a:r>
            <a:r>
              <a:rPr lang="es-ES" dirty="0"/>
              <a:t> </a:t>
            </a:r>
            <a:r>
              <a:rPr lang="es-ES" dirty="0" err="1"/>
              <a:t>Connect</a:t>
            </a: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SSO (Single Signe </a:t>
            </a:r>
            <a:r>
              <a:rPr lang="es-ES" dirty="0" err="1"/>
              <a:t>On</a:t>
            </a:r>
            <a:r>
              <a:rPr lang="es-ES" dirty="0"/>
              <a:t>)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Data Lake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76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;p5">
            <a:extLst>
              <a:ext uri="{FF2B5EF4-FFF2-40B4-BE49-F238E27FC236}">
                <a16:creationId xmlns:a16="http://schemas.microsoft.com/office/drawing/2014/main" id="{CE2E1E62-02EA-8ED9-AEAE-160EAE6CDC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476"/>
          <a:stretch/>
        </p:blipFill>
        <p:spPr>
          <a:xfrm>
            <a:off x="0" y="1"/>
            <a:ext cx="9144003" cy="4244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8A52B4-23F0-B2DB-E4B3-D9D827BCC6AA}"/>
              </a:ext>
            </a:extLst>
          </p:cNvPr>
          <p:cNvSpPr txBox="1"/>
          <p:nvPr/>
        </p:nvSpPr>
        <p:spPr>
          <a:xfrm>
            <a:off x="0" y="4244623"/>
            <a:ext cx="9144000" cy="89255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Emmanuel Aldana Martínez</a:t>
            </a:r>
          </a:p>
          <a:p>
            <a:pPr algn="ctr"/>
            <a:r>
              <a:rPr lang="es-MX" sz="2000" dirty="0"/>
              <a:t>emmanuel.aldana@cucea.udg.mx</a:t>
            </a:r>
          </a:p>
        </p:txBody>
      </p:sp>
    </p:spTree>
    <p:extLst>
      <p:ext uri="{BB962C8B-B14F-4D97-AF65-F5344CB8AC3E}">
        <p14:creationId xmlns:p14="http://schemas.microsoft.com/office/powerpoint/2010/main" val="24152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Introducción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s-ES_tradnl" dirty="0"/>
              <a:t>La necesidad de transformar digitalmente los procesos que se hacen de manera manual permite encontrar soluciones a problemáticas que se desconocen, así como para las que enfrentamos desde hace tiempo.</a:t>
            </a:r>
          </a:p>
          <a:p>
            <a:pPr marL="114300" indent="0">
              <a:buNone/>
            </a:pPr>
            <a:endParaRPr lang="es-ES_tradnl" dirty="0"/>
          </a:p>
          <a:p>
            <a:r>
              <a:rPr lang="es-ES_tradnl" dirty="0"/>
              <a:t>Por eso la integración de una manera de centralizar y dar seguimiento a la información de los usuarios de una IES en este caso el CUCEA, abre puertas a nuevos horizontes que a estas instituciones les ha costado llegar.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7E8BFCCA-750D-54CA-7F2B-BD5DE1E2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AD76F27D-9651-EC63-33F0-BAD3C58295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Instituciones de Educación Superior Públicas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B884591C-A280-6A1B-BFAA-F47FD9AB8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367160"/>
            <a:ext cx="277151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/>
              <a:t>Tamaño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Extensión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Densidad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Historia e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Infraestructura</a:t>
            </a:r>
            <a:endParaRPr dirty="0"/>
          </a:p>
        </p:txBody>
      </p:sp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996C1E5B-B25B-A784-0524-5576872BA3D1}"/>
              </a:ext>
            </a:extLst>
          </p:cNvPr>
          <p:cNvSpPr txBox="1">
            <a:spLocks/>
          </p:cNvSpPr>
          <p:nvPr/>
        </p:nvSpPr>
        <p:spPr>
          <a:xfrm>
            <a:off x="5435562" y="1367160"/>
            <a:ext cx="277151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es-ES" dirty="0"/>
              <a:t>Diseñar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Homologar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Implementar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Mantener y</a:t>
            </a:r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Actualizar</a:t>
            </a:r>
          </a:p>
          <a:p>
            <a:pPr marL="285750" indent="-285750">
              <a:spcAft>
                <a:spcPts val="1200"/>
              </a:spcAft>
            </a:pPr>
            <a:endParaRPr lang="es-E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E4D8AF-E109-5AE8-EB8E-CFD601910918}"/>
              </a:ext>
            </a:extLst>
          </p:cNvPr>
          <p:cNvSpPr/>
          <p:nvPr/>
        </p:nvSpPr>
        <p:spPr>
          <a:xfrm>
            <a:off x="3586038" y="2393343"/>
            <a:ext cx="1534604" cy="6820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Complicado</a:t>
            </a:r>
          </a:p>
        </p:txBody>
      </p:sp>
    </p:spTree>
    <p:extLst>
      <p:ext uri="{BB962C8B-B14F-4D97-AF65-F5344CB8AC3E}">
        <p14:creationId xmlns:p14="http://schemas.microsoft.com/office/powerpoint/2010/main" val="249076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F3BA9D7D-F0CF-7D2C-CDB2-025C4E0C1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C9B0DAEA-363D-4ADF-EFEE-F4E090C91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MX" dirty="0"/>
              <a:t>¿Distintos correos? ¿Distintas cuentas de usuario?</a:t>
            </a:r>
            <a:br>
              <a:rPr lang="en-MX" dirty="0"/>
            </a:b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3090C462-3E65-FC46-91A7-F48B5DC3B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MX" dirty="0"/>
              <a:t>¿Qué provoca?</a:t>
            </a:r>
          </a:p>
          <a:p>
            <a:pPr marL="742950" lvl="1" indent="-285750">
              <a:spcAft>
                <a:spcPts val="1200"/>
              </a:spcAft>
            </a:pPr>
            <a:r>
              <a:rPr lang="en-MX" dirty="0"/>
              <a:t>Datos heterogeneos</a:t>
            </a:r>
          </a:p>
          <a:p>
            <a:pPr marL="742950" lvl="1" indent="-285750">
              <a:spcAft>
                <a:spcPts val="1200"/>
              </a:spcAft>
            </a:pPr>
            <a:r>
              <a:rPr lang="en-MX" dirty="0"/>
              <a:t>Información desactualziada </a:t>
            </a:r>
          </a:p>
          <a:p>
            <a:pPr marL="742950" lvl="1" indent="-285750">
              <a:spcAft>
                <a:spcPts val="1200"/>
              </a:spcAft>
            </a:pPr>
            <a:r>
              <a:rPr lang="en-MX" dirty="0"/>
              <a:t>Complejidad de mantenimeinto</a:t>
            </a:r>
          </a:p>
          <a:p>
            <a:pPr marL="742950" lvl="1" indent="-285750">
              <a:spcAft>
                <a:spcPts val="1200"/>
              </a:spcAft>
            </a:pPr>
            <a:r>
              <a:rPr lang="en-MX" dirty="0"/>
              <a:t>Trazabilidad manual</a:t>
            </a:r>
          </a:p>
          <a:p>
            <a:pPr marL="742950" lvl="1" indent="-285750">
              <a:spcAft>
                <a:spcPts val="1200"/>
              </a:spcAft>
            </a:pPr>
            <a:r>
              <a:rPr lang="en-MX" dirty="0"/>
              <a:t>Silos de información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438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8FBF7407-1830-22F1-BB29-47B4B06C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2ABC2782-90D8-A477-3437-5097D6BE8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Análisis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660CB1F5-62DF-8D16-D0EA-85127B33D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/>
              <a:t>¿Cuáles datos son los pertinentes?</a:t>
            </a:r>
          </a:p>
          <a:p>
            <a:pPr marL="285750" indent="-285750">
              <a:spcAft>
                <a:spcPts val="1200"/>
              </a:spcAft>
            </a:pP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¿De estos cuáles son duplicados?</a:t>
            </a:r>
          </a:p>
          <a:p>
            <a:pPr marL="285750" indent="-285750">
              <a:spcAft>
                <a:spcPts val="1200"/>
              </a:spcAft>
            </a:pP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¿Los datos divergentes son agrupables?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39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9636ED5F-4BA9-CC50-AB36-2BA8ACDD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0F4A244D-EE44-DE4A-4809-32226A2E2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Diseño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058C391C-99F3-A918-7919-FBED92649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8" name="Picture 37" descr="A cartoon of a child using a computer&#10;&#10;AI-generated content may be incorrect.">
            <a:extLst>
              <a:ext uri="{FF2B5EF4-FFF2-40B4-BE49-F238E27FC236}">
                <a16:creationId xmlns:a16="http://schemas.microsoft.com/office/drawing/2014/main" id="{176B75AD-E409-4552-BF6F-349974AD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763" y="1331432"/>
            <a:ext cx="4587727" cy="30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C247FA55-62F9-9A0E-A9DA-705C3D9C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FA16C4A7-BFEC-21A8-F0D4-E73CF89C1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Diseño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5CCDD67D-C7E2-D403-DDF3-6A7C98381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endParaRPr dirty="0"/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2B201105-6BF8-D6F1-8F54-3EF2BD753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50" y="1152475"/>
            <a:ext cx="6916674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12D3D437-86B7-4CF1-2298-D9915303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6FF13476-EC96-F6C2-32F7-796B5E2AA6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Diseño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E6806770-EEDE-9637-3750-38ACA4C61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endParaRPr dirty="0"/>
          </a:p>
        </p:txBody>
      </p:sp>
      <p:pic>
        <p:nvPicPr>
          <p:cNvPr id="3" name="Picture 2" descr="A diagram of a computer&#10;&#10;AI-generated content may be incorrect.">
            <a:extLst>
              <a:ext uri="{FF2B5EF4-FFF2-40B4-BE49-F238E27FC236}">
                <a16:creationId xmlns:a16="http://schemas.microsoft.com/office/drawing/2014/main" id="{3232D538-3ADF-67C3-2DBE-688310A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49" y="950960"/>
            <a:ext cx="7162945" cy="40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4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30DEEE0E-6ECA-0719-AF9D-453275B3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A5052623-CAA4-0922-3C8A-0BF64BAF7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¿Qué se mejora?</a:t>
            </a:r>
            <a:endParaRPr dirty="0"/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0D87D41C-EFD9-6009-2017-839C7F6605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ES" dirty="0"/>
              <a:t>Almacenamiento    📦 📦 📦 </a:t>
            </a:r>
          </a:p>
          <a:p>
            <a:pPr marL="285750" indent="-285750">
              <a:spcAft>
                <a:spcPts val="1200"/>
              </a:spcAft>
            </a:pP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Seguridad   🔐🫆🔐</a:t>
            </a:r>
          </a:p>
          <a:p>
            <a:pPr marL="285750" indent="-285750">
              <a:spcAft>
                <a:spcPts val="1200"/>
              </a:spcAft>
            </a:pPr>
            <a:endParaRPr lang="es-ES" dirty="0"/>
          </a:p>
          <a:p>
            <a:pPr marL="285750" indent="-285750">
              <a:spcAft>
                <a:spcPts val="1200"/>
              </a:spcAft>
            </a:pPr>
            <a:r>
              <a:rPr lang="es-ES" dirty="0"/>
              <a:t>Tecnologías actualizadas    👾🧑🏻‍💻✅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759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295</Words>
  <Application>Microsoft Macintosh PowerPoint</Application>
  <PresentationFormat>On-screen Show (16:9)</PresentationFormat>
  <Paragraphs>79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Source Sans Pro</vt:lpstr>
      <vt:lpstr>Simple Light</vt:lpstr>
      <vt:lpstr>Implementación de un servicio de autenticación e identificación de usuarios centralizado de los sistemas de información del Centro Universitario de Ciencias Económico Administrativas</vt:lpstr>
      <vt:lpstr>Introducción</vt:lpstr>
      <vt:lpstr>Instituciones de Educación Superior Públicas</vt:lpstr>
      <vt:lpstr>¿Distintos correos? ¿Distintas cuentas de usuario? </vt:lpstr>
      <vt:lpstr>Análisis</vt:lpstr>
      <vt:lpstr>Diseño</vt:lpstr>
      <vt:lpstr>Diseño</vt:lpstr>
      <vt:lpstr>Diseño</vt:lpstr>
      <vt:lpstr>¿Qué se mejora?</vt:lpstr>
      <vt:lpstr>Almacenamiento</vt:lpstr>
      <vt:lpstr>Seguridad</vt:lpstr>
      <vt:lpstr>Tecnologías</vt:lpstr>
      <vt:lpstr>Problemática – Y porque ¿no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EMMANUEL ALDANA MARTINEZ</cp:lastModifiedBy>
  <cp:revision>8</cp:revision>
  <dcterms:modified xsi:type="dcterms:W3CDTF">2025-05-19T22:00:58Z</dcterms:modified>
</cp:coreProperties>
</file>