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8" r:id="rId3"/>
    <p:sldId id="264" r:id="rId4"/>
    <p:sldId id="265" r:id="rId5"/>
    <p:sldId id="261" r:id="rId6"/>
    <p:sldId id="266" r:id="rId7"/>
    <p:sldId id="267" r:id="rId8"/>
    <p:sldId id="268" r:id="rId9"/>
    <p:sldId id="262" r:id="rId10"/>
    <p:sldId id="269" r:id="rId11"/>
    <p:sldId id="271" r:id="rId12"/>
    <p:sldId id="273" r:id="rId13"/>
    <p:sldId id="274" r:id="rId14"/>
    <p:sldId id="287" r:id="rId15"/>
    <p:sldId id="276" r:id="rId16"/>
    <p:sldId id="277" r:id="rId17"/>
    <p:sldId id="278" r:id="rId18"/>
    <p:sldId id="279" r:id="rId19"/>
    <p:sldId id="280" r:id="rId20"/>
    <p:sldId id="283" r:id="rId21"/>
    <p:sldId id="284" r:id="rId22"/>
    <p:sldId id="285" r:id="rId23"/>
    <p:sldId id="288" r:id="rId24"/>
    <p:sldId id="259" r:id="rId2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8686"/>
    <a:srgbClr val="686868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C964FF-54C1-466B-98D6-76E371046E8D}" v="5" dt="2025-05-22T07:17:55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046" autoAdjust="0"/>
  </p:normalViewPr>
  <p:slideViewPr>
    <p:cSldViewPr snapToGrid="0">
      <p:cViewPr varScale="1">
        <p:scale>
          <a:sx n="108" d="100"/>
          <a:sy n="108" d="100"/>
        </p:scale>
        <p:origin x="89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AREZ LANDA EMILIO" userId="08d708d1-b07d-4258-a0aa-eac1aa5f00af" providerId="ADAL" clId="{CBC964FF-54C1-466B-98D6-76E371046E8D}"/>
    <pc:docChg chg="custSel modSld">
      <pc:chgData name="SUAREZ LANDA EMILIO" userId="08d708d1-b07d-4258-a0aa-eac1aa5f00af" providerId="ADAL" clId="{CBC964FF-54C1-466B-98D6-76E371046E8D}" dt="2025-05-22T07:17:55.185" v="45" actId="207"/>
      <pc:docMkLst>
        <pc:docMk/>
      </pc:docMkLst>
      <pc:sldChg chg="modSp mod">
        <pc:chgData name="SUAREZ LANDA EMILIO" userId="08d708d1-b07d-4258-a0aa-eac1aa5f00af" providerId="ADAL" clId="{CBC964FF-54C1-466B-98D6-76E371046E8D}" dt="2025-05-22T06:36:24.607" v="4" actId="123"/>
        <pc:sldMkLst>
          <pc:docMk/>
          <pc:sldMk cId="0" sldId="258"/>
        </pc:sldMkLst>
        <pc:spChg chg="mod">
          <ac:chgData name="SUAREZ LANDA EMILIO" userId="08d708d1-b07d-4258-a0aa-eac1aa5f00af" providerId="ADAL" clId="{CBC964FF-54C1-466B-98D6-76E371046E8D}" dt="2025-05-22T06:36:24.607" v="4" actId="123"/>
          <ac:spMkLst>
            <pc:docMk/>
            <pc:sldMk cId="0" sldId="258"/>
            <ac:spMk id="67" creationId="{00000000-0000-0000-0000-000000000000}"/>
          </ac:spMkLst>
        </pc:spChg>
      </pc:sldChg>
      <pc:sldChg chg="modSp mod">
        <pc:chgData name="SUAREZ LANDA EMILIO" userId="08d708d1-b07d-4258-a0aa-eac1aa5f00af" providerId="ADAL" clId="{CBC964FF-54C1-466B-98D6-76E371046E8D}" dt="2025-05-22T06:36:50.731" v="8" actId="123"/>
        <pc:sldMkLst>
          <pc:docMk/>
          <pc:sldMk cId="3725203608" sldId="261"/>
        </pc:sldMkLst>
        <pc:spChg chg="mod">
          <ac:chgData name="SUAREZ LANDA EMILIO" userId="08d708d1-b07d-4258-a0aa-eac1aa5f00af" providerId="ADAL" clId="{CBC964FF-54C1-466B-98D6-76E371046E8D}" dt="2025-05-22T06:36:50.731" v="8" actId="123"/>
          <ac:spMkLst>
            <pc:docMk/>
            <pc:sldMk cId="3725203608" sldId="261"/>
            <ac:spMk id="67" creationId="{15CF56B2-8815-E618-8C1A-044492FA4F06}"/>
          </ac:spMkLst>
        </pc:spChg>
      </pc:sldChg>
      <pc:sldChg chg="modSp mod">
        <pc:chgData name="SUAREZ LANDA EMILIO" userId="08d708d1-b07d-4258-a0aa-eac1aa5f00af" providerId="ADAL" clId="{CBC964FF-54C1-466B-98D6-76E371046E8D}" dt="2025-05-22T06:39:35.724" v="15" actId="113"/>
        <pc:sldMkLst>
          <pc:docMk/>
          <pc:sldMk cId="1073613788" sldId="262"/>
        </pc:sldMkLst>
        <pc:spChg chg="mod">
          <ac:chgData name="SUAREZ LANDA EMILIO" userId="08d708d1-b07d-4258-a0aa-eac1aa5f00af" providerId="ADAL" clId="{CBC964FF-54C1-466B-98D6-76E371046E8D}" dt="2025-05-22T06:39:35.724" v="15" actId="113"/>
          <ac:spMkLst>
            <pc:docMk/>
            <pc:sldMk cId="1073613788" sldId="262"/>
            <ac:spMk id="8" creationId="{E2A8B21A-BC68-369B-B95B-E4D9FF994B60}"/>
          </ac:spMkLst>
        </pc:spChg>
      </pc:sldChg>
      <pc:sldChg chg="modSp mod">
        <pc:chgData name="SUAREZ LANDA EMILIO" userId="08d708d1-b07d-4258-a0aa-eac1aa5f00af" providerId="ADAL" clId="{CBC964FF-54C1-466B-98D6-76E371046E8D}" dt="2025-05-22T06:36:32.469" v="6" actId="123"/>
        <pc:sldMkLst>
          <pc:docMk/>
          <pc:sldMk cId="338388949" sldId="264"/>
        </pc:sldMkLst>
        <pc:spChg chg="mod">
          <ac:chgData name="SUAREZ LANDA EMILIO" userId="08d708d1-b07d-4258-a0aa-eac1aa5f00af" providerId="ADAL" clId="{CBC964FF-54C1-466B-98D6-76E371046E8D}" dt="2025-05-22T06:36:32.469" v="6" actId="123"/>
          <ac:spMkLst>
            <pc:docMk/>
            <pc:sldMk cId="338388949" sldId="264"/>
            <ac:spMk id="67" creationId="{367A1E3C-2F30-916E-9220-8CE0F50205ED}"/>
          </ac:spMkLst>
        </pc:spChg>
      </pc:sldChg>
      <pc:sldChg chg="modSp mod">
        <pc:chgData name="SUAREZ LANDA EMILIO" userId="08d708d1-b07d-4258-a0aa-eac1aa5f00af" providerId="ADAL" clId="{CBC964FF-54C1-466B-98D6-76E371046E8D}" dt="2025-05-22T06:38:18.301" v="12" actId="207"/>
        <pc:sldMkLst>
          <pc:docMk/>
          <pc:sldMk cId="2698265097" sldId="265"/>
        </pc:sldMkLst>
        <pc:graphicFrameChg chg="modGraphic">
          <ac:chgData name="SUAREZ LANDA EMILIO" userId="08d708d1-b07d-4258-a0aa-eac1aa5f00af" providerId="ADAL" clId="{CBC964FF-54C1-466B-98D6-76E371046E8D}" dt="2025-05-22T06:38:18.301" v="12" actId="207"/>
          <ac:graphicFrameMkLst>
            <pc:docMk/>
            <pc:sldMk cId="2698265097" sldId="265"/>
            <ac:graphicFrameMk id="6" creationId="{0AD28476-6F72-9193-C841-4EDC3E7FA806}"/>
          </ac:graphicFrameMkLst>
        </pc:graphicFrameChg>
      </pc:sldChg>
      <pc:sldChg chg="modSp mod">
        <pc:chgData name="SUAREZ LANDA EMILIO" userId="08d708d1-b07d-4258-a0aa-eac1aa5f00af" providerId="ADAL" clId="{CBC964FF-54C1-466B-98D6-76E371046E8D}" dt="2025-05-22T06:38:39.899" v="13" actId="123"/>
        <pc:sldMkLst>
          <pc:docMk/>
          <pc:sldMk cId="3981827870" sldId="266"/>
        </pc:sldMkLst>
        <pc:spChg chg="mod">
          <ac:chgData name="SUAREZ LANDA EMILIO" userId="08d708d1-b07d-4258-a0aa-eac1aa5f00af" providerId="ADAL" clId="{CBC964FF-54C1-466B-98D6-76E371046E8D}" dt="2025-05-22T06:38:39.899" v="13" actId="123"/>
          <ac:spMkLst>
            <pc:docMk/>
            <pc:sldMk cId="3981827870" sldId="266"/>
            <ac:spMk id="9" creationId="{48DCF3BC-EE65-F5E2-E05D-7F58BC725602}"/>
          </ac:spMkLst>
        </pc:spChg>
      </pc:sldChg>
      <pc:sldChg chg="modSp mod">
        <pc:chgData name="SUAREZ LANDA EMILIO" userId="08d708d1-b07d-4258-a0aa-eac1aa5f00af" providerId="ADAL" clId="{CBC964FF-54C1-466B-98D6-76E371046E8D}" dt="2025-05-22T06:37:19.881" v="10" actId="123"/>
        <pc:sldMkLst>
          <pc:docMk/>
          <pc:sldMk cId="1671604035" sldId="267"/>
        </pc:sldMkLst>
        <pc:spChg chg="mod">
          <ac:chgData name="SUAREZ LANDA EMILIO" userId="08d708d1-b07d-4258-a0aa-eac1aa5f00af" providerId="ADAL" clId="{CBC964FF-54C1-466B-98D6-76E371046E8D}" dt="2025-05-22T06:37:19.881" v="10" actId="123"/>
          <ac:spMkLst>
            <pc:docMk/>
            <pc:sldMk cId="1671604035" sldId="267"/>
            <ac:spMk id="67" creationId="{80186A80-682E-0554-4E33-BEEA0E4B02F8}"/>
          </ac:spMkLst>
        </pc:spChg>
      </pc:sldChg>
      <pc:sldChg chg="modSp mod">
        <pc:chgData name="SUAREZ LANDA EMILIO" userId="08d708d1-b07d-4258-a0aa-eac1aa5f00af" providerId="ADAL" clId="{CBC964FF-54C1-466B-98D6-76E371046E8D}" dt="2025-05-22T06:37:25.349" v="11" actId="123"/>
        <pc:sldMkLst>
          <pc:docMk/>
          <pc:sldMk cId="2626632491" sldId="268"/>
        </pc:sldMkLst>
        <pc:spChg chg="mod">
          <ac:chgData name="SUAREZ LANDA EMILIO" userId="08d708d1-b07d-4258-a0aa-eac1aa5f00af" providerId="ADAL" clId="{CBC964FF-54C1-466B-98D6-76E371046E8D}" dt="2025-05-22T06:37:25.349" v="11" actId="123"/>
          <ac:spMkLst>
            <pc:docMk/>
            <pc:sldMk cId="2626632491" sldId="268"/>
            <ac:spMk id="67" creationId="{8566938C-849E-E797-2464-3468E7C4195F}"/>
          </ac:spMkLst>
        </pc:spChg>
      </pc:sldChg>
      <pc:sldChg chg="modSp mod">
        <pc:chgData name="SUAREZ LANDA EMILIO" userId="08d708d1-b07d-4258-a0aa-eac1aa5f00af" providerId="ADAL" clId="{CBC964FF-54C1-466B-98D6-76E371046E8D}" dt="2025-05-22T06:40:11.817" v="16" actId="207"/>
        <pc:sldMkLst>
          <pc:docMk/>
          <pc:sldMk cId="701532291" sldId="269"/>
        </pc:sldMkLst>
        <pc:graphicFrameChg chg="modGraphic">
          <ac:chgData name="SUAREZ LANDA EMILIO" userId="08d708d1-b07d-4258-a0aa-eac1aa5f00af" providerId="ADAL" clId="{CBC964FF-54C1-466B-98D6-76E371046E8D}" dt="2025-05-22T06:40:11.817" v="16" actId="207"/>
          <ac:graphicFrameMkLst>
            <pc:docMk/>
            <pc:sldMk cId="701532291" sldId="269"/>
            <ac:graphicFrameMk id="17" creationId="{883196C6-7954-E868-7AFF-18A149F2A74F}"/>
          </ac:graphicFrameMkLst>
        </pc:graphicFrameChg>
      </pc:sldChg>
      <pc:sldChg chg="modSp mod">
        <pc:chgData name="SUAREZ LANDA EMILIO" userId="08d708d1-b07d-4258-a0aa-eac1aa5f00af" providerId="ADAL" clId="{CBC964FF-54C1-466B-98D6-76E371046E8D}" dt="2025-05-22T06:40:58.358" v="21" actId="14734"/>
        <pc:sldMkLst>
          <pc:docMk/>
          <pc:sldMk cId="184520248" sldId="271"/>
        </pc:sldMkLst>
        <pc:graphicFrameChg chg="mod modGraphic">
          <ac:chgData name="SUAREZ LANDA EMILIO" userId="08d708d1-b07d-4258-a0aa-eac1aa5f00af" providerId="ADAL" clId="{CBC964FF-54C1-466B-98D6-76E371046E8D}" dt="2025-05-22T06:40:58.358" v="21" actId="14734"/>
          <ac:graphicFrameMkLst>
            <pc:docMk/>
            <pc:sldMk cId="184520248" sldId="271"/>
            <ac:graphicFrameMk id="4" creationId="{8269A408-5CF1-BB5C-E8D5-2B40961DC33B}"/>
          </ac:graphicFrameMkLst>
        </pc:graphicFrameChg>
      </pc:sldChg>
      <pc:sldChg chg="modSp mod">
        <pc:chgData name="SUAREZ LANDA EMILIO" userId="08d708d1-b07d-4258-a0aa-eac1aa5f00af" providerId="ADAL" clId="{CBC964FF-54C1-466B-98D6-76E371046E8D}" dt="2025-05-22T06:41:51.074" v="22" actId="207"/>
        <pc:sldMkLst>
          <pc:docMk/>
          <pc:sldMk cId="3198849006" sldId="273"/>
        </pc:sldMkLst>
        <pc:graphicFrameChg chg="modGraphic">
          <ac:chgData name="SUAREZ LANDA EMILIO" userId="08d708d1-b07d-4258-a0aa-eac1aa5f00af" providerId="ADAL" clId="{CBC964FF-54C1-466B-98D6-76E371046E8D}" dt="2025-05-22T06:41:51.074" v="22" actId="207"/>
          <ac:graphicFrameMkLst>
            <pc:docMk/>
            <pc:sldMk cId="3198849006" sldId="273"/>
            <ac:graphicFrameMk id="4" creationId="{22465D55-A276-A9C3-F1E7-D0C79B0917E2}"/>
          </ac:graphicFrameMkLst>
        </pc:graphicFrameChg>
      </pc:sldChg>
      <pc:sldChg chg="modSp mod">
        <pc:chgData name="SUAREZ LANDA EMILIO" userId="08d708d1-b07d-4258-a0aa-eac1aa5f00af" providerId="ADAL" clId="{CBC964FF-54C1-466B-98D6-76E371046E8D}" dt="2025-05-22T06:43:44.642" v="30" actId="122"/>
        <pc:sldMkLst>
          <pc:docMk/>
          <pc:sldMk cId="1396236540" sldId="274"/>
        </pc:sldMkLst>
        <pc:graphicFrameChg chg="modGraphic">
          <ac:chgData name="SUAREZ LANDA EMILIO" userId="08d708d1-b07d-4258-a0aa-eac1aa5f00af" providerId="ADAL" clId="{CBC964FF-54C1-466B-98D6-76E371046E8D}" dt="2025-05-22T06:43:44.642" v="30" actId="122"/>
          <ac:graphicFrameMkLst>
            <pc:docMk/>
            <pc:sldMk cId="1396236540" sldId="274"/>
            <ac:graphicFrameMk id="6" creationId="{9EC0F2F7-E079-B9BA-DDF2-134B337BE84B}"/>
          </ac:graphicFrameMkLst>
        </pc:graphicFrameChg>
        <pc:graphicFrameChg chg="mod">
          <ac:chgData name="SUAREZ LANDA EMILIO" userId="08d708d1-b07d-4258-a0aa-eac1aa5f00af" providerId="ADAL" clId="{CBC964FF-54C1-466B-98D6-76E371046E8D}" dt="2025-05-22T06:43:25.511" v="29" actId="14100"/>
          <ac:graphicFrameMkLst>
            <pc:docMk/>
            <pc:sldMk cId="1396236540" sldId="274"/>
            <ac:graphicFrameMk id="9" creationId="{02F2FE19-4E5B-927D-1524-E7E92705D60D}"/>
          </ac:graphicFrameMkLst>
        </pc:graphicFrameChg>
      </pc:sldChg>
      <pc:sldChg chg="modSp mod">
        <pc:chgData name="SUAREZ LANDA EMILIO" userId="08d708d1-b07d-4258-a0aa-eac1aa5f00af" providerId="ADAL" clId="{CBC964FF-54C1-466B-98D6-76E371046E8D}" dt="2025-05-22T07:17:55.185" v="45" actId="207"/>
        <pc:sldMkLst>
          <pc:docMk/>
          <pc:sldMk cId="1222478212" sldId="276"/>
        </pc:sldMkLst>
        <pc:spChg chg="mod">
          <ac:chgData name="SUAREZ LANDA EMILIO" userId="08d708d1-b07d-4258-a0aa-eac1aa5f00af" providerId="ADAL" clId="{CBC964FF-54C1-466B-98D6-76E371046E8D}" dt="2025-05-22T06:44:02.125" v="31" actId="14100"/>
          <ac:spMkLst>
            <pc:docMk/>
            <pc:sldMk cId="1222478212" sldId="276"/>
            <ac:spMk id="4" creationId="{38F53271-E4FD-7079-5396-7B539F8D5BB3}"/>
          </ac:spMkLst>
        </pc:spChg>
        <pc:graphicFrameChg chg="mod">
          <ac:chgData name="SUAREZ LANDA EMILIO" userId="08d708d1-b07d-4258-a0aa-eac1aa5f00af" providerId="ADAL" clId="{CBC964FF-54C1-466B-98D6-76E371046E8D}" dt="2025-05-22T07:17:55.185" v="45" actId="207"/>
          <ac:graphicFrameMkLst>
            <pc:docMk/>
            <pc:sldMk cId="1222478212" sldId="276"/>
            <ac:graphicFrameMk id="6" creationId="{0D4F8561-0BC1-F519-EE86-C42CA57E7BFF}"/>
          </ac:graphicFrameMkLst>
        </pc:graphicFrameChg>
      </pc:sldChg>
      <pc:sldChg chg="modSp mod">
        <pc:chgData name="SUAREZ LANDA EMILIO" userId="08d708d1-b07d-4258-a0aa-eac1aa5f00af" providerId="ADAL" clId="{CBC964FF-54C1-466B-98D6-76E371046E8D}" dt="2025-05-22T06:44:32.863" v="33" actId="114"/>
        <pc:sldMkLst>
          <pc:docMk/>
          <pc:sldMk cId="902840024" sldId="277"/>
        </pc:sldMkLst>
        <pc:spChg chg="mod">
          <ac:chgData name="SUAREZ LANDA EMILIO" userId="08d708d1-b07d-4258-a0aa-eac1aa5f00af" providerId="ADAL" clId="{CBC964FF-54C1-466B-98D6-76E371046E8D}" dt="2025-05-22T06:44:32.863" v="33" actId="114"/>
          <ac:spMkLst>
            <pc:docMk/>
            <pc:sldMk cId="902840024" sldId="277"/>
            <ac:spMk id="67" creationId="{7368E4DB-DEB5-3B25-1BBC-EECA55DADD1D}"/>
          </ac:spMkLst>
        </pc:spChg>
      </pc:sldChg>
      <pc:sldChg chg="modSp mod">
        <pc:chgData name="SUAREZ LANDA EMILIO" userId="08d708d1-b07d-4258-a0aa-eac1aa5f00af" providerId="ADAL" clId="{CBC964FF-54C1-466B-98D6-76E371046E8D}" dt="2025-05-22T07:16:16.318" v="41" actId="404"/>
        <pc:sldMkLst>
          <pc:docMk/>
          <pc:sldMk cId="3495961736" sldId="283"/>
        </pc:sldMkLst>
        <pc:spChg chg="mod">
          <ac:chgData name="SUAREZ LANDA EMILIO" userId="08d708d1-b07d-4258-a0aa-eac1aa5f00af" providerId="ADAL" clId="{CBC964FF-54C1-466B-98D6-76E371046E8D}" dt="2025-05-22T07:16:16.318" v="41" actId="404"/>
          <ac:spMkLst>
            <pc:docMk/>
            <pc:sldMk cId="3495961736" sldId="283"/>
            <ac:spMk id="67" creationId="{2C8EB7DF-1C17-B06F-D87A-13AA5BED97D8}"/>
          </ac:spMkLst>
        </pc:spChg>
      </pc:sldChg>
      <pc:sldChg chg="modSp mod">
        <pc:chgData name="SUAREZ LANDA EMILIO" userId="08d708d1-b07d-4258-a0aa-eac1aa5f00af" providerId="ADAL" clId="{CBC964FF-54C1-466B-98D6-76E371046E8D}" dt="2025-05-22T07:16:35.380" v="43" actId="255"/>
        <pc:sldMkLst>
          <pc:docMk/>
          <pc:sldMk cId="1679728619" sldId="284"/>
        </pc:sldMkLst>
        <pc:spChg chg="mod">
          <ac:chgData name="SUAREZ LANDA EMILIO" userId="08d708d1-b07d-4258-a0aa-eac1aa5f00af" providerId="ADAL" clId="{CBC964FF-54C1-466B-98D6-76E371046E8D}" dt="2025-05-22T07:16:35.380" v="43" actId="255"/>
          <ac:spMkLst>
            <pc:docMk/>
            <pc:sldMk cId="1679728619" sldId="284"/>
            <ac:spMk id="67" creationId="{39BC9EA5-5253-1D71-C7BE-724D5216BCD9}"/>
          </ac:spMkLst>
        </pc:spChg>
      </pc:sldChg>
      <pc:sldChg chg="modSp mod">
        <pc:chgData name="SUAREZ LANDA EMILIO" userId="08d708d1-b07d-4258-a0aa-eac1aa5f00af" providerId="ADAL" clId="{CBC964FF-54C1-466B-98D6-76E371046E8D}" dt="2025-05-22T07:17:37.602" v="44" actId="123"/>
        <pc:sldMkLst>
          <pc:docMk/>
          <pc:sldMk cId="194499478" sldId="285"/>
        </pc:sldMkLst>
        <pc:spChg chg="mod">
          <ac:chgData name="SUAREZ LANDA EMILIO" userId="08d708d1-b07d-4258-a0aa-eac1aa5f00af" providerId="ADAL" clId="{CBC964FF-54C1-466B-98D6-76E371046E8D}" dt="2025-05-22T07:17:37.602" v="44" actId="123"/>
          <ac:spMkLst>
            <pc:docMk/>
            <pc:sldMk cId="194499478" sldId="285"/>
            <ac:spMk id="67" creationId="{CA02904F-31F3-C494-FE11-129D8BB7FD8D}"/>
          </ac:spMkLst>
        </pc:spChg>
      </pc:sldChg>
      <pc:sldChg chg="modSp mod">
        <pc:chgData name="SUAREZ LANDA EMILIO" userId="08d708d1-b07d-4258-a0aa-eac1aa5f00af" providerId="ADAL" clId="{CBC964FF-54C1-466B-98D6-76E371046E8D}" dt="2025-05-22T06:46:10.878" v="38" actId="255"/>
        <pc:sldMkLst>
          <pc:docMk/>
          <pc:sldMk cId="1431269050" sldId="288"/>
        </pc:sldMkLst>
        <pc:spChg chg="mod">
          <ac:chgData name="SUAREZ LANDA EMILIO" userId="08d708d1-b07d-4258-a0aa-eac1aa5f00af" providerId="ADAL" clId="{CBC964FF-54C1-466B-98D6-76E371046E8D}" dt="2025-05-22T06:46:10.878" v="38" actId="255"/>
          <ac:spMkLst>
            <pc:docMk/>
            <pc:sldMk cId="1431269050" sldId="288"/>
            <ac:spMk id="7" creationId="{8ED3716A-5339-A4F7-B130-CFACF19891D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vmx-my.sharepoint.com/personal/zs20017815_estudiantes_uv_mx/Documents/MONOGRAFIA/Ejemplos_y_Material/graficas_emil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uvmx-my.sharepoint.com/personal/zs20017815_estudiantes_uv_mx/Documents/MONOGRAFIA/Versi&#243;nFinalSeminario-Ago24-Ene2025/TablasDeB&#250;squeda/1.-Metodolog&#237;a_de_investigaci&#243;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Consumo de data center convencional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s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Consumo de 1 data center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Hoja1!$B$31</c:f>
              <c:numCache>
                <c:formatCode>General</c:formatCode>
                <c:ptCount val="1"/>
                <c:pt idx="0">
                  <c:v>1.0959000000000001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AB-4073-80B8-504AC359518D}"/>
            </c:ext>
          </c:extLst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Consumo de 36 mil hogares</c:v>
                </c:pt>
              </c:strCache>
            </c:strRef>
          </c:tx>
          <c:spPr>
            <a:solidFill>
              <a:srgbClr val="FF0000">
                <a:alpha val="92000"/>
              </a:srgb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D993DFA-3A2E-4688-8B18-2CD0C2607E69}" type="VALUE">
                      <a:rPr lang="en-US" sz="1100" b="1"/>
                      <a:pPr/>
                      <a:t>[VALOR]</a:t>
                    </a:fld>
                    <a:endParaRPr lang="es-MX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AB-4073-80B8-504AC35951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Hoja1!$B$32</c:f>
              <c:numCache>
                <c:formatCode>General</c:formatCode>
                <c:ptCount val="1"/>
                <c:pt idx="0">
                  <c:v>3E-9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AB-4073-80B8-504AC35951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9"/>
        <c:gapDepth val="0"/>
        <c:shape val="box"/>
        <c:axId val="162422432"/>
        <c:axId val="162420992"/>
        <c:axId val="0"/>
      </c:bar3DChart>
      <c:catAx>
        <c:axId val="162422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2420992"/>
        <c:crosses val="autoZero"/>
        <c:auto val="1"/>
        <c:lblAlgn val="ctr"/>
        <c:lblOffset val="100"/>
        <c:noMultiLvlLbl val="0"/>
      </c:catAx>
      <c:valAx>
        <c:axId val="1624209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242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noFill/>
    <a:ln>
      <a:solidFill>
        <a:srgbClr val="002060"/>
      </a:solidFill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ARTÍCULOS </a:t>
            </a:r>
          </a:p>
          <a:p>
            <a:pPr>
              <a:defRPr/>
            </a:pPr>
            <a:r>
              <a:rPr lang="es-MX"/>
              <a:t>POR MOTOR DE </a:t>
            </a:r>
          </a:p>
          <a:p>
            <a:pPr>
              <a:defRPr/>
            </a:pPr>
            <a:r>
              <a:rPr lang="es-MX"/>
              <a:t>BÚSQUEDA</a:t>
            </a:r>
          </a:p>
        </c:rich>
      </c:tx>
      <c:layout>
        <c:manualLayout>
          <c:xMode val="edge"/>
          <c:yMode val="edge"/>
          <c:x val="0.63570727623747303"/>
          <c:y val="0.30494960041916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F7C-47D6-AC56-4435D43EBD0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F7C-47D6-AC56-4435D43EBD0E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F7C-47D6-AC56-4435D43EBD0E}"/>
              </c:ext>
            </c:extLst>
          </c:dPt>
          <c:dLbls>
            <c:dLbl>
              <c:idx val="0"/>
              <c:layout>
                <c:manualLayout>
                  <c:x val="-8.7920067931843857E-2"/>
                  <c:y val="3.98099933171411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F7C-47D6-AC56-4435D43EBD0E}"/>
                </c:ext>
              </c:extLst>
            </c:dLbl>
            <c:dLbl>
              <c:idx val="1"/>
              <c:layout>
                <c:manualLayout>
                  <c:x val="2.8059336222572919E-2"/>
                  <c:y val="-0.1315200158764882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7C-47D6-AC56-4435D43EBD0E}"/>
                </c:ext>
              </c:extLst>
            </c:dLbl>
            <c:dLbl>
              <c:idx val="2"/>
              <c:layout>
                <c:manualLayout>
                  <c:x val="7.5267561743477179E-2"/>
                  <c:y val="0.1010209213324523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7C-47D6-AC56-4435D43EBD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'7.-Gráficas(Resultados)'!$A$46:$A$48</c:f>
              <c:strCache>
                <c:ptCount val="3"/>
                <c:pt idx="0">
                  <c:v>IEEE</c:v>
                </c:pt>
                <c:pt idx="1">
                  <c:v>ACM</c:v>
                </c:pt>
                <c:pt idx="2">
                  <c:v>GOOGLE</c:v>
                </c:pt>
              </c:strCache>
            </c:strRef>
          </c:cat>
          <c:val>
            <c:numRef>
              <c:f>'7.-Gráficas(Resultados)'!$B$46:$B$48</c:f>
              <c:numCache>
                <c:formatCode>General</c:formatCode>
                <c:ptCount val="3"/>
                <c:pt idx="0">
                  <c:v>14</c:v>
                </c:pt>
                <c:pt idx="1">
                  <c:v>8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7C-47D6-AC56-4435D43EBD0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09226474193109"/>
          <c:y val="0.64000551768101033"/>
          <c:w val="0.12689452227863005"/>
          <c:h val="0.193987593517881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2060"/>
                </a:solidFill>
              </a:rPr>
              <a:t>Artículos que respondieron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'7.-Gráficas(Resultados)'!$C$79</c:f>
              <c:strCache>
                <c:ptCount val="1"/>
                <c:pt idx="0">
                  <c:v>Articulos que respondieron</c:v>
                </c:pt>
              </c:strCache>
            </c:strRef>
          </c:tx>
          <c:spPr>
            <a:solidFill>
              <a:srgbClr val="4285F4">
                <a:lumMod val="5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'7.-Gráficas(Resultados)'!$B$80:$B$82</c:f>
              <c:strCache>
                <c:ptCount val="3"/>
                <c:pt idx="0">
                  <c:v>Pregunta 1 (P1)</c:v>
                </c:pt>
                <c:pt idx="1">
                  <c:v>Pregunta 2 (P2)</c:v>
                </c:pt>
                <c:pt idx="2">
                  <c:v>Pregunta 3 (P3)</c:v>
                </c:pt>
              </c:strCache>
            </c:strRef>
          </c:cat>
          <c:val>
            <c:numRef>
              <c:f>'7.-Gráficas(Resultados)'!$C$80:$C$82</c:f>
              <c:numCache>
                <c:formatCode>General</c:formatCode>
                <c:ptCount val="3"/>
                <c:pt idx="0">
                  <c:v>27</c:v>
                </c:pt>
                <c:pt idx="1">
                  <c:v>8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E-498A-BB08-AE0A92266F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8434383"/>
        <c:axId val="278435823"/>
      </c:barChart>
      <c:catAx>
        <c:axId val="278434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8435823"/>
        <c:crosses val="autoZero"/>
        <c:auto val="1"/>
        <c:lblAlgn val="ctr"/>
        <c:lblOffset val="100"/>
        <c:noMultiLvlLbl val="0"/>
      </c:catAx>
      <c:valAx>
        <c:axId val="278435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8434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1FA435-1F90-488C-9EE3-82AD1180BE23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9BBB43B1-A921-462E-AA88-68AB9D7FF0EB}">
      <dgm:prSet phldrT="[Texto]" custT="1"/>
      <dgm:spPr>
        <a:xfrm>
          <a:off x="6230" y="48371"/>
          <a:ext cx="1862357" cy="1117414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lang="es-MX" sz="1600" dirty="0">
              <a:solidFill>
                <a:srgbClr val="FFFFFF"/>
              </a:solidFill>
              <a:latin typeface="Arial"/>
              <a:ea typeface="+mn-ea"/>
              <a:cs typeface="Arial" panose="020B0604020202020204" pitchFamily="34" charset="0"/>
            </a:rPr>
            <a:t>1) Planificación de la revisión.</a:t>
          </a:r>
          <a:endParaRPr lang="es-MX" sz="16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BBAC71F-BC25-4B03-AE23-99F225CEBFA9}" type="parTrans" cxnId="{822A21B4-7F77-4FC3-84AD-68123AB32B4A}">
      <dgm:prSet/>
      <dgm:spPr/>
      <dgm:t>
        <a:bodyPr/>
        <a:lstStyle/>
        <a:p>
          <a:endParaRPr lang="es-MX" sz="1600">
            <a:latin typeface="+mn-lt"/>
          </a:endParaRPr>
        </a:p>
      </dgm:t>
    </dgm:pt>
    <dgm:pt modelId="{843BF063-9333-401D-8B27-C8B79AD64EDD}" type="sibTrans" cxnId="{822A21B4-7F77-4FC3-84AD-68123AB32B4A}">
      <dgm:prSet custT="1"/>
      <dgm:spPr>
        <a:xfrm>
          <a:off x="2054824" y="376146"/>
          <a:ext cx="394819" cy="461864"/>
        </a:xfrm>
        <a:prstGeom prst="rightArrow">
          <a:avLst>
            <a:gd name="adj1" fmla="val 60000"/>
            <a:gd name="adj2" fmla="val 50000"/>
          </a:avLst>
        </a:prstGeo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s-MX" sz="160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09A7C106-A145-44A6-B3CD-5CC223825CB6}">
      <dgm:prSet phldrT="[Texto]" custT="1"/>
      <dgm:spPr>
        <a:xfrm>
          <a:off x="2613532" y="48371"/>
          <a:ext cx="1862357" cy="1117414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MX" sz="1600">
              <a:solidFill>
                <a:srgbClr val="FFFFFF"/>
              </a:solidFill>
              <a:latin typeface="Arial"/>
              <a:ea typeface="+mn-ea"/>
              <a:cs typeface="Arial" panose="020B0604020202020204" pitchFamily="34" charset="0"/>
            </a:rPr>
            <a:t>2) Conducción de la revisión.</a:t>
          </a:r>
          <a:endParaRPr lang="es-MX" sz="160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01B4D4A0-5E7D-4873-BBAF-E17EEC406DC1}" type="parTrans" cxnId="{ECC68495-BA80-432A-8E4F-C9E399EFFA0C}">
      <dgm:prSet/>
      <dgm:spPr/>
      <dgm:t>
        <a:bodyPr/>
        <a:lstStyle/>
        <a:p>
          <a:endParaRPr lang="es-MX" sz="1600">
            <a:latin typeface="+mn-lt"/>
          </a:endParaRPr>
        </a:p>
      </dgm:t>
    </dgm:pt>
    <dgm:pt modelId="{43E8D670-0A05-406A-A06F-5CD3CBC59516}" type="sibTrans" cxnId="{ECC68495-BA80-432A-8E4F-C9E399EFFA0C}">
      <dgm:prSet custT="1"/>
      <dgm:spPr>
        <a:xfrm>
          <a:off x="4662125" y="376146"/>
          <a:ext cx="394819" cy="461864"/>
        </a:xfrm>
        <a:prstGeom prst="rightArrow">
          <a:avLst>
            <a:gd name="adj1" fmla="val 60000"/>
            <a:gd name="adj2" fmla="val 50000"/>
          </a:avLst>
        </a:prstGeo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s-MX" sz="160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6954E7F-87BB-4DE9-9CD5-BCBB7035E983}">
      <dgm:prSet phldrT="[Texto]" custT="1"/>
      <dgm:spPr>
        <a:xfrm>
          <a:off x="5220833" y="48371"/>
          <a:ext cx="1862357" cy="1117414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lrTx/>
            <a:buSzTx/>
            <a:buFontTx/>
            <a:buNone/>
          </a:pPr>
          <a:r>
            <a:rPr lang="es-MX" sz="1600" dirty="0">
              <a:solidFill>
                <a:srgbClr val="FFFFFF"/>
              </a:solidFill>
              <a:latin typeface="Arial"/>
              <a:ea typeface="+mn-ea"/>
              <a:cs typeface="Arial" panose="020B0604020202020204" pitchFamily="34" charset="0"/>
            </a:rPr>
            <a:t>3) Reporte de la revisión.</a:t>
          </a:r>
          <a:endParaRPr lang="es-MX" sz="16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8F908A2-B086-495C-83F2-9EBD918A6233}" type="parTrans" cxnId="{B4306F20-F995-4472-A0F1-7E96BD0921B6}">
      <dgm:prSet/>
      <dgm:spPr/>
      <dgm:t>
        <a:bodyPr/>
        <a:lstStyle/>
        <a:p>
          <a:endParaRPr lang="es-MX" sz="1600">
            <a:latin typeface="+mn-lt"/>
          </a:endParaRPr>
        </a:p>
      </dgm:t>
    </dgm:pt>
    <dgm:pt modelId="{1CFD0FB8-E0B7-4C79-9868-067EEFBA1741}" type="sibTrans" cxnId="{B4306F20-F995-4472-A0F1-7E96BD0921B6}">
      <dgm:prSet/>
      <dgm:spPr/>
      <dgm:t>
        <a:bodyPr/>
        <a:lstStyle/>
        <a:p>
          <a:endParaRPr lang="es-MX" sz="1600">
            <a:latin typeface="+mn-lt"/>
          </a:endParaRPr>
        </a:p>
      </dgm:t>
    </dgm:pt>
    <dgm:pt modelId="{38C5D167-996C-41C1-BDEB-D2E23198B396}" type="pres">
      <dgm:prSet presAssocID="{C61FA435-1F90-488C-9EE3-82AD1180BE23}" presName="Name0" presStyleCnt="0">
        <dgm:presLayoutVars>
          <dgm:dir/>
          <dgm:resizeHandles val="exact"/>
        </dgm:presLayoutVars>
      </dgm:prSet>
      <dgm:spPr/>
    </dgm:pt>
    <dgm:pt modelId="{740DE9AC-8809-4072-AD93-6C860F11739D}" type="pres">
      <dgm:prSet presAssocID="{9BBB43B1-A921-462E-AA88-68AB9D7FF0EB}" presName="node" presStyleLbl="node1" presStyleIdx="0" presStyleCnt="3">
        <dgm:presLayoutVars>
          <dgm:bulletEnabled val="1"/>
        </dgm:presLayoutVars>
      </dgm:prSet>
      <dgm:spPr/>
    </dgm:pt>
    <dgm:pt modelId="{1D854116-27D4-4DAA-9E76-8EE789382997}" type="pres">
      <dgm:prSet presAssocID="{843BF063-9333-401D-8B27-C8B79AD64EDD}" presName="sibTrans" presStyleLbl="sibTrans2D1" presStyleIdx="0" presStyleCnt="2"/>
      <dgm:spPr/>
    </dgm:pt>
    <dgm:pt modelId="{F928C467-05C0-4CDC-989C-EFA94380E5EB}" type="pres">
      <dgm:prSet presAssocID="{843BF063-9333-401D-8B27-C8B79AD64EDD}" presName="connectorText" presStyleLbl="sibTrans2D1" presStyleIdx="0" presStyleCnt="2"/>
      <dgm:spPr/>
    </dgm:pt>
    <dgm:pt modelId="{83DC215F-CB6D-4E21-A201-4CE50E690CDA}" type="pres">
      <dgm:prSet presAssocID="{09A7C106-A145-44A6-B3CD-5CC223825CB6}" presName="node" presStyleLbl="node1" presStyleIdx="1" presStyleCnt="3">
        <dgm:presLayoutVars>
          <dgm:bulletEnabled val="1"/>
        </dgm:presLayoutVars>
      </dgm:prSet>
      <dgm:spPr/>
    </dgm:pt>
    <dgm:pt modelId="{B42A99B7-5D7F-4651-B175-E5344BFC7B86}" type="pres">
      <dgm:prSet presAssocID="{43E8D670-0A05-406A-A06F-5CD3CBC59516}" presName="sibTrans" presStyleLbl="sibTrans2D1" presStyleIdx="1" presStyleCnt="2"/>
      <dgm:spPr/>
    </dgm:pt>
    <dgm:pt modelId="{1ABC0114-1B91-4E0B-A7EF-60B261A1B8B1}" type="pres">
      <dgm:prSet presAssocID="{43E8D670-0A05-406A-A06F-5CD3CBC59516}" presName="connectorText" presStyleLbl="sibTrans2D1" presStyleIdx="1" presStyleCnt="2"/>
      <dgm:spPr/>
    </dgm:pt>
    <dgm:pt modelId="{7CF94F54-6E1E-44CE-A53F-3010636ADBA6}" type="pres">
      <dgm:prSet presAssocID="{D6954E7F-87BB-4DE9-9CD5-BCBB7035E983}" presName="node" presStyleLbl="node1" presStyleIdx="2" presStyleCnt="3">
        <dgm:presLayoutVars>
          <dgm:bulletEnabled val="1"/>
        </dgm:presLayoutVars>
      </dgm:prSet>
      <dgm:spPr/>
    </dgm:pt>
  </dgm:ptLst>
  <dgm:cxnLst>
    <dgm:cxn modelId="{718A2D11-AB2D-48BB-B811-2DBF400B97AA}" type="presOf" srcId="{D6954E7F-87BB-4DE9-9CD5-BCBB7035E983}" destId="{7CF94F54-6E1E-44CE-A53F-3010636ADBA6}" srcOrd="0" destOrd="0" presId="urn:microsoft.com/office/officeart/2005/8/layout/process1"/>
    <dgm:cxn modelId="{B4306F20-F995-4472-A0F1-7E96BD0921B6}" srcId="{C61FA435-1F90-488C-9EE3-82AD1180BE23}" destId="{D6954E7F-87BB-4DE9-9CD5-BCBB7035E983}" srcOrd="2" destOrd="0" parTransId="{D8F908A2-B086-495C-83F2-9EBD918A6233}" sibTransId="{1CFD0FB8-E0B7-4C79-9868-067EEFBA1741}"/>
    <dgm:cxn modelId="{CFC0F233-5D58-4CB8-88E2-DB660F34AACC}" type="presOf" srcId="{09A7C106-A145-44A6-B3CD-5CC223825CB6}" destId="{83DC215F-CB6D-4E21-A201-4CE50E690CDA}" srcOrd="0" destOrd="0" presId="urn:microsoft.com/office/officeart/2005/8/layout/process1"/>
    <dgm:cxn modelId="{06D6FD40-3AC1-4E40-A5D1-9FA9FF825926}" type="presOf" srcId="{843BF063-9333-401D-8B27-C8B79AD64EDD}" destId="{1D854116-27D4-4DAA-9E76-8EE789382997}" srcOrd="0" destOrd="0" presId="urn:microsoft.com/office/officeart/2005/8/layout/process1"/>
    <dgm:cxn modelId="{31ABD346-5C4A-4A93-B9E2-86B79D20AC5C}" type="presOf" srcId="{843BF063-9333-401D-8B27-C8B79AD64EDD}" destId="{F928C467-05C0-4CDC-989C-EFA94380E5EB}" srcOrd="1" destOrd="0" presId="urn:microsoft.com/office/officeart/2005/8/layout/process1"/>
    <dgm:cxn modelId="{B080A983-92F6-4576-964E-FA98FF897E00}" type="presOf" srcId="{C61FA435-1F90-488C-9EE3-82AD1180BE23}" destId="{38C5D167-996C-41C1-BDEB-D2E23198B396}" srcOrd="0" destOrd="0" presId="urn:microsoft.com/office/officeart/2005/8/layout/process1"/>
    <dgm:cxn modelId="{ECC68495-BA80-432A-8E4F-C9E399EFFA0C}" srcId="{C61FA435-1F90-488C-9EE3-82AD1180BE23}" destId="{09A7C106-A145-44A6-B3CD-5CC223825CB6}" srcOrd="1" destOrd="0" parTransId="{01B4D4A0-5E7D-4873-BBAF-E17EEC406DC1}" sibTransId="{43E8D670-0A05-406A-A06F-5CD3CBC59516}"/>
    <dgm:cxn modelId="{822A21B4-7F77-4FC3-84AD-68123AB32B4A}" srcId="{C61FA435-1F90-488C-9EE3-82AD1180BE23}" destId="{9BBB43B1-A921-462E-AA88-68AB9D7FF0EB}" srcOrd="0" destOrd="0" parTransId="{3BBAC71F-BC25-4B03-AE23-99F225CEBFA9}" sibTransId="{843BF063-9333-401D-8B27-C8B79AD64EDD}"/>
    <dgm:cxn modelId="{7B01C8BC-C3BB-4A35-A0A0-F3577904608C}" type="presOf" srcId="{9BBB43B1-A921-462E-AA88-68AB9D7FF0EB}" destId="{740DE9AC-8809-4072-AD93-6C860F11739D}" srcOrd="0" destOrd="0" presId="urn:microsoft.com/office/officeart/2005/8/layout/process1"/>
    <dgm:cxn modelId="{E4669CE5-4568-4A03-A0AB-3B8D3363832E}" type="presOf" srcId="{43E8D670-0A05-406A-A06F-5CD3CBC59516}" destId="{1ABC0114-1B91-4E0B-A7EF-60B261A1B8B1}" srcOrd="1" destOrd="0" presId="urn:microsoft.com/office/officeart/2005/8/layout/process1"/>
    <dgm:cxn modelId="{3FD967FA-DBB2-4338-A5C1-785CD2F380A0}" type="presOf" srcId="{43E8D670-0A05-406A-A06F-5CD3CBC59516}" destId="{B42A99B7-5D7F-4651-B175-E5344BFC7B86}" srcOrd="0" destOrd="0" presId="urn:microsoft.com/office/officeart/2005/8/layout/process1"/>
    <dgm:cxn modelId="{6167172C-4095-4C46-9EEC-B7AE35D00BCA}" type="presParOf" srcId="{38C5D167-996C-41C1-BDEB-D2E23198B396}" destId="{740DE9AC-8809-4072-AD93-6C860F11739D}" srcOrd="0" destOrd="0" presId="urn:microsoft.com/office/officeart/2005/8/layout/process1"/>
    <dgm:cxn modelId="{980DFBEC-A289-4B2E-BE72-3B68827E9448}" type="presParOf" srcId="{38C5D167-996C-41C1-BDEB-D2E23198B396}" destId="{1D854116-27D4-4DAA-9E76-8EE789382997}" srcOrd="1" destOrd="0" presId="urn:microsoft.com/office/officeart/2005/8/layout/process1"/>
    <dgm:cxn modelId="{167374F9-D1F6-4B4C-8481-A5A6D12C4784}" type="presParOf" srcId="{1D854116-27D4-4DAA-9E76-8EE789382997}" destId="{F928C467-05C0-4CDC-989C-EFA94380E5EB}" srcOrd="0" destOrd="0" presId="urn:microsoft.com/office/officeart/2005/8/layout/process1"/>
    <dgm:cxn modelId="{0AA7B1BE-0F1C-4722-BECD-CA695844E447}" type="presParOf" srcId="{38C5D167-996C-41C1-BDEB-D2E23198B396}" destId="{83DC215F-CB6D-4E21-A201-4CE50E690CDA}" srcOrd="2" destOrd="0" presId="urn:microsoft.com/office/officeart/2005/8/layout/process1"/>
    <dgm:cxn modelId="{48CACD36-84E0-42D6-9F55-6A0E728C9AF4}" type="presParOf" srcId="{38C5D167-996C-41C1-BDEB-D2E23198B396}" destId="{B42A99B7-5D7F-4651-B175-E5344BFC7B86}" srcOrd="3" destOrd="0" presId="urn:microsoft.com/office/officeart/2005/8/layout/process1"/>
    <dgm:cxn modelId="{92154F59-36F7-41D2-8529-2836965784E8}" type="presParOf" srcId="{B42A99B7-5D7F-4651-B175-E5344BFC7B86}" destId="{1ABC0114-1B91-4E0B-A7EF-60B261A1B8B1}" srcOrd="0" destOrd="0" presId="urn:microsoft.com/office/officeart/2005/8/layout/process1"/>
    <dgm:cxn modelId="{90ED62D6-0AB5-4E3A-84E5-3DC7B8FCFB97}" type="presParOf" srcId="{38C5D167-996C-41C1-BDEB-D2E23198B396}" destId="{7CF94F54-6E1E-44CE-A53F-3010636ADBA6}" srcOrd="4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DE9AC-8809-4072-AD93-6C860F11739D}">
      <dsp:nvSpPr>
        <dsp:cNvPr id="0" name=""/>
        <dsp:cNvSpPr/>
      </dsp:nvSpPr>
      <dsp:spPr>
        <a:xfrm>
          <a:off x="6230" y="48371"/>
          <a:ext cx="1862357" cy="1117414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s-MX" sz="1600" kern="1200" dirty="0">
              <a:solidFill>
                <a:srgbClr val="FFFFFF"/>
              </a:solidFill>
              <a:latin typeface="Arial"/>
              <a:ea typeface="+mn-ea"/>
              <a:cs typeface="Arial" panose="020B0604020202020204" pitchFamily="34" charset="0"/>
            </a:rPr>
            <a:t>1) Planificación de la revisión.</a:t>
          </a:r>
          <a:endParaRPr lang="es-MX" sz="16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8958" y="81099"/>
        <a:ext cx="1796901" cy="1051958"/>
      </dsp:txXfrm>
    </dsp:sp>
    <dsp:sp modelId="{1D854116-27D4-4DAA-9E76-8EE789382997}">
      <dsp:nvSpPr>
        <dsp:cNvPr id="0" name=""/>
        <dsp:cNvSpPr/>
      </dsp:nvSpPr>
      <dsp:spPr>
        <a:xfrm>
          <a:off x="2054824" y="376146"/>
          <a:ext cx="394819" cy="461864"/>
        </a:xfrm>
        <a:prstGeom prst="rightArrow">
          <a:avLst>
            <a:gd name="adj1" fmla="val 60000"/>
            <a:gd name="adj2" fmla="val 50000"/>
          </a:avLst>
        </a:prstGeo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054824" y="468519"/>
        <a:ext cx="276373" cy="277118"/>
      </dsp:txXfrm>
    </dsp:sp>
    <dsp:sp modelId="{83DC215F-CB6D-4E21-A201-4CE50E690CDA}">
      <dsp:nvSpPr>
        <dsp:cNvPr id="0" name=""/>
        <dsp:cNvSpPr/>
      </dsp:nvSpPr>
      <dsp:spPr>
        <a:xfrm>
          <a:off x="2613532" y="48371"/>
          <a:ext cx="1862357" cy="1117414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>
              <a:solidFill>
                <a:srgbClr val="FFFFFF"/>
              </a:solidFill>
              <a:latin typeface="Arial"/>
              <a:ea typeface="+mn-ea"/>
              <a:cs typeface="Arial" panose="020B0604020202020204" pitchFamily="34" charset="0"/>
            </a:rPr>
            <a:t>2) Conducción de la revisión.</a:t>
          </a:r>
          <a:endParaRPr lang="es-MX" sz="1600" kern="120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646260" y="81099"/>
        <a:ext cx="1796901" cy="1051958"/>
      </dsp:txXfrm>
    </dsp:sp>
    <dsp:sp modelId="{B42A99B7-5D7F-4651-B175-E5344BFC7B86}">
      <dsp:nvSpPr>
        <dsp:cNvPr id="0" name=""/>
        <dsp:cNvSpPr/>
      </dsp:nvSpPr>
      <dsp:spPr>
        <a:xfrm>
          <a:off x="4662125" y="376146"/>
          <a:ext cx="394819" cy="461864"/>
        </a:xfrm>
        <a:prstGeom prst="rightArrow">
          <a:avLst>
            <a:gd name="adj1" fmla="val 60000"/>
            <a:gd name="adj2" fmla="val 50000"/>
          </a:avLst>
        </a:prstGeom>
        <a:solidFill>
          <a:srgbClr val="1F497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4662125" y="468519"/>
        <a:ext cx="276373" cy="277118"/>
      </dsp:txXfrm>
    </dsp:sp>
    <dsp:sp modelId="{7CF94F54-6E1E-44CE-A53F-3010636ADBA6}">
      <dsp:nvSpPr>
        <dsp:cNvPr id="0" name=""/>
        <dsp:cNvSpPr/>
      </dsp:nvSpPr>
      <dsp:spPr>
        <a:xfrm>
          <a:off x="5220833" y="48371"/>
          <a:ext cx="1862357" cy="1117414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s-MX" sz="1600" kern="1200" dirty="0">
              <a:solidFill>
                <a:srgbClr val="FFFFFF"/>
              </a:solidFill>
              <a:latin typeface="Arial"/>
              <a:ea typeface="+mn-ea"/>
              <a:cs typeface="Arial" panose="020B0604020202020204" pitchFamily="34" charset="0"/>
            </a:rPr>
            <a:t>3) Reporte de la revisión.</a:t>
          </a:r>
          <a:endParaRPr lang="es-MX" sz="16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5253561" y="81099"/>
        <a:ext cx="1796901" cy="1051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D3C869CE-2634-CE64-083F-874653B72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3DF321A9-42A0-002E-818E-A17127EBF0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F73F4C6E-E05E-8052-41E9-3F16C669BE5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5568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6DDE2B31-B9AC-231A-97B2-53B698F97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CE2C4C8D-A8D4-C226-EF3E-F7464075E2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38CF3FE2-4558-4021-092C-16A3A3B758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6784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1B1E0015-6649-9A4C-CEED-4B8648BC8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DAB21AEC-785E-0C08-52DB-5BDBC70B0F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DA2B3006-8A8A-07E8-3F75-FAD07661D8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8889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2768581D-910B-4750-4BB1-2CE638B01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8B9EF9C9-258C-3AA7-52D5-CE58275CA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0B697512-DB41-8A4B-1EA7-DAA09D3E11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3658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105B851D-CBBD-AE5C-8D15-160B31AF8B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79088E6A-0EBC-18DB-319E-D2A2D9A242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4AC89615-D780-1EC2-AB5F-A6F80765F3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8009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1EF17F99-B5F9-CB6D-3098-84844594D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AC2501D7-66CA-A367-7504-E64817DD40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44938358-DC1F-9D44-51A2-162BC6870A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3946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736ED27D-DBED-89D8-1652-B830FA49F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8412EDE2-C4A8-4FA7-92C1-FA78C70A61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C7995CE1-41BB-77E2-11D6-11277949F0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318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63F77CD7-C317-85F9-698D-BC574C526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951EF877-3915-F0BB-6AEC-5332645CD9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217EAD1E-1E36-D671-851E-EF7802E895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41315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F8AF8A14-DF85-FEC0-C820-D6BC604C9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1CDF8535-7542-826F-5DFD-DE4A6FA16A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F71E8B13-6D78-FE71-EFD9-9B669C24C44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47301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EC57E346-ACA0-3041-6DC6-FB42E5D33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C341BBB0-B94D-B8B4-1846-790651C2AEC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E4034A37-10EB-B1AD-62E7-475BA9DEE4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541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E354990C-72BD-5A48-D07A-4131FB3ED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B9F66BC3-349A-E9C4-7A1B-7440C11086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7728FEA7-D52E-23BF-E277-AC79AB80DD2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01711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305161F5-81C5-5D43-5726-26EC9430C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2B35D133-15FC-12F6-9D63-851246DE3A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2FF1117A-BEBE-37FA-007F-78C3F73C7C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23709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D34E2AFF-F651-6532-ADE4-736059BDA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A721939C-5453-F44D-8C7E-2C40723A07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B2B26988-2F38-4107-B4B1-CCD33C99F9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17246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1E476214-ECD3-E953-0A97-C766050C6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A24B0B3E-16EA-5372-3D08-D7C94665F4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999A33E3-2644-AEDC-AD20-6EFFC76CF7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8714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B1121CBF-F65D-DB1D-91F3-F37AE2624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4C5D3517-65DB-2A82-DB6E-4127AA765D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5DC4EBB1-7722-7D56-C478-6337EB1C09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804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49CCF56A-7369-7329-7AC9-3E564CDF4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7125D623-B870-DD0F-9B3B-DD4C68F582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A2FDCBAB-5A99-F7DF-5B06-F990FDCEC7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8437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4EEEE1CD-5AFA-73EA-5ED0-2A703B2A0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14910632-65DF-DB58-FC6D-3261963233B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3A5EC922-157E-48B1-131C-59C70D4031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2922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A095A5C1-14DC-080D-68D5-F635A1DA8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40E6FE70-5EA6-E2D2-6962-BFC347E774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AB3D1C76-7BED-A0B7-230E-7627652D8A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1368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544F8921-9497-29DE-CAB2-92312D2A3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DC7FB6EB-E07A-1B36-6604-2595A64FE2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EC7B4B60-6F40-CC11-EAFF-2A1B28F26AC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5470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5CC78861-31A8-FBFD-AE58-2C8FA2F817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5DE5469B-4877-56D1-28DA-85CC3EBED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809A1C51-E41D-E745-A6C4-E07A8F0FEB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812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>
          <a:extLst>
            <a:ext uri="{FF2B5EF4-FFF2-40B4-BE49-F238E27FC236}">
              <a16:creationId xmlns:a16="http://schemas.microsoft.com/office/drawing/2014/main" id="{3736466A-59E3-E5E6-1AE6-10CAC6E0D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>
            <a:extLst>
              <a:ext uri="{FF2B5EF4-FFF2-40B4-BE49-F238E27FC236}">
                <a16:creationId xmlns:a16="http://schemas.microsoft.com/office/drawing/2014/main" id="{5A3C8363-47BB-550D-D8D5-2738FFCF5A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>
            <a:extLst>
              <a:ext uri="{FF2B5EF4-FFF2-40B4-BE49-F238E27FC236}">
                <a16:creationId xmlns:a16="http://schemas.microsoft.com/office/drawing/2014/main" id="{3E3673DC-2763-2E6B-4CCF-23898443E8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269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843600" y="2911925"/>
            <a:ext cx="7456800" cy="89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>
                <a:solidFill>
                  <a:srgbClr val="43434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229250" y="3810000"/>
            <a:ext cx="6685500" cy="5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1251850" y="4450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1251850" y="1152475"/>
            <a:ext cx="758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1178010" y="445025"/>
            <a:ext cx="765428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1629754" y="588552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1629754" y="1422552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1388100" y="425436"/>
            <a:ext cx="756643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1145058" y="1233174"/>
            <a:ext cx="3165641" cy="1518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1145058" y="2803075"/>
            <a:ext cx="3165641" cy="12650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1217862" y="4254917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1491048" y="1135321"/>
            <a:ext cx="7341251" cy="19343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1491048" y="3171567"/>
            <a:ext cx="7341251" cy="12814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  <p:pic>
        <p:nvPicPr>
          <p:cNvPr id="2" name="Google Shape;19;p4">
            <a:extLst>
              <a:ext uri="{FF2B5EF4-FFF2-40B4-BE49-F238E27FC236}">
                <a16:creationId xmlns:a16="http://schemas.microsoft.com/office/drawing/2014/main" id="{B32E9C04-D7C3-4CB3-ACE5-2A66565DFA10}"/>
              </a:ext>
            </a:extLst>
          </p:cNvPr>
          <p:cNvPicPr preferRelativeResize="0"/>
          <p:nvPr userDrawn="1"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zs20017815@estudiantes.com.mx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jjimenez@uv.m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843600" y="2610076"/>
            <a:ext cx="7456800" cy="89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2060"/>
                </a:solidFill>
              </a:rPr>
              <a:t>Analysis of strategies in the implementation of Data Centers, an approach to the reduction of environmental impact.</a:t>
            </a:r>
            <a:endParaRPr sz="2000" dirty="0">
              <a:solidFill>
                <a:srgbClr val="002060"/>
              </a:solidFill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1083075" y="3508276"/>
            <a:ext cx="6960093" cy="5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/>
            <a:r>
              <a:rPr lang="es-MX" sz="1200" dirty="0">
                <a:solidFill>
                  <a:srgbClr val="002060"/>
                </a:solidFill>
              </a:rPr>
              <a:t>Emilio Suárez Landa, Cindy Landa Hernández, Juan Carlos Jiménez Márquez, Erika Meneses Rico, Martha Elizabet Domínguez Bárcenas.</a:t>
            </a:r>
          </a:p>
          <a:p>
            <a:pPr marL="0" indent="0" algn="l"/>
            <a:endParaRPr lang="es-MX" sz="1200" dirty="0">
              <a:solidFill>
                <a:srgbClr val="00206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1" dirty="0">
                <a:solidFill>
                  <a:srgbClr val="002060"/>
                </a:solidFill>
              </a:rPr>
              <a:t>Universidad Veracruzana, México.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1" dirty="0">
                <a:solidFill>
                  <a:srgbClr val="002060"/>
                </a:solidFill>
              </a:rPr>
              <a:t>22 de mayo 2025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93A60F0-113A-152D-857B-A706177D65E8}"/>
              </a:ext>
            </a:extLst>
          </p:cNvPr>
          <p:cNvSpPr txBox="1"/>
          <p:nvPr/>
        </p:nvSpPr>
        <p:spPr>
          <a:xfrm>
            <a:off x="1167107" y="4556920"/>
            <a:ext cx="63475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Análisis de estrategias en la implementación de data centers, un enfoque a la reducción del impacto ambiental.</a:t>
            </a:r>
            <a:endParaRPr lang="es-MX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AA91A66A-23D3-94D7-E679-64128E7EAE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7BEACA4-5227-B9F9-8016-1A08DCB44C54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B169E1BB-96DC-6360-C6E2-F798D2656B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72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Selección de estudios: Criterios inclusión y exclusión</a:t>
            </a:r>
            <a:endParaRPr dirty="0"/>
          </a:p>
        </p:txBody>
      </p:sp>
      <p:graphicFrame>
        <p:nvGraphicFramePr>
          <p:cNvPr id="17" name="Google Shape;299;p32">
            <a:extLst>
              <a:ext uri="{FF2B5EF4-FFF2-40B4-BE49-F238E27FC236}">
                <a16:creationId xmlns:a16="http://schemas.microsoft.com/office/drawing/2014/main" id="{883196C6-7954-E868-7AFF-18A149F2A7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5174930"/>
              </p:ext>
            </p:extLst>
          </p:nvPr>
        </p:nvGraphicFramePr>
        <p:xfrm>
          <a:off x="1251850" y="1179447"/>
          <a:ext cx="7530200" cy="312839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57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2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87268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50" b="1" i="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Criterios de inclusión</a:t>
                      </a:r>
                      <a:endParaRPr lang="es-MX" sz="1550" b="1" dirty="0">
                        <a:solidFill>
                          <a:srgbClr val="00206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None/>
                      </a:pPr>
                      <a:r>
                        <a:rPr lang="es-ES" sz="1550" b="0" i="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CI-1. Los artículos deben tener una antigüedad máxima de 5 años tomando como partida el año 2024.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None/>
                      </a:pPr>
                      <a:r>
                        <a:rPr lang="es-ES" sz="1550" b="0" i="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CI-2. Artículos disponibles en inglés.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None/>
                      </a:pPr>
                      <a:r>
                        <a:rPr lang="es-ES" sz="1550" b="0" i="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CI-3. El abstract debe tener indicios de respuesta a las preguntas de investigación.</a:t>
                      </a:r>
                      <a:endParaRPr lang="es-MX" sz="1550" b="0" i="0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488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50" b="1" i="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Criterios de exclusión</a:t>
                      </a:r>
                      <a:endParaRPr lang="es-MX" sz="1550" b="1" dirty="0">
                        <a:solidFill>
                          <a:srgbClr val="00206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None/>
                      </a:pPr>
                      <a:r>
                        <a:rPr lang="es-ES" sz="1550" b="0" i="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CE-1. Artículos sin relación a los Data Centers.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None/>
                      </a:pPr>
                      <a:r>
                        <a:rPr lang="es-ES" sz="1550" b="0" i="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CE-2. No se consideran los artículos, si están limitados a aspectos solo regionales.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 pitchFamily="34" charset="0"/>
                        <a:buNone/>
                      </a:pPr>
                      <a:r>
                        <a:rPr lang="es-ES" sz="1550" b="0" i="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CE-3. Artículos de clasificaciones exclusivas y/o propietarias.</a:t>
                      </a:r>
                      <a:endParaRPr lang="es-MX" sz="1550" dirty="0">
                        <a:solidFill>
                          <a:srgbClr val="00206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23E1C6BF-0C19-2396-52B1-22B6DCEE081E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1532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9E502BC7-3C0C-615B-B8E2-7AAB3D922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6288E65-9DAE-F7CE-947D-761D9750008C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8C7C07B4-2110-5947-2360-38EDA7D1E7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72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Selección de estudios: Gestión de la Calidad </a:t>
            </a:r>
            <a:endParaRPr dirty="0"/>
          </a:p>
        </p:txBody>
      </p:sp>
      <p:sp>
        <p:nvSpPr>
          <p:cNvPr id="6" name="Google Shape;282;p30">
            <a:extLst>
              <a:ext uri="{FF2B5EF4-FFF2-40B4-BE49-F238E27FC236}">
                <a16:creationId xmlns:a16="http://schemas.microsoft.com/office/drawing/2014/main" id="{F896DE21-BAB0-6980-EC38-31823B088E6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151760" y="649198"/>
            <a:ext cx="7920880" cy="860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Aft>
                <a:spcPts val="1200"/>
              </a:spcAft>
              <a:buClr>
                <a:schemeClr val="dk1"/>
              </a:buClr>
              <a:buSzPts val="1600"/>
              <a:buNone/>
            </a:pPr>
            <a:r>
              <a:rPr lang="es-ES" sz="1500" dirty="0">
                <a:solidFill>
                  <a:srgbClr val="002060"/>
                </a:solidFill>
              </a:rPr>
              <a:t>La literatura gris </a:t>
            </a:r>
            <a:r>
              <a:rPr lang="es-ES" sz="1500" b="1" dirty="0">
                <a:solidFill>
                  <a:srgbClr val="002060"/>
                </a:solidFill>
              </a:rPr>
              <a:t>carece de un control de calidad formal </a:t>
            </a:r>
            <a:r>
              <a:rPr lang="es-ES" sz="1500" dirty="0">
                <a:solidFill>
                  <a:srgbClr val="002060"/>
                </a:solidFill>
              </a:rPr>
              <a:t>para los contenidos que son publicados, por esta razón, los investigadores deben asegurarse de la calidad de los datos que son seleccionados, Garousi et al. (2019) </a:t>
            </a:r>
            <a:r>
              <a:rPr lang="es-ES" sz="1500" b="1" dirty="0">
                <a:solidFill>
                  <a:srgbClr val="002060"/>
                </a:solidFill>
              </a:rPr>
              <a:t>propone una tabla de control.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269A408-5CF1-BB5C-E8D5-2B40961DC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767044"/>
              </p:ext>
            </p:extLst>
          </p:nvPr>
        </p:nvGraphicFramePr>
        <p:xfrm>
          <a:off x="1251850" y="1450485"/>
          <a:ext cx="7485750" cy="3124200"/>
        </p:xfrm>
        <a:graphic>
          <a:graphicData uri="http://schemas.openxmlformats.org/drawingml/2006/table">
            <a:tbl>
              <a:tblPr firstRow="1" bandRow="1"/>
              <a:tblGrid>
                <a:gridCol w="2371883">
                  <a:extLst>
                    <a:ext uri="{9D8B030D-6E8A-4147-A177-3AD203B41FA5}">
                      <a16:colId xmlns:a16="http://schemas.microsoft.com/office/drawing/2014/main" val="873444224"/>
                    </a:ext>
                  </a:extLst>
                </a:gridCol>
                <a:gridCol w="5113867">
                  <a:extLst>
                    <a:ext uri="{9D8B030D-6E8A-4147-A177-3AD203B41FA5}">
                      <a16:colId xmlns:a16="http://schemas.microsoft.com/office/drawing/2014/main" val="255520295"/>
                    </a:ext>
                  </a:extLst>
                </a:gridCol>
              </a:tblGrid>
              <a:tr h="33952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MX" sz="1300" b="1" dirty="0">
                          <a:solidFill>
                            <a:srgbClr val="002060"/>
                          </a:solidFill>
                        </a:rPr>
                        <a:t>CRITERIOS DE TABLA DE CONTROL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MX" sz="1300" b="1" dirty="0">
                          <a:solidFill>
                            <a:srgbClr val="002060"/>
                          </a:solidFill>
                        </a:rPr>
                        <a:t>PREGUNTAS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903"/>
                  </a:ext>
                </a:extLst>
              </a:tr>
              <a:tr h="67187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indent="0" algn="just">
                        <a:buFont typeface="+mj-lt"/>
                        <a:buNone/>
                      </a:pPr>
                      <a:r>
                        <a:rPr lang="es-MX" sz="1300">
                          <a:solidFill>
                            <a:srgbClr val="002060"/>
                          </a:solidFill>
                        </a:rPr>
                        <a:t>1.- Metodología.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¿Tiene la fuente un objetivo claramente establecido?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¿La fuente tiene una metodología establecida?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¿El trabajo se refiere a una población o caso en particular?</a:t>
                      </a:r>
                      <a:endParaRPr lang="es-MX" sz="13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880486"/>
                  </a:ext>
                </a:extLst>
              </a:tr>
              <a:tr h="47071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indent="0" algn="just">
                        <a:buFont typeface="+mj-lt"/>
                        <a:buNone/>
                      </a:pPr>
                      <a:r>
                        <a:rPr lang="es-MX" sz="1300">
                          <a:solidFill>
                            <a:srgbClr val="002060"/>
                          </a:solidFill>
                        </a:rPr>
                        <a:t>2.- Objetividad.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¿Existen intereses creados?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¿Las conclusiones estan respaldadas por datos?</a:t>
                      </a:r>
                      <a:endParaRPr lang="es-MX" sz="13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63850"/>
                  </a:ext>
                </a:extLst>
              </a:tr>
              <a:tr h="27948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indent="0" algn="just">
                        <a:buFont typeface="+mj-lt"/>
                        <a:buNone/>
                      </a:pPr>
                      <a:r>
                        <a:rPr lang="es-MX" sz="1300">
                          <a:solidFill>
                            <a:srgbClr val="002060"/>
                          </a:solidFill>
                        </a:rPr>
                        <a:t>3.- Fecha.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i="0" u="none" strike="noStrike" cap="none">
                          <a:solidFill>
                            <a:srgbClr val="00206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¿El artículo tiene una fecha claramente establecida?</a:t>
                      </a:r>
                      <a:endParaRPr lang="es-MX" sz="130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7830"/>
                  </a:ext>
                </a:extLst>
              </a:tr>
              <a:tr h="47071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indent="0" algn="just">
                        <a:buFont typeface="+mj-lt"/>
                        <a:buNone/>
                      </a:pPr>
                      <a:r>
                        <a:rPr lang="es-MX" sz="1300">
                          <a:solidFill>
                            <a:srgbClr val="002060"/>
                          </a:solidFill>
                        </a:rPr>
                        <a:t>4.- Novedad.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i="0" u="none" strike="noStrike" cap="none">
                          <a:solidFill>
                            <a:srgbClr val="00206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¿Enriquece o añade algo único a la investigación?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i="0" u="none" strike="noStrike" cap="none">
                          <a:solidFill>
                            <a:srgbClr val="00206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¿Fortalece una posición actual?</a:t>
                      </a:r>
                      <a:endParaRPr lang="es-MX" sz="130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786009"/>
                  </a:ext>
                </a:extLst>
              </a:tr>
              <a:tr h="6619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MX" sz="1300">
                          <a:solidFill>
                            <a:srgbClr val="002060"/>
                          </a:solidFill>
                        </a:rPr>
                        <a:t>5.- Tipo de salida.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dirty="0">
                          <a:solidFill>
                            <a:srgbClr val="002060"/>
                          </a:solidFill>
                        </a:rPr>
                        <a:t>1er nivel (Alta 1: Tesis, libros, revistas, etc.).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dirty="0">
                          <a:solidFill>
                            <a:srgbClr val="002060"/>
                          </a:solidFill>
                        </a:rPr>
                        <a:t>2do nivel (Media 0.5: Informes, sitios web, videos, etc.).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300" dirty="0">
                          <a:solidFill>
                            <a:srgbClr val="002060"/>
                          </a:solidFill>
                        </a:rPr>
                        <a:t>3er nivel (Baja 0: Blogs, presentaciones, tweets, etc.).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3388"/>
                  </a:ext>
                </a:extLst>
              </a:tr>
            </a:tbl>
          </a:graphicData>
        </a:graphic>
      </p:graphicFrame>
      <p:sp>
        <p:nvSpPr>
          <p:cNvPr id="5" name="Google Shape;59;p2">
            <a:extLst>
              <a:ext uri="{FF2B5EF4-FFF2-40B4-BE49-F238E27FC236}">
                <a16:creationId xmlns:a16="http://schemas.microsoft.com/office/drawing/2014/main" id="{5EA6F551-CEFF-F16A-1CA8-A3126CE53DA9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520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39967CC9-AEB3-ECF4-5E73-ECA5BBA83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4EF406D-4B34-11FA-7B71-DFDD00FF0942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CCF0C4C4-9D4D-4AED-2C56-B91C70228AA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72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Selección de estudios: Criterios para la selección de estudios </a:t>
            </a:r>
            <a:endParaRPr dirty="0"/>
          </a:p>
        </p:txBody>
      </p:sp>
      <p:graphicFrame>
        <p:nvGraphicFramePr>
          <p:cNvPr id="4" name="Google Shape;385;p44">
            <a:extLst>
              <a:ext uri="{FF2B5EF4-FFF2-40B4-BE49-F238E27FC236}">
                <a16:creationId xmlns:a16="http://schemas.microsoft.com/office/drawing/2014/main" id="{22465D55-A276-A9C3-F1E7-D0C79B0917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0085114"/>
              </p:ext>
            </p:extLst>
          </p:nvPr>
        </p:nvGraphicFramePr>
        <p:xfrm>
          <a:off x="1240178" y="1257321"/>
          <a:ext cx="7486133" cy="316429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50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5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696">
                <a:tc gridSpan="2"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MX" b="1" dirty="0">
                          <a:solidFill>
                            <a:srgbClr val="002060"/>
                          </a:solidFill>
                        </a:rPr>
                        <a:t>CRITERIOS DE SELECCIÓN</a:t>
                      </a:r>
                      <a:endParaRPr b="1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535082"/>
                  </a:ext>
                </a:extLst>
              </a:tr>
              <a:tr h="29469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Arial"/>
                          <a:cs typeface="Arial"/>
                          <a:sym typeface="Arial"/>
                        </a:rPr>
                        <a:t>C1</a:t>
                      </a:r>
                      <a:endParaRPr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 se tomaron en cuenta presentaciones. </a:t>
                      </a:r>
                      <a:endParaRPr sz="1600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87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Arial"/>
                          <a:cs typeface="Arial"/>
                          <a:sym typeface="Arial"/>
                        </a:rPr>
                        <a:t>C2</a:t>
                      </a:r>
                      <a:endParaRPr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 el texto ya se encontró en otra búsqueda, se descartó para evitar lecturas redundantes. </a:t>
                      </a:r>
                      <a:endParaRPr lang="es-MX" sz="160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9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C3</a:t>
                      </a:r>
                      <a:endParaRPr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 texto fue de libre acceso.</a:t>
                      </a:r>
                      <a:endParaRPr sz="160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88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MX" sz="1600" b="1" dirty="0">
                          <a:solidFill>
                            <a:srgbClr val="002060"/>
                          </a:solidFill>
                        </a:rPr>
                        <a:t>C4</a:t>
                      </a:r>
                      <a:endParaRPr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olidFill>
                            <a:srgbClr val="002060"/>
                          </a:solidFill>
                        </a:rPr>
                        <a:t>El artículo cumple con la antigüedad establecida.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87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MX" sz="1600" b="1" dirty="0">
                          <a:solidFill>
                            <a:srgbClr val="002060"/>
                          </a:solidFill>
                        </a:rPr>
                        <a:t>C5</a:t>
                      </a:r>
                      <a:endParaRPr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 abstract o resumen, mostró indicios de responder alguna pregunta de investigación.</a:t>
                      </a:r>
                      <a:endParaRPr lang="es-MX" sz="160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87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s-MX" sz="1600" b="1" dirty="0">
                          <a:solidFill>
                            <a:srgbClr val="002060"/>
                          </a:solidFill>
                        </a:rPr>
                        <a:t>C6</a:t>
                      </a:r>
                      <a:endParaRPr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 realizó la lectura completa de artículo para dar respuesta a alguna pregunta de investigación.</a:t>
                      </a:r>
                      <a:endParaRPr lang="es-MX" sz="1600" dirty="0">
                        <a:solidFill>
                          <a:srgbClr val="002060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Google Shape;59;p2">
            <a:extLst>
              <a:ext uri="{FF2B5EF4-FFF2-40B4-BE49-F238E27FC236}">
                <a16:creationId xmlns:a16="http://schemas.microsoft.com/office/drawing/2014/main" id="{D42C8DF6-5E2A-ABAB-C749-0ED345FBCA15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8849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93351429-F792-AF47-2217-7E0C2F54D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2DF5194-4DA6-5312-BE31-9CE9CEF2BDF6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6A0A9FFB-31BE-6963-32D5-FD18960E87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72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Selección de estudios: Resultados</a:t>
            </a:r>
            <a:endParaRPr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EC0F2F7-E079-B9BA-DDF2-134B337BE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065310"/>
              </p:ext>
            </p:extLst>
          </p:nvPr>
        </p:nvGraphicFramePr>
        <p:xfrm>
          <a:off x="1164087" y="679966"/>
          <a:ext cx="7896226" cy="2175891"/>
        </p:xfrm>
        <a:graphic>
          <a:graphicData uri="http://schemas.openxmlformats.org/drawingml/2006/table">
            <a:tbl>
              <a:tblPr firstRow="1" firstCol="1" bandRow="1"/>
              <a:tblGrid>
                <a:gridCol w="1882295">
                  <a:extLst>
                    <a:ext uri="{9D8B030D-6E8A-4147-A177-3AD203B41FA5}">
                      <a16:colId xmlns:a16="http://schemas.microsoft.com/office/drawing/2014/main" val="3370117059"/>
                    </a:ext>
                  </a:extLst>
                </a:gridCol>
                <a:gridCol w="884678">
                  <a:extLst>
                    <a:ext uri="{9D8B030D-6E8A-4147-A177-3AD203B41FA5}">
                      <a16:colId xmlns:a16="http://schemas.microsoft.com/office/drawing/2014/main" val="103198519"/>
                    </a:ext>
                  </a:extLst>
                </a:gridCol>
                <a:gridCol w="881103">
                  <a:extLst>
                    <a:ext uri="{9D8B030D-6E8A-4147-A177-3AD203B41FA5}">
                      <a16:colId xmlns:a16="http://schemas.microsoft.com/office/drawing/2014/main" val="3204849357"/>
                    </a:ext>
                  </a:extLst>
                </a:gridCol>
                <a:gridCol w="878842">
                  <a:extLst>
                    <a:ext uri="{9D8B030D-6E8A-4147-A177-3AD203B41FA5}">
                      <a16:colId xmlns:a16="http://schemas.microsoft.com/office/drawing/2014/main" val="961381068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2413168527"/>
                    </a:ext>
                  </a:extLst>
                </a:gridCol>
                <a:gridCol w="926892">
                  <a:extLst>
                    <a:ext uri="{9D8B030D-6E8A-4147-A177-3AD203B41FA5}">
                      <a16:colId xmlns:a16="http://schemas.microsoft.com/office/drawing/2014/main" val="2679622351"/>
                    </a:ext>
                  </a:extLst>
                </a:gridCol>
                <a:gridCol w="577684">
                  <a:extLst>
                    <a:ext uri="{9D8B030D-6E8A-4147-A177-3AD203B41FA5}">
                      <a16:colId xmlns:a16="http://schemas.microsoft.com/office/drawing/2014/main" val="3928821256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3883112799"/>
                    </a:ext>
                  </a:extLst>
                </a:gridCol>
              </a:tblGrid>
              <a:tr h="38059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MOTOR DE BÚSQUEDA </a:t>
                      </a:r>
                      <a:endParaRPr lang="es-MX" sz="125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CRITERIO 1</a:t>
                      </a:r>
                      <a:endParaRPr lang="es-MX" sz="125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CRITERIO 2</a:t>
                      </a:r>
                      <a:endParaRPr lang="es-MX" sz="125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CRITERIO 3</a:t>
                      </a:r>
                      <a:endParaRPr lang="es-MX" sz="125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CRITERIO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es-MX" sz="125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CRITERIO 5</a:t>
                      </a:r>
                      <a:endParaRPr lang="es-MX" sz="125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GC</a:t>
                      </a:r>
                      <a:endParaRPr lang="es-MX" sz="125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250" b="1" kern="0" dirty="0">
                          <a:solidFill>
                            <a:srgbClr val="002060"/>
                          </a:solidFill>
                          <a:effectLst/>
                        </a:rPr>
                        <a:t>CRITERIO 6</a:t>
                      </a:r>
                      <a:endParaRPr lang="es-MX" sz="125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470360"/>
                  </a:ext>
                </a:extLst>
              </a:tr>
              <a:tr h="2921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b="1" kern="0" dirty="0">
                          <a:solidFill>
                            <a:srgbClr val="002060"/>
                          </a:solidFill>
                          <a:effectLst/>
                        </a:rPr>
                        <a:t>IEEE XPLORE</a:t>
                      </a:r>
                      <a:endParaRPr lang="es-MX" sz="130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53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53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 dirty="0">
                          <a:solidFill>
                            <a:srgbClr val="002060"/>
                          </a:solidFill>
                          <a:effectLst/>
                        </a:rPr>
                        <a:t>53</a:t>
                      </a:r>
                      <a:endParaRPr lang="es-MX" sz="130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51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es-MX" sz="130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---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kern="0" dirty="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es-MX" sz="180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98634"/>
                  </a:ext>
                </a:extLst>
              </a:tr>
              <a:tr h="2921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b="1" kern="0" dirty="0">
                          <a:solidFill>
                            <a:srgbClr val="002060"/>
                          </a:solidFill>
                          <a:effectLst/>
                        </a:rPr>
                        <a:t>ACM DIGITAL LIBRARY</a:t>
                      </a:r>
                      <a:endParaRPr lang="es-MX" sz="130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30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28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24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---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kern="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es-MX" sz="180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203529"/>
                  </a:ext>
                </a:extLst>
              </a:tr>
              <a:tr h="2921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b="1" kern="0" dirty="0">
                          <a:solidFill>
                            <a:srgbClr val="002060"/>
                          </a:solidFill>
                          <a:effectLst/>
                        </a:rPr>
                        <a:t>GOOGLE SCHOLAR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91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86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74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67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es-MX" sz="130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kern="0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es-MX" sz="1800" b="1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09759"/>
                  </a:ext>
                </a:extLst>
              </a:tr>
              <a:tr h="2921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SUMA TOTAL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151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138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3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---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s-MX" sz="18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44450" marR="44450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74604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629FD56-DD2C-E3E6-AA42-53B188FA6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322372"/>
              </p:ext>
            </p:extLst>
          </p:nvPr>
        </p:nvGraphicFramePr>
        <p:xfrm>
          <a:off x="5676577" y="3487324"/>
          <a:ext cx="2331154" cy="609600"/>
        </p:xfrm>
        <a:graphic>
          <a:graphicData uri="http://schemas.openxmlformats.org/drawingml/2006/table">
            <a:tbl>
              <a:tblPr firstRow="1" bandRow="1"/>
              <a:tblGrid>
                <a:gridCol w="2331154">
                  <a:extLst>
                    <a:ext uri="{9D8B030D-6E8A-4147-A177-3AD203B41FA5}">
                      <a16:colId xmlns:a16="http://schemas.microsoft.com/office/drawing/2014/main" val="2425336449"/>
                    </a:ext>
                  </a:extLst>
                </a:gridCol>
              </a:tblGrid>
              <a:tr h="28912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MX" sz="1400" b="1">
                          <a:solidFill>
                            <a:srgbClr val="002060"/>
                          </a:solidFill>
                        </a:rPr>
                        <a:t>TOTAL DE ARTÍCULOS</a:t>
                      </a:r>
                      <a:endParaRPr lang="es-MX" sz="1400" b="1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271022"/>
                  </a:ext>
                </a:extLst>
              </a:tr>
              <a:tr h="21143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33</a:t>
                      </a:r>
                      <a:endParaRPr lang="es-MX" sz="14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427134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ADABA010-D37F-D109-860B-1CF8842D9FBD}"/>
              </a:ext>
            </a:extLst>
          </p:cNvPr>
          <p:cNvSpPr txBox="1"/>
          <p:nvPr/>
        </p:nvSpPr>
        <p:spPr>
          <a:xfrm>
            <a:off x="5329025" y="2844161"/>
            <a:ext cx="4146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i="1" dirty="0">
                <a:solidFill>
                  <a:srgbClr val="002060"/>
                </a:solidFill>
              </a:rPr>
              <a:t>NOTA: GC hace referencia al término, Gestión de la Calidad</a:t>
            </a:r>
            <a:r>
              <a:rPr lang="es-MX" sz="1200" dirty="0">
                <a:solidFill>
                  <a:srgbClr val="002060"/>
                </a:solidFill>
              </a:rPr>
              <a:t>.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2F2FE19-4E5B-927D-1524-E7E92705D6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9938996"/>
              </p:ext>
            </p:extLst>
          </p:nvPr>
        </p:nvGraphicFramePr>
        <p:xfrm>
          <a:off x="-157964" y="2341332"/>
          <a:ext cx="5599207" cy="266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6C203D77-37B6-8E40-34E1-9379A6B1FE10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6236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6646E95F-D029-055A-59B4-6CF39F379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FF66603-021D-5E36-5C49-C5C5A341C3C0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52239251-F578-D4DC-DCFB-F7F68A62AC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72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Extracción de datos: Plantilla de extracción</a:t>
            </a:r>
            <a:endParaRPr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25460E6-39D0-8D1C-9D38-95EF4A3BB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614" y="443883"/>
            <a:ext cx="3264771" cy="4699617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A94D09D1-EB8C-BDE4-0535-FC20EF0717D1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1324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65302E19-48B1-B35A-526E-58E28D51E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0B7DA71-62A7-FEC4-0D94-39AB800CA55F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FC31A027-BABA-09FF-6E68-4CAE43F4E3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72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Extracción de datos: Resultados de la extracción</a:t>
            </a:r>
            <a:endParaRPr dirty="0"/>
          </a:p>
        </p:txBody>
      </p:sp>
      <p:sp>
        <p:nvSpPr>
          <p:cNvPr id="4" name="Google Shape;410;g2fa7fe68af3_2_43">
            <a:extLst>
              <a:ext uri="{FF2B5EF4-FFF2-40B4-BE49-F238E27FC236}">
                <a16:creationId xmlns:a16="http://schemas.microsoft.com/office/drawing/2014/main" id="{38F53271-E4FD-7079-5396-7B539F8D5BB3}"/>
              </a:ext>
            </a:extLst>
          </p:cNvPr>
          <p:cNvSpPr txBox="1"/>
          <p:nvPr/>
        </p:nvSpPr>
        <p:spPr>
          <a:xfrm>
            <a:off x="971550" y="574625"/>
            <a:ext cx="8172449" cy="1890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060"/>
                </a:solidFill>
              </a:rPr>
              <a:t>P1) ¿Cuáles son los factores que influyen en mayor medida al aumento de la huella de carbono en la implementación de Data Centers?</a:t>
            </a:r>
          </a:p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060"/>
                </a:solidFill>
              </a:rPr>
              <a:t>P2) ¿Cómo los estándares y normativas identificados en la implementación de Data Centers, se relacionan directamente a la disminución de la huella de carbono?</a:t>
            </a:r>
          </a:p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060"/>
                </a:solidFill>
              </a:rPr>
              <a:t>P3) ¿Cuáles son las estrategias de diseño más efectivas para reducir las emisiones de carbono en los Data Centers?</a:t>
            </a:r>
          </a:p>
          <a:p>
            <a:pPr>
              <a:spcBef>
                <a:spcPts val="280"/>
              </a:spcBef>
              <a:spcAft>
                <a:spcPts val="1200"/>
              </a:spcAft>
              <a:buClr>
                <a:srgbClr val="7F7F7F"/>
              </a:buClr>
              <a:buSzPts val="1400"/>
            </a:pPr>
            <a:endParaRPr lang="es-MX" sz="1600" dirty="0">
              <a:solidFill>
                <a:srgbClr val="002060"/>
              </a:solidFill>
              <a:highlight>
                <a:srgbClr val="FFFFFF"/>
              </a:highlight>
              <a:latin typeface="Noto Sans"/>
              <a:ea typeface="Noto Sans"/>
              <a:cs typeface="Noto Sans"/>
              <a:sym typeface="Noto Sans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D4F8561-0BC1-F519-EE86-C42CA57E7B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763759"/>
              </p:ext>
            </p:extLst>
          </p:nvPr>
        </p:nvGraphicFramePr>
        <p:xfrm>
          <a:off x="2665541" y="2464668"/>
          <a:ext cx="4701821" cy="2340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Google Shape;59;p2">
            <a:extLst>
              <a:ext uri="{FF2B5EF4-FFF2-40B4-BE49-F238E27FC236}">
                <a16:creationId xmlns:a16="http://schemas.microsoft.com/office/drawing/2014/main" id="{BB3C2B81-AD80-F422-E673-C4660A0CAECA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22478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8F83B497-4A0D-E4B3-5AA0-0A974303C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7368E4DB-DEB5-3B25-1BBC-EECA55DADD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1262037"/>
            <a:ext cx="7580400" cy="26194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285750" indent="-285750" algn="just">
              <a:spcAft>
                <a:spcPts val="2400"/>
              </a:spcAft>
              <a:buClr>
                <a:srgbClr val="002060"/>
              </a:buClr>
              <a:buSzPct val="100000"/>
            </a:pPr>
            <a:r>
              <a:rPr lang="es-ES" dirty="0">
                <a:solidFill>
                  <a:srgbClr val="002060"/>
                </a:solidFill>
              </a:rPr>
              <a:t>Según </a:t>
            </a:r>
            <a:r>
              <a:rPr lang="es-ES" dirty="0" err="1">
                <a:solidFill>
                  <a:srgbClr val="002060"/>
                </a:solidFill>
              </a:rPr>
              <a:t>Popay</a:t>
            </a:r>
            <a:r>
              <a:rPr lang="es-ES" dirty="0">
                <a:solidFill>
                  <a:srgbClr val="002060"/>
                </a:solidFill>
              </a:rPr>
              <a:t> et al. (2006) en su documento “</a:t>
            </a:r>
            <a:r>
              <a:rPr lang="es-ES" i="1" dirty="0" err="1">
                <a:solidFill>
                  <a:srgbClr val="002060"/>
                </a:solidFill>
              </a:rPr>
              <a:t>Guidance</a:t>
            </a:r>
            <a:r>
              <a:rPr lang="es-ES" i="1" dirty="0">
                <a:solidFill>
                  <a:srgbClr val="002060"/>
                </a:solidFill>
              </a:rPr>
              <a:t> </a:t>
            </a:r>
            <a:r>
              <a:rPr lang="es-ES" i="1" dirty="0" err="1">
                <a:solidFill>
                  <a:srgbClr val="002060"/>
                </a:solidFill>
              </a:rPr>
              <a:t>on</a:t>
            </a:r>
            <a:r>
              <a:rPr lang="es-ES" i="1" dirty="0">
                <a:solidFill>
                  <a:srgbClr val="002060"/>
                </a:solidFill>
              </a:rPr>
              <a:t> </a:t>
            </a:r>
            <a:r>
              <a:rPr lang="es-ES" i="1" dirty="0" err="1">
                <a:solidFill>
                  <a:srgbClr val="002060"/>
                </a:solidFill>
              </a:rPr>
              <a:t>the</a:t>
            </a:r>
            <a:r>
              <a:rPr lang="es-ES" i="1" dirty="0">
                <a:solidFill>
                  <a:srgbClr val="002060"/>
                </a:solidFill>
              </a:rPr>
              <a:t> </a:t>
            </a:r>
            <a:r>
              <a:rPr lang="es-ES" i="1" dirty="0" err="1">
                <a:solidFill>
                  <a:srgbClr val="002060"/>
                </a:solidFill>
              </a:rPr>
              <a:t>Conduct</a:t>
            </a:r>
            <a:r>
              <a:rPr lang="es-ES" i="1" dirty="0">
                <a:solidFill>
                  <a:srgbClr val="002060"/>
                </a:solidFill>
              </a:rPr>
              <a:t> </a:t>
            </a:r>
            <a:r>
              <a:rPr lang="es-ES" i="1" dirty="0" err="1">
                <a:solidFill>
                  <a:srgbClr val="002060"/>
                </a:solidFill>
              </a:rPr>
              <a:t>of</a:t>
            </a:r>
            <a:r>
              <a:rPr lang="es-ES" i="1" dirty="0">
                <a:solidFill>
                  <a:srgbClr val="002060"/>
                </a:solidFill>
              </a:rPr>
              <a:t> Narrative </a:t>
            </a:r>
            <a:r>
              <a:rPr lang="es-ES" i="1" dirty="0" err="1">
                <a:solidFill>
                  <a:srgbClr val="002060"/>
                </a:solidFill>
              </a:rPr>
              <a:t>Synthesis</a:t>
            </a:r>
            <a:r>
              <a:rPr lang="es-ES" i="1" dirty="0">
                <a:solidFill>
                  <a:srgbClr val="002060"/>
                </a:solidFill>
              </a:rPr>
              <a:t> in </a:t>
            </a:r>
            <a:r>
              <a:rPr lang="es-ES" i="1" dirty="0" err="1">
                <a:solidFill>
                  <a:srgbClr val="002060"/>
                </a:solidFill>
              </a:rPr>
              <a:t>Systematic</a:t>
            </a:r>
            <a:r>
              <a:rPr lang="es-ES" i="1" dirty="0">
                <a:solidFill>
                  <a:srgbClr val="002060"/>
                </a:solidFill>
              </a:rPr>
              <a:t> </a:t>
            </a:r>
            <a:r>
              <a:rPr lang="es-ES" i="1" dirty="0" err="1">
                <a:solidFill>
                  <a:srgbClr val="002060"/>
                </a:solidFill>
              </a:rPr>
              <a:t>Reviews</a:t>
            </a:r>
            <a:r>
              <a:rPr lang="es-ES" dirty="0">
                <a:solidFill>
                  <a:srgbClr val="002060"/>
                </a:solidFill>
              </a:rPr>
              <a:t>”, la síntesis narrativa (descriptiva) </a:t>
            </a:r>
            <a:r>
              <a:rPr lang="es-ES" b="1" dirty="0">
                <a:solidFill>
                  <a:srgbClr val="002060"/>
                </a:solidFill>
              </a:rPr>
              <a:t>es un proceso que utiliza texto para resumir y explicar los hallazgos de estudios. </a:t>
            </a:r>
          </a:p>
          <a:p>
            <a:pPr marL="285750" indent="-285750" algn="just">
              <a:spcAft>
                <a:spcPts val="2400"/>
              </a:spcAft>
              <a:buClr>
                <a:srgbClr val="002060"/>
              </a:buClr>
              <a:buSzPct val="100000"/>
            </a:pPr>
            <a:r>
              <a:rPr lang="es-ES" dirty="0">
                <a:solidFill>
                  <a:srgbClr val="002060"/>
                </a:solidFill>
              </a:rPr>
              <a:t>La elaboración de esta síntesis narrativa en una MLR </a:t>
            </a:r>
            <a:r>
              <a:rPr lang="es-ES" b="1" dirty="0">
                <a:solidFill>
                  <a:srgbClr val="002060"/>
                </a:solidFill>
              </a:rPr>
              <a:t>permite integrar diferentes perspectivas</a:t>
            </a:r>
            <a:r>
              <a:rPr lang="es-ES" dirty="0">
                <a:solidFill>
                  <a:srgbClr val="002060"/>
                </a:solidFill>
              </a:rPr>
              <a:t>, facilitando la comprensión, la conexión entre los datos cualitativos y integrar puntos de vista.</a:t>
            </a:r>
          </a:p>
          <a:p>
            <a:pPr marL="285750" indent="-285750">
              <a:spcAft>
                <a:spcPts val="2400"/>
              </a:spcAft>
              <a:buClr>
                <a:srgbClr val="002060"/>
              </a:buClr>
              <a:buSzPct val="100000"/>
            </a:pP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F51DC2D-AE2A-462C-114B-C004EC66B894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E2BB9CC3-7499-690E-BCCA-960D87B379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Síntesis de datos</a:t>
            </a:r>
            <a:endParaRPr dirty="0"/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061D1C49-B784-320B-1DEE-FC26442B5DCC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2840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7C59111B-995D-92BB-A170-005E25355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7BAA63D5-D5A6-FFAF-9961-00DA2E5CB0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785788"/>
            <a:ext cx="7580400" cy="11287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s-ES" sz="1700" dirty="0">
                <a:solidFill>
                  <a:srgbClr val="002060"/>
                </a:solidFill>
              </a:rPr>
              <a:t>27 artículos responden a </a:t>
            </a:r>
            <a:r>
              <a:rPr lang="es-ES" sz="1700" b="1" dirty="0">
                <a:solidFill>
                  <a:srgbClr val="002060"/>
                </a:solidFill>
              </a:rPr>
              <a:t>¿Cuáles son los factores que influyen en mayor medida al aumento de la huella de carbono en la implementación de Data Centers?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74AAEB5-405B-B0CA-1360-D07BA3A12496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7D4F2174-F340-E3BB-85D8-25A9F063C4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Hallazgos: Pregunta 1 </a:t>
            </a:r>
            <a:endParaRPr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D81A24-890F-50A4-3546-4418A9125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850" y="1765808"/>
            <a:ext cx="7384149" cy="2845168"/>
          </a:xfrm>
          <a:prstGeom prst="rect">
            <a:avLst/>
          </a:prstGeom>
        </p:spPr>
      </p:pic>
      <p:sp>
        <p:nvSpPr>
          <p:cNvPr id="7" name="Google Shape;59;p2">
            <a:extLst>
              <a:ext uri="{FF2B5EF4-FFF2-40B4-BE49-F238E27FC236}">
                <a16:creationId xmlns:a16="http://schemas.microsoft.com/office/drawing/2014/main" id="{01BF16BA-4581-DB9E-1CE0-5A0C606B9012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0811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0E648E8A-03BA-8AC9-2E52-1485612AC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E9C6CCBF-3ABA-E804-8874-9DD763A435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785788"/>
            <a:ext cx="7580400" cy="11287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s-ES" sz="1700" dirty="0">
                <a:solidFill>
                  <a:srgbClr val="002060"/>
                </a:solidFill>
              </a:rPr>
              <a:t>8 artículos responden a </a:t>
            </a:r>
            <a:r>
              <a:rPr lang="es-ES" sz="1700" b="1" dirty="0">
                <a:solidFill>
                  <a:srgbClr val="002060"/>
                </a:solidFill>
              </a:rPr>
              <a:t>¿Qué estándares y normativas identificados en la implementación de Data Centers, se relacionan directamente a la disminución de la huella de carbono?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8C2F6DD-06A2-31F5-5667-E4EAD070BBE1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2B71C535-C60E-2E4D-2197-43993867D5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Hallazgos: Pregunta 2 </a:t>
            </a:r>
            <a:endParaRPr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28D7A87-5296-6B2D-A27B-C3E7B81FE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181" y="1828800"/>
            <a:ext cx="7486351" cy="2847453"/>
          </a:xfrm>
          <a:prstGeom prst="rect">
            <a:avLst/>
          </a:prstGeom>
        </p:spPr>
      </p:pic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8EA09AED-EB86-7A5C-A297-199538C576BF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6028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42397CB0-523B-9BD6-0AD1-0348CDDC5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D232E1D7-7712-B537-16EA-BCAF8705B42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785788"/>
            <a:ext cx="7580400" cy="11287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s-ES" sz="1700" dirty="0">
                <a:solidFill>
                  <a:srgbClr val="002060"/>
                </a:solidFill>
              </a:rPr>
              <a:t>29 artículos responden a </a:t>
            </a:r>
            <a:r>
              <a:rPr lang="es-ES" sz="1700" b="1" dirty="0">
                <a:solidFill>
                  <a:srgbClr val="002060"/>
                </a:solidFill>
              </a:rPr>
              <a:t>¿Cuáles son las estrategias de diseño más efectivas para reducir las emisiones de carbono en los Data Centers?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DD3042A-F68B-E8DB-8C39-1E6360887BE6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21849AED-6B44-0627-ABC0-08CC95F67A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Hallazgos: Pregunta 3 </a:t>
            </a:r>
            <a:endParaRPr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F502D03F-0740-47A0-60D4-2F67262FC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850" y="1569051"/>
            <a:ext cx="7406728" cy="3066554"/>
          </a:xfrm>
          <a:prstGeom prst="rect">
            <a:avLst/>
          </a:prstGeom>
        </p:spPr>
      </p:pic>
      <p:sp>
        <p:nvSpPr>
          <p:cNvPr id="15" name="Google Shape;59;p2">
            <a:extLst>
              <a:ext uri="{FF2B5EF4-FFF2-40B4-BE49-F238E27FC236}">
                <a16:creationId xmlns:a16="http://schemas.microsoft.com/office/drawing/2014/main" id="{B290900E-6E14-49E8-B389-6DC83CEEAA39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032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Antecedentes</a:t>
            </a:r>
            <a:endParaRPr dirty="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1251851" y="848476"/>
            <a:ext cx="7580399" cy="3679136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Los Data Centers se definen de acuerdo con Galván (2013), como aquellas </a:t>
            </a:r>
            <a:r>
              <a:rPr lang="es-ES" sz="1700" b="1" dirty="0">
                <a:solidFill>
                  <a:srgbClr val="002060"/>
                </a:solidFill>
              </a:rPr>
              <a:t>ubicaciones donde se concentran todos los recursos necesarios para el procesamiento de la información de una organización.</a:t>
            </a:r>
          </a:p>
          <a:p>
            <a:pPr marL="285750" indent="-285750">
              <a:spcAft>
                <a:spcPts val="1200"/>
              </a:spcAft>
              <a:buClr>
                <a:srgbClr val="002060"/>
              </a:buClr>
              <a:buSzPct val="100000"/>
            </a:pPr>
            <a:endParaRPr lang="es-ES" sz="1700" b="1" dirty="0">
              <a:solidFill>
                <a:srgbClr val="002060"/>
              </a:solidFill>
            </a:endParaRPr>
          </a:p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Para la implementación de los Data Centers, se pueden considerar los siguientes aspectos: </a:t>
            </a:r>
          </a:p>
          <a:p>
            <a:pPr marL="742950" lvl="1" indent="-285750" algn="just">
              <a:spcAft>
                <a:spcPts val="1200"/>
              </a:spcAft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s-ES" sz="1300" b="1" dirty="0">
                <a:solidFill>
                  <a:srgbClr val="002060"/>
                </a:solidFill>
              </a:rPr>
              <a:t>Clasificación. </a:t>
            </a:r>
          </a:p>
          <a:p>
            <a:pPr marL="742950" lvl="1" indent="-285750" algn="just">
              <a:spcAft>
                <a:spcPts val="1200"/>
              </a:spcAft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s-ES" sz="1300" b="1" dirty="0">
                <a:solidFill>
                  <a:srgbClr val="002060"/>
                </a:solidFill>
              </a:rPr>
              <a:t>Estándares. </a:t>
            </a:r>
          </a:p>
          <a:p>
            <a:pPr marL="742950" lvl="1" indent="-285750" algn="just">
              <a:spcAft>
                <a:spcPts val="1200"/>
              </a:spcAft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s-ES" sz="1300" b="1" dirty="0">
                <a:solidFill>
                  <a:srgbClr val="002060"/>
                </a:solidFill>
              </a:rPr>
              <a:t>Normativas.</a:t>
            </a:r>
          </a:p>
          <a:p>
            <a:pPr marL="285750" indent="-285750">
              <a:spcAft>
                <a:spcPts val="1200"/>
              </a:spcAft>
            </a:pPr>
            <a:endParaRPr lang="es-ES" sz="1700" b="1" dirty="0">
              <a:solidFill>
                <a:srgbClr val="002060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9F4D2C1-13B6-9F21-46D2-8C42DBC3C715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2" name="Google Shape;59;p2">
            <a:extLst>
              <a:ext uri="{FF2B5EF4-FFF2-40B4-BE49-F238E27FC236}">
                <a16:creationId xmlns:a16="http://schemas.microsoft.com/office/drawing/2014/main" id="{F8AE35DF-6A6A-E81D-0FFE-123D19180C0A}"/>
              </a:ext>
            </a:extLst>
          </p:cNvPr>
          <p:cNvSpPr txBox="1"/>
          <p:nvPr/>
        </p:nvSpPr>
        <p:spPr>
          <a:xfrm>
            <a:off x="8028384" y="4515966"/>
            <a:ext cx="28803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0FA77D52-B60B-9042-4852-83D85B6D3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2C8EB7DF-1C17-B06F-D87A-13AA5BED97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574625"/>
            <a:ext cx="7580400" cy="38147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s-ES" sz="1700" dirty="0">
                <a:solidFill>
                  <a:srgbClr val="002060"/>
                </a:solidFill>
              </a:rPr>
              <a:t>La revisión de los </a:t>
            </a:r>
            <a:r>
              <a:rPr lang="es-ES" sz="1700" b="1" dirty="0">
                <a:solidFill>
                  <a:srgbClr val="002060"/>
                </a:solidFill>
              </a:rPr>
              <a:t>33 estudios </a:t>
            </a:r>
            <a:r>
              <a:rPr lang="es-ES" sz="1700" dirty="0">
                <a:solidFill>
                  <a:srgbClr val="002060"/>
                </a:solidFill>
              </a:rPr>
              <a:t>sobre Data Centers resalta factores clave que contribuyen al impacto en la huella de carbono, como:</a:t>
            </a:r>
          </a:p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El consumo energético en los Data Centers es el principal responsable de las emisiones de CO₂, debido a su alto requerimiento de energía.</a:t>
            </a:r>
          </a:p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Los sistemas de refrigeración representan una parte significativa del consumo energético, llegando a utilizar hasta el 40% del total. (</a:t>
            </a:r>
            <a:r>
              <a:rPr lang="es-ES" sz="1600" dirty="0" err="1">
                <a:solidFill>
                  <a:srgbClr val="002060"/>
                </a:solidFill>
              </a:rPr>
              <a:t>Pawlish</a:t>
            </a:r>
            <a:r>
              <a:rPr lang="es-ES" sz="1600" dirty="0">
                <a:solidFill>
                  <a:srgbClr val="002060"/>
                </a:solidFill>
              </a:rPr>
              <a:t> &amp; </a:t>
            </a:r>
            <a:r>
              <a:rPr lang="es-ES" sz="1600" dirty="0" err="1">
                <a:solidFill>
                  <a:srgbClr val="002060"/>
                </a:solidFill>
              </a:rPr>
              <a:t>Aparna</a:t>
            </a:r>
            <a:r>
              <a:rPr lang="es-ES" sz="1600" dirty="0">
                <a:solidFill>
                  <a:srgbClr val="002060"/>
                </a:solidFill>
              </a:rPr>
              <a:t>, 2010)</a:t>
            </a:r>
          </a:p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La dependencia de fuentes no renovables incrementa considerablemente la huella de carbono del Data Center.</a:t>
            </a:r>
          </a:p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La ubicación de un Data Center en zonas de clima cálido exige un mayor consumo de energía para refrigeración.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C87D539-11BF-3E7D-E5B5-C51D174E7A3C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55572399-A421-933A-345A-2437230ECE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Conclusiones</a:t>
            </a:r>
            <a:endParaRPr dirty="0"/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E5F7CB0F-1AC3-F98A-1C6A-B9B04FF99CCB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5961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C1A26706-9B32-9344-7FDF-A468A8F3A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39BC9EA5-5253-1D71-C7BE-724D5216BC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574625"/>
            <a:ext cx="7580400" cy="38167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Identificación del ANSI/TIA-942 y la ISO/IEC 22237 como referencias fundamentales para la implementación eficiente y sostenible de Data Centers.</a:t>
            </a:r>
          </a:p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Garantizar la eficiencia del hardware mediante certificaciones como ENERGY STAR o EPEAT para mitigar el impacto ambiental a lo largo del ciclo de vida de los equipos</a:t>
            </a:r>
          </a:p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Priorización del uso de energías renovables y la optimización de los sistemas de enfriamiento para minimizar el impacto ambiental.</a:t>
            </a:r>
          </a:p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Ampliación de estudios sobre el impacto de la clasificación TIER I en pequeñas empresas, con el objetivo de establecer guías prácticas adaptadas a sus necesidades específicas.</a:t>
            </a:r>
          </a:p>
          <a:p>
            <a:pPr marL="285750" indent="-285750" algn="just">
              <a:lnSpc>
                <a:spcPct val="100000"/>
              </a:lnSpc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Impulsar líneas de investigación enfocada en el diseño innovador de Data Centers, incorporando avances tecnológicos y criterios de sostenibilidad.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C7F051-97C4-B75D-3F39-93A40CABD14A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CE3C5A32-6246-E70D-6157-B4021FFD1B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Conclusiones</a:t>
            </a:r>
            <a:endParaRPr dirty="0"/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389DBDA5-8133-A817-40E7-2B7C9119E9EE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9728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5C063797-DCDC-0DD0-2BEE-0A07B5CC7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CA02904F-31F3-C494-FE11-129D8BB7FD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836253"/>
            <a:ext cx="7580400" cy="38147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just">
              <a:lnSpc>
                <a:spcPct val="100000"/>
              </a:lnSpc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Evaluar el impacto de la inteligencia artificial para optimizar el consumo energético en Data Centers.</a:t>
            </a:r>
          </a:p>
          <a:p>
            <a:pPr marL="285750" indent="-285750" algn="just">
              <a:lnSpc>
                <a:spcPct val="100000"/>
              </a:lnSpc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La realización de una guía de sugerencias para la implementación de Data Centers sostenibles.</a:t>
            </a:r>
          </a:p>
          <a:p>
            <a:pPr marL="285750" indent="-285750" algn="just">
              <a:lnSpc>
                <a:spcPct val="100000"/>
              </a:lnSpc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Considerar herramientas de código abierto, que permitan calcular la huella de carbono en un Data Center.</a:t>
            </a:r>
          </a:p>
          <a:p>
            <a:pPr marL="285750" indent="-285750" algn="just">
              <a:lnSpc>
                <a:spcPct val="100000"/>
              </a:lnSpc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Propuesta de arquitectura de dispositivo </a:t>
            </a:r>
            <a:r>
              <a:rPr lang="es-ES" sz="1600" dirty="0" err="1">
                <a:solidFill>
                  <a:srgbClr val="002060"/>
                </a:solidFill>
              </a:rPr>
              <a:t>IoT</a:t>
            </a:r>
            <a:r>
              <a:rPr lang="es-ES" sz="1600" dirty="0">
                <a:solidFill>
                  <a:srgbClr val="002060"/>
                </a:solidFill>
              </a:rPr>
              <a:t> para la mejora de la gestión térmica y energética de los Data Centers.</a:t>
            </a:r>
          </a:p>
          <a:p>
            <a:pPr marL="285750" indent="-285750" algn="just">
              <a:lnSpc>
                <a:spcPct val="100000"/>
              </a:lnSpc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Diseñar simuladores virtuales educativos para que estudiantes puedan aprender a operar y diseñar Data Centers sostenibles.</a:t>
            </a:r>
          </a:p>
          <a:p>
            <a:pPr marL="285750" indent="-285750" algn="just">
              <a:lnSpc>
                <a:spcPct val="100000"/>
              </a:lnSpc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600" dirty="0">
                <a:solidFill>
                  <a:srgbClr val="002060"/>
                </a:solidFill>
              </a:rPr>
              <a:t>Análisis de costo comparativo en la implementación de Data Centers tradicional y Data Centers sostenibles.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244BA50-50ED-99FE-5E08-01432EA84BC5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25ADF598-8015-EA62-4695-20D9E62927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Trabajos futuros</a:t>
            </a:r>
            <a:endParaRPr dirty="0"/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26EAB417-1248-F523-B2C8-4C24EC7F9502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499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98143A52-72B6-64AB-8768-6D267E77E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538C550-8F2B-8F91-0BD1-336BAA15D5A9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6BA491E2-F105-5739-4882-7230FBC0BE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Referencias bibliográficas</a:t>
            </a:r>
            <a:endParaRPr dirty="0"/>
          </a:p>
        </p:txBody>
      </p:sp>
      <p:sp>
        <p:nvSpPr>
          <p:cNvPr id="7" name="Google Shape;439;p50">
            <a:extLst>
              <a:ext uri="{FF2B5EF4-FFF2-40B4-BE49-F238E27FC236}">
                <a16:creationId xmlns:a16="http://schemas.microsoft.com/office/drawing/2014/main" id="{8ED3716A-5339-A4F7-B130-CFACF19891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167066" y="788522"/>
            <a:ext cx="7892010" cy="3754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A. T. N. (18 de Febrero de 2022).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atn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. Disponibilidad y redundancia, dos factores clave en el centro de datos: https://atn.com.mx/blog/disponibilidad-y-redundancia-en-el-centro-de-datos/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ADCKRONE. (s.f.). Referencia técnica Diseño de un centro de datos optimizado. ADCKRONE.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chrome-extension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://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efaidnbmnnnibpcajpcglclefindmkaj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/http://bracamontedatacenters.weebly.com/uploads/2/5/1/7/2517806/referencia_tecnica.pdf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Alcalá, R. G. (24 de Octubre de 2022). GACETA UNAM. Cambio climático: un grave problema de la humanidad(5,433).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Asociación de Industria de Telecomunicaciones. (2005). Estándar de infraestructura de telecomunicaciones para centros de datos.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Telecommunications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Industry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Association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Bilbao Mendieta, L. O. (2022). Ficha sector. Data Centers en México 2022. ICEX España Exportación e Inversiones.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BSI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Group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. (s.f.). ¿Qué es una norma? -Ventajas y Beneficios para su uso. https://www.bsigroup.com/es-MX/normas/Informacion-acerca-de-las-normas-/Que-es-una-norma/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Cambridge.org. (s.f.).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Tier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Cibernetica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Electronica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S.A de C.V. (s.f.).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Cibernetica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Electronica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S.A de C.V.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chrome-extension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://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efaidnbmnnnibpcajpcglclefindmkaj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/https://www.adder.com.mx/pub/pdf/soluciones/datacenters/ADDER_Infraestructura_Data_Centers.pdf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Cisco. (26 de Febrero de 2019). CISCO. ¿Qué es un centro de datos?: https://www.cisco.com/c/es_mx/solutions/data-center-virtualization/what-is-a-data-center.html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Cloudscene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. (s.f.). </a:t>
            </a: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Cloudscene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. https://cloudscene.com/region/datacenters-in-europe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DatacenterDynamics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. (08 de Septiembre de 2022). DCD. Estrategias para equilibrar la eficiencia energética del Data Center ante el aumento de la demanda y la implantación de nuevas tecnologías: https://www.datacenterdynamics.com/es/features/estrategias-para-equilibrar-la-eficiencia-energ%C3%A9tica-del-data-center-ante-el-aumento-de-la-demanda-y-la-implantaci%C3%B3n-de-nuevas-tecnolog%C3%ADas/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Daunert</a:t>
            </a: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 H. (19 de Mayo de 2023). ¿Cómo lograr Data Centers sostenibles y rentables? (E. DCD, Entrevistador)</a:t>
            </a:r>
          </a:p>
          <a:p>
            <a:pPr marL="222250" marR="0" lvl="0" indent="-1714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Wingdings" panose="05000000000000000000" pitchFamily="2" charset="2"/>
              <a:buChar char="Ø"/>
            </a:pPr>
            <a:r>
              <a:rPr lang="es-ES" sz="950" b="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Deloitte. (14 de Diciembre de 2021). Deloitte. Qué son los criterios ESG y para qué sirven: https://www2.deloitte.com/es/es/blog/sostenibilidad-deloitte/2021/que-son-criterios-esg-para-que-sirven.html</a:t>
            </a:r>
          </a:p>
          <a:p>
            <a:pPr marL="171450" marR="0" lvl="0" indent="-12065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lang="es-MX" sz="10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2E461E47-60C7-4C71-38E8-08E38C28F44F}"/>
              </a:ext>
            </a:extLst>
          </p:cNvPr>
          <p:cNvSpPr txBox="1"/>
          <p:nvPr/>
        </p:nvSpPr>
        <p:spPr>
          <a:xfrm>
            <a:off x="8028384" y="4515966"/>
            <a:ext cx="460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12690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4;p5">
            <a:extLst>
              <a:ext uri="{FF2B5EF4-FFF2-40B4-BE49-F238E27FC236}">
                <a16:creationId xmlns:a16="http://schemas.microsoft.com/office/drawing/2014/main" id="{CE2E1E62-02EA-8ED9-AEAE-160EAE6CDC7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b="17476"/>
          <a:stretch/>
        </p:blipFill>
        <p:spPr>
          <a:xfrm>
            <a:off x="0" y="1"/>
            <a:ext cx="9144003" cy="424462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E8A52B4-23F0-B2DB-E4B3-D9D827BCC6AA}"/>
              </a:ext>
            </a:extLst>
          </p:cNvPr>
          <p:cNvSpPr txBox="1"/>
          <p:nvPr/>
        </p:nvSpPr>
        <p:spPr>
          <a:xfrm>
            <a:off x="0" y="4244623"/>
            <a:ext cx="9144000" cy="646331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solidFill>
                  <a:srgbClr val="002060"/>
                </a:solidFill>
              </a:rPr>
              <a:t>Emilio Suárez Landa (</a:t>
            </a:r>
            <a:r>
              <a:rPr lang="es-MX" sz="1800" dirty="0">
                <a:solidFill>
                  <a:srgbClr val="002060"/>
                </a:solidFill>
                <a:hlinkClick r:id="rId3"/>
              </a:rPr>
              <a:t>zs20017815@estudiantes.com.mx</a:t>
            </a:r>
            <a:r>
              <a:rPr lang="es-MX" sz="1800" dirty="0">
                <a:solidFill>
                  <a:srgbClr val="002060"/>
                </a:solidFill>
              </a:rPr>
              <a:t> )</a:t>
            </a:r>
          </a:p>
          <a:p>
            <a:pPr algn="ctr"/>
            <a:r>
              <a:rPr lang="es-MX" sz="1800" dirty="0">
                <a:solidFill>
                  <a:srgbClr val="002060"/>
                </a:solidFill>
              </a:rPr>
              <a:t>Juan Carlos Jiménez Márquez (</a:t>
            </a:r>
            <a:r>
              <a:rPr lang="es-MX" sz="1800" dirty="0">
                <a:solidFill>
                  <a:srgbClr val="002060"/>
                </a:solidFill>
                <a:hlinkClick r:id="rId4"/>
              </a:rPr>
              <a:t>jjimenez@uv.mx</a:t>
            </a:r>
            <a:r>
              <a:rPr lang="es-MX" sz="1800" dirty="0">
                <a:solidFill>
                  <a:srgbClr val="002060"/>
                </a:solidFill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4152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33684F72-AAF0-6B26-C750-32C807BEF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>
            <a:extLst>
              <a:ext uri="{FF2B5EF4-FFF2-40B4-BE49-F238E27FC236}">
                <a16:creationId xmlns:a16="http://schemas.microsoft.com/office/drawing/2014/main" id="{2E3610CF-D7D2-A28C-9924-7574DFC6D6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Antecedentes</a:t>
            </a:r>
            <a:endParaRPr dirty="0"/>
          </a:p>
        </p:txBody>
      </p:sp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367A1E3C-2F30-916E-9220-8CE0F50205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1014160"/>
            <a:ext cx="7439663" cy="2825524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700" b="1" dirty="0" err="1">
                <a:solidFill>
                  <a:srgbClr val="002060"/>
                </a:solidFill>
              </a:rPr>
              <a:t>Uptime</a:t>
            </a:r>
            <a:r>
              <a:rPr lang="es-ES" sz="1700" b="1" dirty="0">
                <a:solidFill>
                  <a:srgbClr val="002060"/>
                </a:solidFill>
              </a:rPr>
              <a:t> </a:t>
            </a:r>
            <a:r>
              <a:rPr lang="es-ES" sz="1700" b="1" dirty="0" err="1">
                <a:solidFill>
                  <a:srgbClr val="002060"/>
                </a:solidFill>
              </a:rPr>
              <a:t>Institute</a:t>
            </a:r>
            <a:r>
              <a:rPr lang="es-ES" sz="1700" b="1" dirty="0">
                <a:solidFill>
                  <a:srgbClr val="002060"/>
                </a:solidFill>
              </a:rPr>
              <a:t> (consorcio de empresas)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s-ES" sz="1700" b="1" dirty="0">
              <a:solidFill>
                <a:srgbClr val="002060"/>
              </a:solidFill>
            </a:endParaRPr>
          </a:p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Proporciona información para </a:t>
            </a:r>
            <a:r>
              <a:rPr lang="es-ES" sz="1700" b="1" dirty="0">
                <a:solidFill>
                  <a:srgbClr val="002060"/>
                </a:solidFill>
              </a:rPr>
              <a:t>cuantificar y calificar el rendimiento </a:t>
            </a:r>
            <a:r>
              <a:rPr lang="es-ES" sz="1700" dirty="0">
                <a:solidFill>
                  <a:srgbClr val="002060"/>
                </a:solidFill>
              </a:rPr>
              <a:t>de los Data Centers de manera independiente</a:t>
            </a:r>
          </a:p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Propone una clasificación de los Data Center con base al termino </a:t>
            </a:r>
            <a:r>
              <a:rPr lang="es-ES" sz="1700" b="1" dirty="0">
                <a:solidFill>
                  <a:srgbClr val="002060"/>
                </a:solidFill>
              </a:rPr>
              <a:t>TIER (</a:t>
            </a:r>
            <a:r>
              <a:rPr lang="es-ES" sz="1700" b="1" dirty="0" err="1">
                <a:solidFill>
                  <a:srgbClr val="002060"/>
                </a:solidFill>
              </a:rPr>
              <a:t>one</a:t>
            </a:r>
            <a:r>
              <a:rPr lang="es-ES" sz="1700" b="1" dirty="0">
                <a:solidFill>
                  <a:srgbClr val="002060"/>
                </a:solidFill>
              </a:rPr>
              <a:t> </a:t>
            </a:r>
            <a:r>
              <a:rPr lang="es-ES" sz="1700" b="1" dirty="0" err="1">
                <a:solidFill>
                  <a:srgbClr val="002060"/>
                </a:solidFill>
              </a:rPr>
              <a:t>of</a:t>
            </a:r>
            <a:r>
              <a:rPr lang="es-ES" sz="1700" b="1" dirty="0">
                <a:solidFill>
                  <a:srgbClr val="002060"/>
                </a:solidFill>
              </a:rPr>
              <a:t> </a:t>
            </a:r>
            <a:r>
              <a:rPr lang="es-ES" sz="1700" b="1" dirty="0" err="1">
                <a:solidFill>
                  <a:srgbClr val="002060"/>
                </a:solidFill>
              </a:rPr>
              <a:t>several</a:t>
            </a:r>
            <a:r>
              <a:rPr lang="es-ES" sz="1700" b="1" dirty="0">
                <a:solidFill>
                  <a:srgbClr val="002060"/>
                </a:solidFill>
              </a:rPr>
              <a:t> </a:t>
            </a:r>
            <a:r>
              <a:rPr lang="es-ES" sz="1700" b="1" dirty="0" err="1">
                <a:solidFill>
                  <a:srgbClr val="002060"/>
                </a:solidFill>
              </a:rPr>
              <a:t>layers</a:t>
            </a:r>
            <a:r>
              <a:rPr lang="es-ES" sz="1700" b="1" dirty="0">
                <a:solidFill>
                  <a:srgbClr val="002060"/>
                </a:solidFill>
              </a:rPr>
              <a:t> </a:t>
            </a:r>
            <a:r>
              <a:rPr lang="es-ES" sz="1700" b="1" dirty="0" err="1">
                <a:solidFill>
                  <a:srgbClr val="002060"/>
                </a:solidFill>
              </a:rPr>
              <a:t>or</a:t>
            </a:r>
            <a:r>
              <a:rPr lang="es-ES" sz="1700" b="1" dirty="0">
                <a:solidFill>
                  <a:srgbClr val="002060"/>
                </a:solidFill>
              </a:rPr>
              <a:t> </a:t>
            </a:r>
            <a:r>
              <a:rPr lang="es-ES" sz="1700" b="1" dirty="0" err="1">
                <a:solidFill>
                  <a:srgbClr val="002060"/>
                </a:solidFill>
              </a:rPr>
              <a:t>levels</a:t>
            </a:r>
            <a:r>
              <a:rPr lang="es-ES" sz="1700" b="1" dirty="0">
                <a:solidFill>
                  <a:srgbClr val="002060"/>
                </a:solidFill>
              </a:rPr>
              <a:t>).</a:t>
            </a:r>
          </a:p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Menciona que se debería considerar el </a:t>
            </a:r>
            <a:r>
              <a:rPr lang="es-ES" sz="1700" b="1" dirty="0">
                <a:solidFill>
                  <a:srgbClr val="002060"/>
                </a:solidFill>
              </a:rPr>
              <a:t>factor ecológico </a:t>
            </a:r>
            <a:r>
              <a:rPr lang="es-ES" sz="1700" dirty="0">
                <a:solidFill>
                  <a:srgbClr val="002060"/>
                </a:solidFill>
              </a:rPr>
              <a:t>dentro del diseño de los Data Centers, el cual es crucial en el </a:t>
            </a:r>
            <a:r>
              <a:rPr lang="es-ES" sz="1700" b="1" dirty="0">
                <a:solidFill>
                  <a:srgbClr val="002060"/>
                </a:solidFill>
              </a:rPr>
              <a:t>impacto ambiental.</a:t>
            </a:r>
          </a:p>
          <a:p>
            <a:pPr marL="0" indent="0">
              <a:spcAft>
                <a:spcPts val="1200"/>
              </a:spcAft>
              <a:buClr>
                <a:srgbClr val="002060"/>
              </a:buClr>
              <a:buSzPct val="100000"/>
              <a:buNone/>
            </a:pPr>
            <a:endParaRPr lang="es-ES" sz="1700" dirty="0">
              <a:solidFill>
                <a:srgbClr val="002060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2535051-0714-2C11-A9DE-AE181CFE1710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2" name="Google Shape;59;p2">
            <a:extLst>
              <a:ext uri="{FF2B5EF4-FFF2-40B4-BE49-F238E27FC236}">
                <a16:creationId xmlns:a16="http://schemas.microsoft.com/office/drawing/2014/main" id="{E334ABB0-81A0-722F-0D21-0424B1D87F75}"/>
              </a:ext>
            </a:extLst>
          </p:cNvPr>
          <p:cNvSpPr txBox="1"/>
          <p:nvPr/>
        </p:nvSpPr>
        <p:spPr>
          <a:xfrm>
            <a:off x="8028384" y="4515966"/>
            <a:ext cx="288032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38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6D15BF03-97F7-F12B-4A07-963705A72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>
            <a:extLst>
              <a:ext uri="{FF2B5EF4-FFF2-40B4-BE49-F238E27FC236}">
                <a16:creationId xmlns:a16="http://schemas.microsoft.com/office/drawing/2014/main" id="{FBD8E785-A76F-22D6-535D-7AEB73363E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Antecedentes</a:t>
            </a:r>
            <a:endParaRPr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D2F5870-E505-B592-F83E-86B56EE7DC67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graphicFrame>
        <p:nvGraphicFramePr>
          <p:cNvPr id="6" name="Google Shape;113;p8">
            <a:extLst>
              <a:ext uri="{FF2B5EF4-FFF2-40B4-BE49-F238E27FC236}">
                <a16:creationId xmlns:a16="http://schemas.microsoft.com/office/drawing/2014/main" id="{0AD28476-6F72-9193-C841-4EDC3E7FA8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0485176"/>
              </p:ext>
            </p:extLst>
          </p:nvPr>
        </p:nvGraphicFramePr>
        <p:xfrm>
          <a:off x="1214324" y="807390"/>
          <a:ext cx="7655451" cy="3528720"/>
        </p:xfrm>
        <a:graphic>
          <a:graphicData uri="http://schemas.openxmlformats.org/drawingml/2006/table">
            <a:tbl>
              <a:tblPr firstRow="1" firstCol="1" bandRow="1"/>
              <a:tblGrid>
                <a:gridCol w="3338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7317">
                  <a:extLst>
                    <a:ext uri="{9D8B030D-6E8A-4147-A177-3AD203B41FA5}">
                      <a16:colId xmlns:a16="http://schemas.microsoft.com/office/drawing/2014/main" val="1878479998"/>
                    </a:ext>
                  </a:extLst>
                </a:gridCol>
              </a:tblGrid>
              <a:tr h="30020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NIVEL</a:t>
                      </a:r>
                      <a:endParaRPr lang="es-MX" sz="1600" b="1" u="none" strike="noStrike" cap="none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DISPONIBILIDAD DE SERVICIO</a:t>
                      </a:r>
                      <a:endParaRPr lang="es-MX" sz="1600" b="1" u="none" strike="noStrike" cap="none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TIEMPO DE INACTIVIDAD ANUAL APROX.</a:t>
                      </a:r>
                    </a:p>
                  </a:txBody>
                  <a:tcPr marL="39725" marR="39725" marT="0" marB="0" anchor="ctr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47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TIER I </a:t>
                      </a:r>
                      <a:endParaRPr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Capacidad básica (sin redundancia)</a:t>
                      </a:r>
                      <a:endParaRPr sz="1600" u="none" strike="noStrike" cap="none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99.671 %</a:t>
                      </a: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olidFill>
                            <a:srgbClr val="002060"/>
                          </a:solidFill>
                          <a:latin typeface="+mn-lt"/>
                        </a:rPr>
                        <a:t>~28.8 horas</a:t>
                      </a:r>
                      <a:endParaRPr lang="es-MX" sz="1600" b="1" u="none" strike="noStrike" cap="none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39725" marR="39725" marT="0" marB="0" anchor="ctr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42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TIER II </a:t>
                      </a:r>
                      <a:endParaRPr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Componentes redundantes</a:t>
                      </a:r>
                      <a:endParaRPr sz="1600" u="none" strike="noStrike" cap="none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99.741 %</a:t>
                      </a: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~22 horas</a:t>
                      </a:r>
                    </a:p>
                  </a:txBody>
                  <a:tcPr marL="39725" marR="39725" marT="0" marB="0" anchor="ctr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32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TIER III </a:t>
                      </a:r>
                      <a:endParaRPr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Mantenimiento sin interrupciones</a:t>
                      </a:r>
                      <a:endParaRPr sz="1600" u="none" strike="noStrike" cap="none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99.982 %</a:t>
                      </a: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~1.6 horas</a:t>
                      </a:r>
                    </a:p>
                  </a:txBody>
                  <a:tcPr marL="39725" marR="39725" marT="0" marB="0" anchor="ctr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97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1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TIER IV </a:t>
                      </a:r>
                      <a:endParaRPr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u="none" strike="noStrike" cap="none" dirty="0">
                          <a:solidFill>
                            <a:srgbClr val="002060"/>
                          </a:solidFill>
                          <a:latin typeface="+mn-lt"/>
                        </a:rPr>
                        <a:t>Tolerante a fallas</a:t>
                      </a:r>
                      <a:endParaRPr sz="1600" u="none" strike="noStrike" cap="none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99.995 %</a:t>
                      </a:r>
                    </a:p>
                  </a:txBody>
                  <a:tcPr marL="39725" marR="39725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MX" sz="1600" b="0" i="0" u="none" strike="noStrike" cap="none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~26.3 minutos</a:t>
                      </a:r>
                    </a:p>
                  </a:txBody>
                  <a:tcPr marL="39725" marR="39725" marT="0" marB="0" anchor="ctr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Google Shape;114;p8">
            <a:extLst>
              <a:ext uri="{FF2B5EF4-FFF2-40B4-BE49-F238E27FC236}">
                <a16:creationId xmlns:a16="http://schemas.microsoft.com/office/drawing/2014/main" id="{96B0036E-E74F-2AF4-9EAC-9A0203B65A5E}"/>
              </a:ext>
            </a:extLst>
          </p:cNvPr>
          <p:cNvSpPr txBox="1"/>
          <p:nvPr/>
        </p:nvSpPr>
        <p:spPr>
          <a:xfrm>
            <a:off x="1214324" y="4336110"/>
            <a:ext cx="243879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s-MX" sz="12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(Diaz, 2017)</a:t>
            </a:r>
            <a:endParaRPr sz="12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59;p2">
            <a:extLst>
              <a:ext uri="{FF2B5EF4-FFF2-40B4-BE49-F238E27FC236}">
                <a16:creationId xmlns:a16="http://schemas.microsoft.com/office/drawing/2014/main" id="{C8F0DE3E-7DA3-1660-676C-4C567E6B2DC3}"/>
              </a:ext>
            </a:extLst>
          </p:cNvPr>
          <p:cNvSpPr txBox="1"/>
          <p:nvPr/>
        </p:nvSpPr>
        <p:spPr>
          <a:xfrm>
            <a:off x="8028384" y="4515966"/>
            <a:ext cx="288032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826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33CA93FD-1CF4-AC6C-72C6-853CC5780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15CF56B2-8815-E618-8C1A-044492FA4F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1152475"/>
            <a:ext cx="758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700" dirty="0">
                <a:solidFill>
                  <a:srgbClr val="002060"/>
                </a:solidFill>
              </a:rPr>
              <a:t>La huella de carbono es la </a:t>
            </a:r>
            <a:r>
              <a:rPr lang="es-ES" sz="1700" b="1" i="1" dirty="0">
                <a:solidFill>
                  <a:srgbClr val="002060"/>
                </a:solidFill>
              </a:rPr>
              <a:t>“Totalidad de gases de efecto invernadero provenientes, por efecto directo o indirecto, de la actividad de una organización.”</a:t>
            </a:r>
            <a:r>
              <a:rPr lang="es-ES" sz="1700" dirty="0">
                <a:solidFill>
                  <a:srgbClr val="002060"/>
                </a:solidFill>
              </a:rPr>
              <a:t> (Real Academia Española, 2014) 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s-ES" sz="1700" dirty="0">
              <a:solidFill>
                <a:srgbClr val="00206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700" dirty="0">
                <a:solidFill>
                  <a:srgbClr val="002060"/>
                </a:solidFill>
              </a:rPr>
              <a:t>Microsoft incrementó sus emisiones en </a:t>
            </a:r>
            <a:r>
              <a:rPr lang="es-ES" sz="1700" b="1" dirty="0">
                <a:solidFill>
                  <a:srgbClr val="002060"/>
                </a:solidFill>
              </a:rPr>
              <a:t>un 29% desde 2020 </a:t>
            </a:r>
            <a:r>
              <a:rPr lang="es-ES" sz="1700" dirty="0">
                <a:solidFill>
                  <a:srgbClr val="002060"/>
                </a:solidFill>
              </a:rPr>
              <a:t>y Google en </a:t>
            </a:r>
            <a:r>
              <a:rPr lang="es-ES" sz="1700" b="1" dirty="0">
                <a:solidFill>
                  <a:srgbClr val="002060"/>
                </a:solidFill>
              </a:rPr>
              <a:t>un 48% desde 2019</a:t>
            </a:r>
            <a:r>
              <a:rPr lang="es-ES" sz="1700" dirty="0">
                <a:solidFill>
                  <a:srgbClr val="002060"/>
                </a:solidFill>
              </a:rPr>
              <a:t>, debido al crecimiento de sus Data Centers. Graham (2024)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700" dirty="0">
              <a:solidFill>
                <a:srgbClr val="00206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45F6BA-31EC-DA0E-0AA9-CD800C1A6DAD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2538526B-2C7C-4EBC-0C36-47FDEBDE57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Antecedentes</a:t>
            </a:r>
            <a:endParaRPr dirty="0"/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48B978A3-3ED8-EAB5-1860-9530B2EA267B}"/>
              </a:ext>
            </a:extLst>
          </p:cNvPr>
          <p:cNvSpPr txBox="1"/>
          <p:nvPr/>
        </p:nvSpPr>
        <p:spPr>
          <a:xfrm>
            <a:off x="8028384" y="4515966"/>
            <a:ext cx="288032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520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BE23A231-D03D-2570-49CF-7C1FC6854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4DEF6F1-548C-AF73-EA4C-79E81F694383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82224D32-D11B-EFEC-9B2B-0892B69331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Antecedentes: Impacto ambiental</a:t>
            </a:r>
            <a:endParaRPr dirty="0"/>
          </a:p>
        </p:txBody>
      </p:sp>
      <p:sp>
        <p:nvSpPr>
          <p:cNvPr id="6" name="Google Shape;148;p12">
            <a:extLst>
              <a:ext uri="{FF2B5EF4-FFF2-40B4-BE49-F238E27FC236}">
                <a16:creationId xmlns:a16="http://schemas.microsoft.com/office/drawing/2014/main" id="{01822223-8595-A00A-CC2B-4552122403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89634" y="799713"/>
            <a:ext cx="4751109" cy="158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sz="1700" dirty="0">
                <a:solidFill>
                  <a:srgbClr val="002060"/>
                </a:solidFill>
              </a:rPr>
              <a:t>Se estima </a:t>
            </a:r>
            <a:r>
              <a:rPr lang="es-MX" sz="1700" dirty="0">
                <a:solidFill>
                  <a:srgbClr val="002060"/>
                </a:solidFill>
                <a:sym typeface="Arial"/>
              </a:rPr>
              <a:t>que el consumo del Data Center se aproxima a </a:t>
            </a:r>
            <a:r>
              <a:rPr lang="es-MX" sz="1700" b="1" dirty="0">
                <a:solidFill>
                  <a:srgbClr val="002060"/>
                </a:solidFill>
                <a:sym typeface="Arial"/>
              </a:rPr>
              <a:t>1,0959 TWh.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700" dirty="0">
              <a:solidFill>
                <a:srgbClr val="002060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MX" sz="1700" dirty="0">
                <a:solidFill>
                  <a:srgbClr val="002060"/>
                </a:solidFill>
                <a:sym typeface="Arial"/>
              </a:rPr>
              <a:t>En promedio un hogar consume </a:t>
            </a:r>
            <a:r>
              <a:rPr lang="es-MX" sz="1700" b="1" dirty="0">
                <a:solidFill>
                  <a:srgbClr val="002060"/>
                </a:solidFill>
                <a:sym typeface="Arial"/>
              </a:rPr>
              <a:t>3×10 − 8 TWh (0.00000003TWh). </a:t>
            </a:r>
            <a:r>
              <a:rPr lang="es-MX" sz="1700" dirty="0">
                <a:solidFill>
                  <a:srgbClr val="002060"/>
                </a:solidFill>
                <a:sym typeface="Arial"/>
              </a:rPr>
              <a:t>(Olvera, 2022)</a:t>
            </a:r>
            <a:endParaRPr sz="1700" dirty="0">
              <a:solidFill>
                <a:srgbClr val="002060"/>
              </a:solidFill>
            </a:endParaRPr>
          </a:p>
        </p:txBody>
      </p:sp>
      <p:graphicFrame>
        <p:nvGraphicFramePr>
          <p:cNvPr id="7" name="Google Shape;152;p12">
            <a:extLst>
              <a:ext uri="{FF2B5EF4-FFF2-40B4-BE49-F238E27FC236}">
                <a16:creationId xmlns:a16="http://schemas.microsoft.com/office/drawing/2014/main" id="{25B9C371-F9CD-A878-1AC0-B9DF54ECCC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7176115"/>
              </p:ext>
            </p:extLst>
          </p:nvPr>
        </p:nvGraphicFramePr>
        <p:xfrm>
          <a:off x="5823714" y="1019885"/>
          <a:ext cx="3105798" cy="236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Google Shape;151;p12">
            <a:extLst>
              <a:ext uri="{FF2B5EF4-FFF2-40B4-BE49-F238E27FC236}">
                <a16:creationId xmlns:a16="http://schemas.microsoft.com/office/drawing/2014/main" id="{4498F186-3D5B-FA63-2E40-8BD5F13B33BA}"/>
              </a:ext>
            </a:extLst>
          </p:cNvPr>
          <p:cNvSpPr txBox="1"/>
          <p:nvPr/>
        </p:nvSpPr>
        <p:spPr>
          <a:xfrm>
            <a:off x="770038" y="2459715"/>
            <a:ext cx="48597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buNone/>
            </a:pPr>
            <a:r>
              <a:rPr lang="es-MX" sz="1700" b="1" dirty="0">
                <a:solidFill>
                  <a:srgbClr val="002060"/>
                </a:solidFill>
              </a:rPr>
              <a:t>1.0959 TWh ≈ 36,530 TWh / Hogares</a:t>
            </a:r>
            <a:endParaRPr sz="1700" b="1" dirty="0">
              <a:solidFill>
                <a:srgbClr val="002060"/>
              </a:solidFill>
            </a:endParaRPr>
          </a:p>
          <a:p>
            <a:pPr marL="0" marR="0" lvl="0" indent="0" algn="ctr" rtl="0">
              <a:lnSpc>
                <a:spcPct val="100000"/>
              </a:lnSpc>
              <a:buNone/>
            </a:pPr>
            <a:r>
              <a:rPr lang="es-MX" sz="1700" b="1" dirty="0">
                <a:solidFill>
                  <a:srgbClr val="002060"/>
                </a:solidFill>
              </a:rPr>
              <a:t>        0.00000003 TWh</a:t>
            </a:r>
            <a:endParaRPr sz="1700" b="1" dirty="0">
              <a:solidFill>
                <a:srgbClr val="002060"/>
              </a:solidFill>
            </a:endParaRPr>
          </a:p>
        </p:txBody>
      </p:sp>
      <p:sp>
        <p:nvSpPr>
          <p:cNvPr id="9" name="Google Shape;67;p15">
            <a:extLst>
              <a:ext uri="{FF2B5EF4-FFF2-40B4-BE49-F238E27FC236}">
                <a16:creationId xmlns:a16="http://schemas.microsoft.com/office/drawing/2014/main" id="{48DCF3BC-EE65-F5E2-E05D-7F58BC725602}"/>
              </a:ext>
            </a:extLst>
          </p:cNvPr>
          <p:cNvSpPr txBox="1">
            <a:spLocks/>
          </p:cNvSpPr>
          <p:nvPr/>
        </p:nvSpPr>
        <p:spPr>
          <a:xfrm>
            <a:off x="1089634" y="3698314"/>
            <a:ext cx="7580400" cy="1019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De acuerdo con Nabil Taha (2023), se proyecta un crecimiento del </a:t>
            </a:r>
            <a:r>
              <a:rPr lang="es-ES" sz="1700" b="1" dirty="0">
                <a:solidFill>
                  <a:srgbClr val="002060"/>
                </a:solidFill>
              </a:rPr>
              <a:t>18%</a:t>
            </a:r>
            <a:r>
              <a:rPr lang="es-ES" sz="1700" dirty="0">
                <a:solidFill>
                  <a:srgbClr val="002060"/>
                </a:solidFill>
              </a:rPr>
              <a:t> en el sector </a:t>
            </a:r>
            <a:r>
              <a:rPr lang="es-ES" sz="1700" b="1" dirty="0">
                <a:solidFill>
                  <a:srgbClr val="002060"/>
                </a:solidFill>
              </a:rPr>
              <a:t>de Data Centers </a:t>
            </a:r>
            <a:r>
              <a:rPr lang="es-ES" sz="1700" dirty="0">
                <a:solidFill>
                  <a:srgbClr val="002060"/>
                </a:solidFill>
              </a:rPr>
              <a:t>para </a:t>
            </a:r>
            <a:r>
              <a:rPr lang="es-ES" sz="1700" b="1" dirty="0">
                <a:solidFill>
                  <a:srgbClr val="002060"/>
                </a:solidFill>
              </a:rPr>
              <a:t>este año 2025.</a:t>
            </a:r>
          </a:p>
          <a:p>
            <a:pPr marL="0" indent="0">
              <a:spcAft>
                <a:spcPts val="1200"/>
              </a:spcAft>
              <a:buFont typeface="Arial"/>
              <a:buNone/>
            </a:pPr>
            <a:endParaRPr lang="es-ES" sz="1700" dirty="0">
              <a:solidFill>
                <a:srgbClr val="002060"/>
              </a:solidFill>
            </a:endParaRPr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D9EDEA13-98FB-5F46-2CFA-2E04F7477C79}"/>
              </a:ext>
            </a:extLst>
          </p:cNvPr>
          <p:cNvSpPr txBox="1"/>
          <p:nvPr/>
        </p:nvSpPr>
        <p:spPr>
          <a:xfrm>
            <a:off x="8028384" y="4515966"/>
            <a:ext cx="288032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182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BD355387-ED0F-12BD-E555-D6607E375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80186A80-682E-0554-4E33-BEEA0E4B02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1152475"/>
            <a:ext cx="758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 algn="just"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Los Data Centers </a:t>
            </a:r>
            <a:r>
              <a:rPr lang="es-ES" sz="1700" b="1" dirty="0">
                <a:solidFill>
                  <a:srgbClr val="002060"/>
                </a:solidFill>
              </a:rPr>
              <a:t>son responsables </a:t>
            </a:r>
            <a:r>
              <a:rPr lang="es-ES" sz="1700" dirty="0">
                <a:solidFill>
                  <a:srgbClr val="002060"/>
                </a:solidFill>
              </a:rPr>
              <a:t>del </a:t>
            </a:r>
            <a:r>
              <a:rPr lang="es-ES" sz="1700" b="1" dirty="0">
                <a:solidFill>
                  <a:srgbClr val="002060"/>
                </a:solidFill>
              </a:rPr>
              <a:t>4% de emisiones </a:t>
            </a:r>
            <a:r>
              <a:rPr lang="es-ES" sz="1700" dirty="0">
                <a:solidFill>
                  <a:srgbClr val="002060"/>
                </a:solidFill>
              </a:rPr>
              <a:t>de CO2 cada año y se espera que esta cifra aumente hasta en un </a:t>
            </a:r>
            <a:r>
              <a:rPr lang="es-ES" sz="1700" b="1" dirty="0">
                <a:solidFill>
                  <a:srgbClr val="002060"/>
                </a:solidFill>
              </a:rPr>
              <a:t>14% </a:t>
            </a:r>
            <a:r>
              <a:rPr lang="es-ES" sz="1700" dirty="0">
                <a:solidFill>
                  <a:srgbClr val="002060"/>
                </a:solidFill>
              </a:rPr>
              <a:t>anual para el  año 2040. (</a:t>
            </a:r>
            <a:r>
              <a:rPr lang="es-ES" sz="1700" dirty="0" err="1">
                <a:solidFill>
                  <a:srgbClr val="002060"/>
                </a:solidFill>
              </a:rPr>
              <a:t>Daunert</a:t>
            </a:r>
            <a:r>
              <a:rPr lang="es-ES" sz="1700" dirty="0">
                <a:solidFill>
                  <a:srgbClr val="002060"/>
                </a:solidFill>
              </a:rPr>
              <a:t>, 2023)</a:t>
            </a:r>
          </a:p>
          <a:p>
            <a:pPr marL="285750" indent="-285750" algn="just"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El consumo de energía de los </a:t>
            </a:r>
            <a:r>
              <a:rPr lang="es-ES" sz="1700" b="1" dirty="0">
                <a:solidFill>
                  <a:srgbClr val="002060"/>
                </a:solidFill>
              </a:rPr>
              <a:t>Data Centers representa el 19% </a:t>
            </a:r>
            <a:r>
              <a:rPr lang="es-ES" sz="1700" dirty="0">
                <a:solidFill>
                  <a:srgbClr val="002060"/>
                </a:solidFill>
              </a:rPr>
              <a:t>del consumo total del sector TIC. (Fisher-Cox, 2019)</a:t>
            </a:r>
          </a:p>
          <a:p>
            <a:pPr marL="285750" indent="-285750" algn="just">
              <a:spcAft>
                <a:spcPts val="1800"/>
              </a:spcAft>
              <a:buClr>
                <a:srgbClr val="002060"/>
              </a:buClr>
              <a:buSzPct val="100000"/>
            </a:pPr>
            <a:r>
              <a:rPr lang="es-ES" sz="1700" dirty="0">
                <a:solidFill>
                  <a:srgbClr val="002060"/>
                </a:solidFill>
              </a:rPr>
              <a:t>En la implementación </a:t>
            </a:r>
            <a:r>
              <a:rPr lang="es-ES" sz="1700" b="1" dirty="0">
                <a:solidFill>
                  <a:srgbClr val="002060"/>
                </a:solidFill>
              </a:rPr>
              <a:t>se consideran estándares y normas</a:t>
            </a:r>
            <a:r>
              <a:rPr lang="es-ES" sz="1700" dirty="0">
                <a:solidFill>
                  <a:srgbClr val="002060"/>
                </a:solidFill>
              </a:rPr>
              <a:t>, las cuales </a:t>
            </a:r>
            <a:r>
              <a:rPr lang="es-ES" sz="1700" b="1" dirty="0">
                <a:solidFill>
                  <a:srgbClr val="002060"/>
                </a:solidFill>
              </a:rPr>
              <a:t>no considera </a:t>
            </a:r>
            <a:r>
              <a:rPr lang="es-ES" sz="1700" dirty="0">
                <a:solidFill>
                  <a:srgbClr val="002060"/>
                </a:solidFill>
              </a:rPr>
              <a:t>aspectos con enfoque al medio ambiental.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A9BDDBB-B896-CA22-66ED-E2A0ED9ACECB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6033C3B0-243D-84E2-3509-8431691C64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Planteamiento del problema</a:t>
            </a:r>
            <a:endParaRPr dirty="0"/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6E8AD207-ACE1-E7AC-F74F-B21DF4438437}"/>
              </a:ext>
            </a:extLst>
          </p:cNvPr>
          <p:cNvSpPr txBox="1"/>
          <p:nvPr/>
        </p:nvSpPr>
        <p:spPr>
          <a:xfrm>
            <a:off x="8028384" y="4515966"/>
            <a:ext cx="288032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160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6AF3D1C8-7B1B-E153-B511-835B5AF49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>
            <a:extLst>
              <a:ext uri="{FF2B5EF4-FFF2-40B4-BE49-F238E27FC236}">
                <a16:creationId xmlns:a16="http://schemas.microsoft.com/office/drawing/2014/main" id="{8566938C-849E-E797-2464-3468E7C419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51850" y="661587"/>
            <a:ext cx="7580400" cy="20913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 algn="just">
              <a:spcAft>
                <a:spcPts val="1200"/>
              </a:spcAft>
              <a:buClr>
                <a:srgbClr val="002060"/>
              </a:buClr>
              <a:buNone/>
            </a:pPr>
            <a:r>
              <a:rPr lang="es-ES" sz="1700" dirty="0">
                <a:solidFill>
                  <a:srgbClr val="002060"/>
                </a:solidFill>
              </a:rPr>
              <a:t>Se han propuesto diversas estrategias para la sostenibilidad de los Data Centers, sin embargo, </a:t>
            </a:r>
            <a:r>
              <a:rPr lang="es-ES" sz="1700" b="1" dirty="0">
                <a:solidFill>
                  <a:srgbClr val="002060"/>
                </a:solidFill>
              </a:rPr>
              <a:t>se encuentran dispersas y carecen de integración, ocasionado falta de directrices claras, para pequeñas empresas u organizaciones</a:t>
            </a:r>
            <a:r>
              <a:rPr lang="es-ES" sz="1700" dirty="0">
                <a:solidFill>
                  <a:srgbClr val="002060"/>
                </a:solidFill>
              </a:rPr>
              <a:t> que buscan implementar o actualizar sus Data Centers hacia un enfoque sostenible.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C3E8DF-B912-8E1D-9F06-95FD62E7FD27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061789FA-BD43-F9C6-FE5C-A1F540CAA3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Planteamiento del problema</a:t>
            </a:r>
            <a:endParaRPr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5BB3575-FD7D-62B9-ECD8-816A56180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508058"/>
              </p:ext>
            </p:extLst>
          </p:nvPr>
        </p:nvGraphicFramePr>
        <p:xfrm>
          <a:off x="2007962" y="2902845"/>
          <a:ext cx="5759533" cy="1732036"/>
        </p:xfrm>
        <a:graphic>
          <a:graphicData uri="http://schemas.openxmlformats.org/drawingml/2006/table">
            <a:tbl>
              <a:tblPr firstRow="1" bandRow="1"/>
              <a:tblGrid>
                <a:gridCol w="5759533">
                  <a:extLst>
                    <a:ext uri="{9D8B030D-6E8A-4147-A177-3AD203B41FA5}">
                      <a16:colId xmlns:a16="http://schemas.microsoft.com/office/drawing/2014/main" val="2126296872"/>
                    </a:ext>
                  </a:extLst>
                </a:gridCol>
              </a:tblGrid>
              <a:tr h="173203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797121"/>
                  </a:ext>
                </a:extLst>
              </a:tr>
            </a:tbl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id="{60B8101D-CBE3-9056-8F4C-4CA3D086F076}"/>
              </a:ext>
            </a:extLst>
          </p:cNvPr>
          <p:cNvSpPr/>
          <p:nvPr/>
        </p:nvSpPr>
        <p:spPr>
          <a:xfrm>
            <a:off x="4597179" y="2902844"/>
            <a:ext cx="2839760" cy="1732037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Green IT-Designs and Established Principles</a:t>
            </a:r>
            <a:endParaRPr kumimoji="0" lang="es-MX" sz="11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B527E5FB-B0C9-21CE-2636-7A0DF106DD8A}"/>
              </a:ext>
            </a:extLst>
          </p:cNvPr>
          <p:cNvSpPr/>
          <p:nvPr/>
        </p:nvSpPr>
        <p:spPr>
          <a:xfrm>
            <a:off x="2316721" y="2886381"/>
            <a:ext cx="2941517" cy="1748500"/>
          </a:xfrm>
          <a:prstGeom prst="ellipse">
            <a:avLst/>
          </a:prstGeom>
          <a:noFill/>
          <a:ln w="381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Green data center: how green can we perform?</a:t>
            </a:r>
            <a:endParaRPr kumimoji="0" lang="es-MX" sz="11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Elipse 7">
            <a:extLst>
              <a:ext uri="{FF2B5EF4-FFF2-40B4-BE49-F238E27FC236}">
                <a16:creationId xmlns:a16="http://schemas.microsoft.com/office/drawing/2014/main" id="{0432897C-EE50-C445-7A84-1D12173783D0}"/>
              </a:ext>
            </a:extLst>
          </p:cNvPr>
          <p:cNvSpPr/>
          <p:nvPr/>
        </p:nvSpPr>
        <p:spPr>
          <a:xfrm>
            <a:off x="4566700" y="3202715"/>
            <a:ext cx="722018" cy="1120148"/>
          </a:xfrm>
          <a:custGeom>
            <a:avLst/>
            <a:gdLst>
              <a:gd name="connsiteX0" fmla="*/ 0 w 661058"/>
              <a:gd name="connsiteY0" fmla="*/ 560070 h 1120140"/>
              <a:gd name="connsiteX1" fmla="*/ 330529 w 661058"/>
              <a:gd name="connsiteY1" fmla="*/ 0 h 1120140"/>
              <a:gd name="connsiteX2" fmla="*/ 661058 w 661058"/>
              <a:gd name="connsiteY2" fmla="*/ 560070 h 1120140"/>
              <a:gd name="connsiteX3" fmla="*/ 330529 w 661058"/>
              <a:gd name="connsiteY3" fmla="*/ 1120140 h 1120140"/>
              <a:gd name="connsiteX4" fmla="*/ 0 w 661058"/>
              <a:gd name="connsiteY4" fmla="*/ 560070 h 1120140"/>
              <a:gd name="connsiteX0" fmla="*/ 0 w 691538"/>
              <a:gd name="connsiteY0" fmla="*/ 560074 h 1120148"/>
              <a:gd name="connsiteX1" fmla="*/ 330529 w 691538"/>
              <a:gd name="connsiteY1" fmla="*/ 4 h 1120148"/>
              <a:gd name="connsiteX2" fmla="*/ 691538 w 691538"/>
              <a:gd name="connsiteY2" fmla="*/ 567694 h 1120148"/>
              <a:gd name="connsiteX3" fmla="*/ 330529 w 691538"/>
              <a:gd name="connsiteY3" fmla="*/ 1120144 h 1120148"/>
              <a:gd name="connsiteX4" fmla="*/ 0 w 691538"/>
              <a:gd name="connsiteY4" fmla="*/ 560074 h 1120148"/>
              <a:gd name="connsiteX0" fmla="*/ 0 w 722018"/>
              <a:gd name="connsiteY0" fmla="*/ 560074 h 1120148"/>
              <a:gd name="connsiteX1" fmla="*/ 361009 w 722018"/>
              <a:gd name="connsiteY1" fmla="*/ 4 h 1120148"/>
              <a:gd name="connsiteX2" fmla="*/ 722018 w 722018"/>
              <a:gd name="connsiteY2" fmla="*/ 567694 h 1120148"/>
              <a:gd name="connsiteX3" fmla="*/ 361009 w 722018"/>
              <a:gd name="connsiteY3" fmla="*/ 1120144 h 1120148"/>
              <a:gd name="connsiteX4" fmla="*/ 0 w 722018"/>
              <a:gd name="connsiteY4" fmla="*/ 560074 h 1120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2018" h="1120148">
                <a:moveTo>
                  <a:pt x="0" y="560074"/>
                </a:moveTo>
                <a:cubicBezTo>
                  <a:pt x="0" y="250756"/>
                  <a:pt x="240673" y="-1266"/>
                  <a:pt x="361009" y="4"/>
                </a:cubicBezTo>
                <a:cubicBezTo>
                  <a:pt x="481345" y="1274"/>
                  <a:pt x="722018" y="258376"/>
                  <a:pt x="722018" y="567694"/>
                </a:cubicBezTo>
                <a:cubicBezTo>
                  <a:pt x="722018" y="877012"/>
                  <a:pt x="481345" y="1121414"/>
                  <a:pt x="361009" y="1120144"/>
                </a:cubicBezTo>
                <a:cubicBezTo>
                  <a:pt x="240673" y="1118874"/>
                  <a:pt x="0" y="869392"/>
                  <a:pt x="0" y="560074"/>
                </a:cubicBezTo>
                <a:close/>
              </a:path>
            </a:pathLst>
          </a:cu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1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C4739A7-BA08-D906-F4CF-D27C09C69AAF}"/>
              </a:ext>
            </a:extLst>
          </p:cNvPr>
          <p:cNvSpPr txBox="1"/>
          <p:nvPr/>
        </p:nvSpPr>
        <p:spPr>
          <a:xfrm>
            <a:off x="4442685" y="3659626"/>
            <a:ext cx="9471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Enfoque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F4580EC-C91B-A5B6-E284-75C845E55D25}"/>
              </a:ext>
            </a:extLst>
          </p:cNvPr>
          <p:cNvSpPr txBox="1"/>
          <p:nvPr/>
        </p:nvSpPr>
        <p:spPr>
          <a:xfrm>
            <a:off x="5622707" y="2941105"/>
            <a:ext cx="9621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Consumo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50B1478-05A2-784E-45E9-3C9D7D92F825}"/>
              </a:ext>
            </a:extLst>
          </p:cNvPr>
          <p:cNvSpPr txBox="1"/>
          <p:nvPr/>
        </p:nvSpPr>
        <p:spPr>
          <a:xfrm>
            <a:off x="5198601" y="4275396"/>
            <a:ext cx="13622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S. refrigeración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B67A0DB-BDAF-F853-3EDB-D1A541CA9C75}"/>
              </a:ext>
            </a:extLst>
          </p:cNvPr>
          <p:cNvSpPr txBox="1"/>
          <p:nvPr/>
        </p:nvSpPr>
        <p:spPr>
          <a:xfrm>
            <a:off x="6693098" y="3849807"/>
            <a:ext cx="9621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Diseño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7525FA4-138B-5114-5B92-A927360DAC2C}"/>
              </a:ext>
            </a:extLst>
          </p:cNvPr>
          <p:cNvSpPr txBox="1"/>
          <p:nvPr/>
        </p:nvSpPr>
        <p:spPr>
          <a:xfrm>
            <a:off x="2751169" y="3082670"/>
            <a:ext cx="9621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Estrategias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B660A58-59ED-99DF-41FA-0D3248C476DD}"/>
              </a:ext>
            </a:extLst>
          </p:cNvPr>
          <p:cNvSpPr txBox="1"/>
          <p:nvPr/>
        </p:nvSpPr>
        <p:spPr>
          <a:xfrm>
            <a:off x="2937733" y="4111417"/>
            <a:ext cx="11054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Certificaciones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4B962B9-3CC7-E315-F439-52D98AD1165A}"/>
              </a:ext>
            </a:extLst>
          </p:cNvPr>
          <p:cNvSpPr txBox="1"/>
          <p:nvPr/>
        </p:nvSpPr>
        <p:spPr>
          <a:xfrm>
            <a:off x="1975548" y="2886005"/>
            <a:ext cx="9621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</a:t>
            </a:r>
          </a:p>
        </p:txBody>
      </p:sp>
      <p:sp>
        <p:nvSpPr>
          <p:cNvPr id="15" name="Google Shape;59;p2">
            <a:extLst>
              <a:ext uri="{FF2B5EF4-FFF2-40B4-BE49-F238E27FC236}">
                <a16:creationId xmlns:a16="http://schemas.microsoft.com/office/drawing/2014/main" id="{705B6793-D5FA-AA3B-0E54-6F1EFA4C5249}"/>
              </a:ext>
            </a:extLst>
          </p:cNvPr>
          <p:cNvSpPr txBox="1"/>
          <p:nvPr/>
        </p:nvSpPr>
        <p:spPr>
          <a:xfrm>
            <a:off x="8028384" y="4515966"/>
            <a:ext cx="288032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663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>
          <a:extLst>
            <a:ext uri="{FF2B5EF4-FFF2-40B4-BE49-F238E27FC236}">
              <a16:creationId xmlns:a16="http://schemas.microsoft.com/office/drawing/2014/main" id="{5094E264-6B71-A09E-9DD6-99FD69434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EEBA33D-57DB-95D8-F884-02E59ACE2B50}"/>
              </a:ext>
            </a:extLst>
          </p:cNvPr>
          <p:cNvSpPr txBox="1"/>
          <p:nvPr/>
        </p:nvSpPr>
        <p:spPr>
          <a:xfrm>
            <a:off x="1768925" y="4912668"/>
            <a:ext cx="6546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dirty="0"/>
              <a:t>Análisis de estrategias en la implementación de data centers, un enfoque a la reducción del impacto ambiental.</a:t>
            </a:r>
            <a:endParaRPr lang="es-MX" sz="900" dirty="0"/>
          </a:p>
        </p:txBody>
      </p:sp>
      <p:sp>
        <p:nvSpPr>
          <p:cNvPr id="3" name="Google Shape;66;p15">
            <a:extLst>
              <a:ext uri="{FF2B5EF4-FFF2-40B4-BE49-F238E27FC236}">
                <a16:creationId xmlns:a16="http://schemas.microsoft.com/office/drawing/2014/main" id="{64573FD7-1CDC-729F-AC91-F21E2DC877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1850" y="19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Método de la investigación </a:t>
            </a:r>
            <a:endParaRPr dirty="0"/>
          </a:p>
        </p:txBody>
      </p:sp>
      <p:sp>
        <p:nvSpPr>
          <p:cNvPr id="8" name="Google Shape;282;p30">
            <a:extLst>
              <a:ext uri="{FF2B5EF4-FFF2-40B4-BE49-F238E27FC236}">
                <a16:creationId xmlns:a16="http://schemas.microsoft.com/office/drawing/2014/main" id="{E2A8B21A-BC68-369B-B95B-E4D9FF994B60}"/>
              </a:ext>
            </a:extLst>
          </p:cNvPr>
          <p:cNvSpPr txBox="1">
            <a:spLocks/>
          </p:cNvSpPr>
          <p:nvPr/>
        </p:nvSpPr>
        <p:spPr>
          <a:xfrm>
            <a:off x="1154192" y="574625"/>
            <a:ext cx="792088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27777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None/>
              <a:defRPr sz="1900" b="0" i="0" u="none" strike="noStrike" cap="none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9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7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6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6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6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6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6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6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s-ES" sz="17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Metodología de revisión de literatura </a:t>
            </a:r>
            <a:r>
              <a:rPr lang="es-ES" sz="1700" dirty="0" err="1">
                <a:solidFill>
                  <a:srgbClr val="002060"/>
                </a:solidFill>
                <a:latin typeface="Arial"/>
                <a:cs typeface="Arial"/>
                <a:sym typeface="Arial"/>
              </a:rPr>
              <a:t>multivocal</a:t>
            </a:r>
            <a:r>
              <a:rPr lang="es-ES" sz="17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 (MLR) de </a:t>
            </a:r>
            <a:r>
              <a:rPr lang="de-DE" sz="1700" dirty="0" err="1">
                <a:solidFill>
                  <a:srgbClr val="002060"/>
                </a:solidFill>
                <a:latin typeface="Arial"/>
                <a:cs typeface="Arial"/>
                <a:sym typeface="Arial"/>
              </a:rPr>
              <a:t>Garousi</a:t>
            </a:r>
            <a:r>
              <a:rPr lang="de-DE" sz="17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 et al. (2019).</a:t>
            </a:r>
            <a:endParaRPr lang="es-ES" sz="1700" dirty="0">
              <a:solidFill>
                <a:srgbClr val="002060"/>
              </a:solidFill>
              <a:latin typeface="Arial"/>
              <a:cs typeface="Arial"/>
              <a:sym typeface="Arial"/>
            </a:endParaRPr>
          </a:p>
          <a:p>
            <a:pPr marL="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s-ES" sz="17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Para la estrategia de búsqueda se utilizó </a:t>
            </a:r>
            <a:r>
              <a:rPr lang="es-ES" sz="1700" dirty="0" err="1">
                <a:solidFill>
                  <a:srgbClr val="002060"/>
                </a:solidFill>
                <a:latin typeface="Arial"/>
                <a:cs typeface="Arial"/>
                <a:sym typeface="Arial"/>
              </a:rPr>
              <a:t>Quasi</a:t>
            </a:r>
            <a:r>
              <a:rPr lang="es-ES" sz="17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-Gold Standard propuesto por Zhang et al. (2011).</a:t>
            </a:r>
          </a:p>
          <a:p>
            <a:pPr marL="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s-ES" sz="1700" b="1" u="sng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Cadena de búsqueda utilizada: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600"/>
              <a:tabLst/>
              <a:defRPr/>
            </a:pPr>
            <a:r>
              <a:rPr lang="en-US" sz="1200" i="1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(("DATA CENTER" OR "DATA CENTRE") NOT (RACK OR UI/UX OR COST)) AND ("CARBON FOOTPRINT") AND ("DESIGN" OR "SUSTAINABILITY" OR "STANDARD" OR "NORMATIVE" OR "PRACTICE" OR "STRATEGIES" OR "FACTOR") NOT (DASHBOARD)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tabLst/>
              <a:defRPr/>
            </a:pPr>
            <a:r>
              <a:rPr lang="es-ES" sz="17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Sensibilidad: </a:t>
            </a:r>
            <a:r>
              <a:rPr lang="es-ES" sz="1700" b="1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80% </a:t>
            </a:r>
            <a:r>
              <a:rPr lang="es-ES" sz="1700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y Precisión: </a:t>
            </a:r>
            <a:r>
              <a:rPr lang="es-ES" sz="1700" b="1" dirty="0">
                <a:solidFill>
                  <a:srgbClr val="002060"/>
                </a:solidFill>
                <a:latin typeface="Arial"/>
                <a:cs typeface="Arial"/>
                <a:sym typeface="Arial"/>
              </a:rPr>
              <a:t>15.09%</a:t>
            </a:r>
            <a:endParaRPr kumimoji="0" lang="es-ES" sz="17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endParaRPr kumimoji="0" lang="es-ES" sz="17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06AADBAE-AB23-59A5-EB38-7E97941444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7841047"/>
              </p:ext>
            </p:extLst>
          </p:nvPr>
        </p:nvGraphicFramePr>
        <p:xfrm>
          <a:off x="1595613" y="3301809"/>
          <a:ext cx="7089422" cy="1214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715EC180-D1C2-DE27-939D-DA47E79E17E6}"/>
              </a:ext>
            </a:extLst>
          </p:cNvPr>
          <p:cNvSpPr txBox="1"/>
          <p:nvPr/>
        </p:nvSpPr>
        <p:spPr>
          <a:xfrm>
            <a:off x="1595613" y="4666447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</a:rPr>
              <a:t>Pautas de una </a:t>
            </a:r>
            <a:r>
              <a:rPr kumimoji="0" lang="es-MX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</a:rPr>
              <a:t>SLR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</a:rPr>
              <a:t> de acuerdo con </a:t>
            </a:r>
            <a:r>
              <a:rPr kumimoji="0" lang="es-MX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</a:rPr>
              <a:t>Kitchenham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</a:rPr>
              <a:t> y </a:t>
            </a:r>
            <a:r>
              <a:rPr kumimoji="0" lang="es-MX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</a:rPr>
              <a:t>Charters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</a:rPr>
              <a:t> (2007).</a:t>
            </a:r>
            <a:endParaRPr kumimoji="0" lang="es-MX" sz="1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4" name="Google Shape;59;p2">
            <a:extLst>
              <a:ext uri="{FF2B5EF4-FFF2-40B4-BE49-F238E27FC236}">
                <a16:creationId xmlns:a16="http://schemas.microsoft.com/office/drawing/2014/main" id="{ACC27C0F-0FDD-DF98-0835-6E29C4FB3EFF}"/>
              </a:ext>
            </a:extLst>
          </p:cNvPr>
          <p:cNvSpPr txBox="1"/>
          <p:nvPr/>
        </p:nvSpPr>
        <p:spPr>
          <a:xfrm>
            <a:off x="8028384" y="4515966"/>
            <a:ext cx="288032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361378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2672</Words>
  <Application>Microsoft Office PowerPoint</Application>
  <PresentationFormat>Presentación en pantalla (16:9)</PresentationFormat>
  <Paragraphs>266</Paragraphs>
  <Slides>24</Slides>
  <Notes>23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1" baseType="lpstr">
      <vt:lpstr>Arial</vt:lpstr>
      <vt:lpstr>Calibri</vt:lpstr>
      <vt:lpstr>Noto Sans</vt:lpstr>
      <vt:lpstr>Noto Sans Symbols</vt:lpstr>
      <vt:lpstr>Times New Roman</vt:lpstr>
      <vt:lpstr>Wingdings</vt:lpstr>
      <vt:lpstr>Simple Light</vt:lpstr>
      <vt:lpstr>Analysis of strategies in the implementation of Data Centers, an approach to the reduction of environmental impact.</vt:lpstr>
      <vt:lpstr>Antecedentes</vt:lpstr>
      <vt:lpstr>Antecedentes</vt:lpstr>
      <vt:lpstr>Antecedentes</vt:lpstr>
      <vt:lpstr>Antecedentes</vt:lpstr>
      <vt:lpstr>Antecedentes: Impacto ambiental</vt:lpstr>
      <vt:lpstr>Planteamiento del problema</vt:lpstr>
      <vt:lpstr>Planteamiento del problema</vt:lpstr>
      <vt:lpstr>Método de la investigación </vt:lpstr>
      <vt:lpstr>Selección de estudios: Criterios inclusión y exclusión</vt:lpstr>
      <vt:lpstr>Selección de estudios: Gestión de la Calidad </vt:lpstr>
      <vt:lpstr>Selección de estudios: Criterios para la selección de estudios </vt:lpstr>
      <vt:lpstr>Selección de estudios: Resultados</vt:lpstr>
      <vt:lpstr>Extracción de datos: Plantilla de extracción</vt:lpstr>
      <vt:lpstr>Extracción de datos: Resultados de la extracción</vt:lpstr>
      <vt:lpstr>Síntesis de datos</vt:lpstr>
      <vt:lpstr>Hallazgos: Pregunta 1 </vt:lpstr>
      <vt:lpstr>Hallazgos: Pregunta 2 </vt:lpstr>
      <vt:lpstr>Hallazgos: Pregunta 3 </vt:lpstr>
      <vt:lpstr>Conclusiones</vt:lpstr>
      <vt:lpstr>Conclusiones</vt:lpstr>
      <vt:lpstr>Trabajos futuros</vt:lpstr>
      <vt:lpstr>Referencias bibliográficas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Emilio Suárez</dc:creator>
  <cp:lastModifiedBy>Juan Carlos Jimenez</cp:lastModifiedBy>
  <cp:revision>44</cp:revision>
  <dcterms:modified xsi:type="dcterms:W3CDTF">2025-05-22T15:50:33Z</dcterms:modified>
</cp:coreProperties>
</file>