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8" r:id="rId4"/>
    <p:sldMasterId id="2147483709" r:id="rId5"/>
    <p:sldMasterId id="214748371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Lst>
  <p:sldSz cy="6858000" cx="12192000"/>
  <p:notesSz cx="6858000" cy="9144000"/>
  <p:embeddedFontLst>
    <p:embeddedFont>
      <p:font typeface="Oswald Medium"/>
      <p:regular r:id="rId84"/>
      <p:bold r:id="rId85"/>
    </p:embeddedFont>
    <p:embeddedFont>
      <p:font typeface="Proxima Nova"/>
      <p:regular r:id="rId86"/>
      <p:bold r:id="rId87"/>
      <p:italic r:id="rId88"/>
      <p:boldItalic r:id="rId89"/>
    </p:embeddedFont>
    <p:embeddedFont>
      <p:font typeface="Roboto"/>
      <p:regular r:id="rId90"/>
      <p:bold r:id="rId91"/>
      <p:italic r:id="rId92"/>
      <p:boldItalic r:id="rId93"/>
    </p:embeddedFont>
    <p:embeddedFont>
      <p:font typeface="Proxima Nova Semibold"/>
      <p:regular r:id="rId94"/>
      <p:bold r:id="rId95"/>
      <p:boldItalic r:id="rId96"/>
    </p:embeddedFont>
    <p:embeddedFont>
      <p:font typeface="Helvetica Neue"/>
      <p:regular r:id="rId97"/>
      <p:bold r:id="rId98"/>
      <p:italic r:id="rId99"/>
      <p:boldItalic r:id="rId100"/>
    </p:embeddedFont>
    <p:embeddedFont>
      <p:font typeface="Oswald"/>
      <p:regular r:id="rId101"/>
      <p:bold r:id="rId10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3B4DDDD-BE35-42E4-88EA-5DCF6F6580B0}">
  <a:tblStyle styleId="{F3B4DDDD-BE35-42E4-88EA-5DCF6F6580B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2" Type="http://schemas.openxmlformats.org/officeDocument/2006/relationships/font" Target="fonts/Oswald-bold.fntdata"/><Relationship Id="rId101" Type="http://schemas.openxmlformats.org/officeDocument/2006/relationships/font" Target="fonts/Oswald-regular.fntdata"/><Relationship Id="rId100" Type="http://schemas.openxmlformats.org/officeDocument/2006/relationships/font" Target="fonts/HelveticaNeue-bold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ProximaNovaSemibold-bold.fntdata"/><Relationship Id="rId94" Type="http://schemas.openxmlformats.org/officeDocument/2006/relationships/font" Target="fonts/ProximaNovaSemibold-regular.fntdata"/><Relationship Id="rId97" Type="http://schemas.openxmlformats.org/officeDocument/2006/relationships/font" Target="fonts/HelveticaNeue-regular.fntdata"/><Relationship Id="rId96" Type="http://schemas.openxmlformats.org/officeDocument/2006/relationships/font" Target="fonts/ProximaNovaSemibold-boldItalic.fntdata"/><Relationship Id="rId11" Type="http://schemas.openxmlformats.org/officeDocument/2006/relationships/slide" Target="slides/slide4.xml"/><Relationship Id="rId99" Type="http://schemas.openxmlformats.org/officeDocument/2006/relationships/font" Target="fonts/HelveticaNeue-italic.fntdata"/><Relationship Id="rId10" Type="http://schemas.openxmlformats.org/officeDocument/2006/relationships/slide" Target="slides/slide3.xml"/><Relationship Id="rId98" Type="http://schemas.openxmlformats.org/officeDocument/2006/relationships/font" Target="fonts/HelveticaNeue-bold.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Roboto-bold.fntdata"/><Relationship Id="rId90" Type="http://schemas.openxmlformats.org/officeDocument/2006/relationships/font" Target="fonts/Roboto-regular.fntdata"/><Relationship Id="rId93" Type="http://schemas.openxmlformats.org/officeDocument/2006/relationships/font" Target="fonts/Roboto-boldItalic.fntdata"/><Relationship Id="rId92" Type="http://schemas.openxmlformats.org/officeDocument/2006/relationships/font" Target="fonts/Roboto-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font" Target="fonts/OswaldMedium-regular.fntdata"/><Relationship Id="rId83" Type="http://schemas.openxmlformats.org/officeDocument/2006/relationships/slide" Target="slides/slide76.xml"/><Relationship Id="rId86" Type="http://schemas.openxmlformats.org/officeDocument/2006/relationships/font" Target="fonts/ProximaNova-regular.fntdata"/><Relationship Id="rId85" Type="http://schemas.openxmlformats.org/officeDocument/2006/relationships/font" Target="fonts/OswaldMedium-bold.fntdata"/><Relationship Id="rId88" Type="http://schemas.openxmlformats.org/officeDocument/2006/relationships/font" Target="fonts/ProximaNova-italic.fntdata"/><Relationship Id="rId87" Type="http://schemas.openxmlformats.org/officeDocument/2006/relationships/font" Target="fonts/ProximaNova-bold.fntdata"/><Relationship Id="rId89" Type="http://schemas.openxmlformats.org/officeDocument/2006/relationships/font" Target="fonts/ProximaNova-boldItalic.fntdata"/><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f038d94700_0_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2f038d94700_0_3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introduce myself and position</a:t>
            </a:r>
            <a:endParaRPr/>
          </a:p>
          <a:p>
            <a:pPr indent="-317500" lvl="0" marL="457200" rtl="0" algn="l">
              <a:spcBef>
                <a:spcPts val="0"/>
              </a:spcBef>
              <a:spcAft>
                <a:spcPts val="0"/>
              </a:spcAft>
              <a:buSzPts val="1400"/>
              <a:buChar char="-"/>
            </a:pPr>
            <a:r>
              <a:rPr lang="en-US"/>
              <a:t>Today I’m going to be going over the past few years of CENIC’s next generation infrastructure projects and the outcomes we were able to achieve</a:t>
            </a:r>
            <a:endParaRPr/>
          </a:p>
          <a:p>
            <a:pPr indent="0" lvl="0" marL="0" rtl="0" algn="l">
              <a:spcBef>
                <a:spcPts val="0"/>
              </a:spcBef>
              <a:spcAft>
                <a:spcPts val="0"/>
              </a:spcAft>
              <a:buNone/>
            </a:pPr>
            <a:r>
              <a:t/>
            </a:r>
            <a:endParaRPr/>
          </a:p>
        </p:txBody>
      </p:sp>
      <p:sp>
        <p:nvSpPr>
          <p:cNvPr id="368" name="Google Shape;368;g2f038d94700_0_3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5a93be18a7_0_34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5" name="Google Shape;545;g35a93be18a7_0_34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35a93be18a7_0_10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35a93be18a7_0_10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g35a93be18a7_0_106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35a93be18a7_0_1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35a93be18a7_0_12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Now that we’ve covered some of CENIC’s background, the </a:t>
            </a:r>
            <a:r>
              <a:rPr lang="en-US"/>
              <a:t>next few slides will be focused on our next-generation infrastructure project</a:t>
            </a:r>
            <a:endParaRPr/>
          </a:p>
        </p:txBody>
      </p:sp>
      <p:sp>
        <p:nvSpPr>
          <p:cNvPr id="558" name="Google Shape;558;g35a93be18a7_0_12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5a93be18a7_0_2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35a93be18a7_0_23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Char char="-"/>
            </a:pPr>
            <a:r>
              <a:rPr lang="en-US"/>
              <a:t>For some background, CENIC operates two distinct Layer 3 networks - the DC network, or Digital California, and the HPR network, or High Performance Research</a:t>
            </a:r>
            <a:endParaRPr/>
          </a:p>
          <a:p>
            <a:pPr indent="-317500" lvl="1" marL="914400" rtl="0" algn="l">
              <a:spcBef>
                <a:spcPts val="0"/>
              </a:spcBef>
              <a:spcAft>
                <a:spcPts val="0"/>
              </a:spcAft>
              <a:buClr>
                <a:schemeClr val="dk1"/>
              </a:buClr>
              <a:buSzPts val="1400"/>
              <a:buChar char="-"/>
            </a:pPr>
            <a:r>
              <a:rPr lang="en-US"/>
              <a:t>DC is largely commodity internet access enhanced with direct peerings to major providers, caches, and exchange points</a:t>
            </a:r>
            <a:endParaRPr/>
          </a:p>
          <a:p>
            <a:pPr indent="-317500" lvl="1" marL="914400" rtl="0" algn="l">
              <a:spcBef>
                <a:spcPts val="0"/>
              </a:spcBef>
              <a:spcAft>
                <a:spcPts val="0"/>
              </a:spcAft>
              <a:buClr>
                <a:schemeClr val="dk1"/>
              </a:buClr>
              <a:buSzPts val="1400"/>
              <a:buChar char="-"/>
            </a:pPr>
            <a:r>
              <a:rPr lang="en-US"/>
              <a:t>HPR is the global research and education table</a:t>
            </a:r>
            <a:endParaRPr/>
          </a:p>
          <a:p>
            <a:pPr indent="-317500" lvl="1" marL="914400" rtl="0" algn="l">
              <a:spcBef>
                <a:spcPts val="0"/>
              </a:spcBef>
              <a:spcAft>
                <a:spcPts val="0"/>
              </a:spcAft>
              <a:buClr>
                <a:schemeClr val="dk1"/>
              </a:buClr>
              <a:buSzPts val="1400"/>
              <a:buChar char="-"/>
            </a:pPr>
            <a:r>
              <a:rPr lang="en-US"/>
              <a:t>by comparison, DC has around one million BGP routes, while HPR has around</a:t>
            </a:r>
            <a:r>
              <a:rPr b="1" lang="en-US"/>
              <a:t> </a:t>
            </a:r>
            <a:r>
              <a:rPr lang="en-US"/>
              <a:t>60 thousand</a:t>
            </a:r>
            <a:br>
              <a:rPr b="1" lang="en-US"/>
            </a:br>
            <a:endParaRPr b="1"/>
          </a:p>
          <a:p>
            <a:pPr indent="-317500" lvl="0" marL="457200" rtl="0" algn="l">
              <a:spcBef>
                <a:spcPts val="0"/>
              </a:spcBef>
              <a:spcAft>
                <a:spcPts val="0"/>
              </a:spcAft>
              <a:buClr>
                <a:schemeClr val="dk1"/>
              </a:buClr>
              <a:buSzPts val="1400"/>
              <a:buChar char="-"/>
            </a:pPr>
            <a:r>
              <a:rPr lang="en-US"/>
              <a:t>After CENIC was founded, HPR was initially the focus, with campuses only using their DC connections as backups to HPR</a:t>
            </a:r>
            <a:endParaRPr/>
          </a:p>
          <a:p>
            <a:pPr indent="-317500" lvl="0" marL="457200" rtl="0" algn="l">
              <a:spcBef>
                <a:spcPts val="0"/>
              </a:spcBef>
              <a:spcAft>
                <a:spcPts val="0"/>
              </a:spcAft>
              <a:buClr>
                <a:schemeClr val="dk1"/>
              </a:buClr>
              <a:buSzPts val="1400"/>
              <a:buChar char="-"/>
            </a:pPr>
            <a:r>
              <a:rPr lang="en-US"/>
              <a:t>This meant that for CENIC’s first 10-15 years, HPR got upgrades first with the latest technologies</a:t>
            </a:r>
            <a:endParaRPr/>
          </a:p>
          <a:p>
            <a:pPr indent="-317500" lvl="0" marL="457200" rtl="0" algn="l">
              <a:spcBef>
                <a:spcPts val="0"/>
              </a:spcBef>
              <a:spcAft>
                <a:spcPts val="0"/>
              </a:spcAft>
              <a:buClr>
                <a:schemeClr val="dk1"/>
              </a:buClr>
              <a:buSzPts val="1400"/>
              <a:buChar char="-"/>
            </a:pPr>
            <a:r>
              <a:rPr lang="en-US"/>
              <a:t>Over time, as the Internet evolved, this shifted - especially as CENIC members such as the K12 and community college systems joined, which traditionally did not connected to HPR</a:t>
            </a:r>
            <a:endParaRPr/>
          </a:p>
          <a:p>
            <a:pPr indent="-317500" lvl="0" marL="457200" rtl="0" algn="l">
              <a:spcBef>
                <a:spcPts val="0"/>
              </a:spcBef>
              <a:spcAft>
                <a:spcPts val="0"/>
              </a:spcAft>
              <a:buClr>
                <a:schemeClr val="dk1"/>
              </a:buClr>
              <a:buSzPts val="1400"/>
              <a:buChar char="-"/>
            </a:pPr>
            <a:r>
              <a:rPr lang="en-US"/>
              <a:t>This meant demand for DC outpaced HPR dramatically, and our focus shifted </a:t>
            </a:r>
            <a:endParaRPr/>
          </a:p>
        </p:txBody>
      </p:sp>
      <p:sp>
        <p:nvSpPr>
          <p:cNvPr id="564" name="Google Shape;564;g35a93be18a7_0_23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35a93be18a7_0_1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35a93be18a7_0_13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In 2018, CENIC engineering </a:t>
            </a:r>
            <a:r>
              <a:rPr lang="en-US"/>
              <a:t>began taking a hard look at CalREN and its capabilities</a:t>
            </a:r>
            <a:endParaRPr/>
          </a:p>
          <a:p>
            <a:pPr indent="-317500" lvl="0" marL="457200" rtl="0" algn="l">
              <a:spcBef>
                <a:spcPts val="0"/>
              </a:spcBef>
              <a:spcAft>
                <a:spcPts val="0"/>
              </a:spcAft>
              <a:buSzPts val="1400"/>
              <a:buChar char="-"/>
            </a:pPr>
            <a:r>
              <a:rPr lang="en-US"/>
              <a:t>Our DC network was primarily on Cisco NCS5508 routers, with some Juniper MX480s sprinkled in</a:t>
            </a:r>
            <a:endParaRPr/>
          </a:p>
          <a:p>
            <a:pPr indent="-317500" lvl="0" marL="457200" rtl="0" algn="l">
              <a:spcBef>
                <a:spcPts val="0"/>
              </a:spcBef>
              <a:spcAft>
                <a:spcPts val="0"/>
              </a:spcAft>
              <a:buSzPts val="1400"/>
              <a:buChar char="-"/>
            </a:pPr>
            <a:r>
              <a:rPr lang="en-US"/>
              <a:t>HPR was using Brocade MLX16s, which were nearing End of Support and did not have the protocol capabilities we needed</a:t>
            </a:r>
            <a:endParaRPr/>
          </a:p>
          <a:p>
            <a:pPr indent="-317500" lvl="0" marL="457200" rtl="0" algn="l">
              <a:spcBef>
                <a:spcPts val="0"/>
              </a:spcBef>
              <a:spcAft>
                <a:spcPts val="0"/>
              </a:spcAft>
              <a:buSzPts val="1400"/>
              <a:buChar char="-"/>
            </a:pPr>
            <a:r>
              <a:rPr lang="en-US"/>
              <a:t>We could really only support Layer 3 services, with limited support for Layer 2</a:t>
            </a:r>
            <a:endParaRPr/>
          </a:p>
          <a:p>
            <a:pPr indent="-317500" lvl="0" marL="457200" rtl="0" algn="l">
              <a:spcBef>
                <a:spcPts val="0"/>
              </a:spcBef>
              <a:spcAft>
                <a:spcPts val="0"/>
              </a:spcAft>
              <a:buSzPts val="1400"/>
              <a:buChar char="-"/>
            </a:pPr>
            <a:r>
              <a:rPr lang="en-US"/>
              <a:t>We also had very limited support for 100G services, and no great options for expanding our 100G footprint or even 400G capability</a:t>
            </a:r>
            <a:endParaRPr/>
          </a:p>
          <a:p>
            <a:pPr indent="-317500" lvl="0" marL="457200" rtl="0" algn="l">
              <a:spcBef>
                <a:spcPts val="0"/>
              </a:spcBef>
              <a:spcAft>
                <a:spcPts val="0"/>
              </a:spcAft>
              <a:buSzPts val="1400"/>
              <a:buChar char="-"/>
            </a:pPr>
            <a:r>
              <a:rPr lang="en-US"/>
              <a:t>Note that we could only offer HPR connectivity at five locations, which was the direct result of 1) no overlay capabilities and 2) HPR being on a separate ethernet infrastructure</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US"/>
              <a:t>In summary, we needed to make significant hardware updates and add new services to our catalog, so we began working on our next-generation planning</a:t>
            </a:r>
            <a:endParaRPr/>
          </a:p>
        </p:txBody>
      </p:sp>
      <p:sp>
        <p:nvSpPr>
          <p:cNvPr id="642" name="Google Shape;642;g35a93be18a7_0_13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35a93be18a7_0_10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35a93be18a7_0_10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Char char="-"/>
            </a:pPr>
            <a:r>
              <a:rPr lang="en-US"/>
              <a:t>This slide shows many of the protocol and technology changes that we wanted to see happen</a:t>
            </a:r>
            <a:endParaRPr/>
          </a:p>
          <a:p>
            <a:pPr indent="-317500" lvl="0" marL="457200" rtl="0" algn="l">
              <a:spcBef>
                <a:spcPts val="0"/>
              </a:spcBef>
              <a:spcAft>
                <a:spcPts val="0"/>
              </a:spcAft>
              <a:buClr>
                <a:schemeClr val="dk1"/>
              </a:buClr>
              <a:buSzPts val="1400"/>
              <a:buChar char="-"/>
            </a:pPr>
            <a:r>
              <a:rPr lang="en-US"/>
              <a:t>One of the primary goals was to be able to offer HPR and DC services at all locations</a:t>
            </a:r>
            <a:endParaRPr/>
          </a:p>
          <a:p>
            <a:pPr indent="-317500" lvl="0" marL="457200" rtl="0" algn="l">
              <a:spcBef>
                <a:spcPts val="0"/>
              </a:spcBef>
              <a:spcAft>
                <a:spcPts val="0"/>
              </a:spcAft>
              <a:buClr>
                <a:schemeClr val="dk1"/>
              </a:buClr>
              <a:buSzPts val="1400"/>
              <a:buChar char="-"/>
            </a:pPr>
            <a:r>
              <a:rPr lang="en-US"/>
              <a:t>The best option for this was to consolidate HPR onto the same physical hardware as DC and treat HPR as a virtual routing table</a:t>
            </a:r>
            <a:endParaRPr/>
          </a:p>
          <a:p>
            <a:pPr indent="-317500" lvl="0" marL="457200" rtl="0" algn="l">
              <a:spcBef>
                <a:spcPts val="0"/>
              </a:spcBef>
              <a:spcAft>
                <a:spcPts val="0"/>
              </a:spcAft>
              <a:buClr>
                <a:schemeClr val="dk1"/>
              </a:buClr>
              <a:buSzPts val="1400"/>
              <a:buChar char="-"/>
            </a:pPr>
            <a:r>
              <a:rPr lang="en-US"/>
              <a:t>We also wanted to support flexible layer 2 and layer 3 overlay services, which meant we needed to move to an MPLS-based network</a:t>
            </a:r>
            <a:endParaRPr/>
          </a:p>
          <a:p>
            <a:pPr indent="-317500" lvl="0" marL="457200" rtl="0" algn="l">
              <a:spcBef>
                <a:spcPts val="0"/>
              </a:spcBef>
              <a:spcAft>
                <a:spcPts val="0"/>
              </a:spcAft>
              <a:buClr>
                <a:schemeClr val="dk1"/>
              </a:buClr>
              <a:buSzPts val="1400"/>
              <a:buChar char="-"/>
            </a:pPr>
            <a:r>
              <a:rPr lang="en-US"/>
              <a:t>For MPLS, at the time, the options were the more legacy LDP and RSVP protocols in addition to the up and coming Segment Routing</a:t>
            </a:r>
            <a:endParaRPr/>
          </a:p>
          <a:p>
            <a:pPr indent="-317500" lvl="0" marL="457200" rtl="0" algn="l">
              <a:spcBef>
                <a:spcPts val="0"/>
              </a:spcBef>
              <a:spcAft>
                <a:spcPts val="0"/>
              </a:spcAft>
              <a:buClr>
                <a:schemeClr val="dk1"/>
              </a:buClr>
              <a:buSzPts val="1400"/>
              <a:buChar char="-"/>
            </a:pPr>
            <a:r>
              <a:rPr lang="en-US"/>
              <a:t>Given that we already ran IS-IS, and since segment routing does not need to maintain state for each LSP, Segment Routing was the logical choice</a:t>
            </a:r>
            <a:endParaRPr/>
          </a:p>
          <a:p>
            <a:pPr indent="-317500" lvl="0" marL="457200" rtl="0" algn="l">
              <a:spcBef>
                <a:spcPts val="0"/>
              </a:spcBef>
              <a:spcAft>
                <a:spcPts val="0"/>
              </a:spcAft>
              <a:buClr>
                <a:schemeClr val="dk1"/>
              </a:buClr>
              <a:buSzPts val="1400"/>
              <a:buChar char="-"/>
            </a:pPr>
            <a:r>
              <a:rPr lang="en-US"/>
              <a:t>This also led to an easy choice of EVPN for Layer 2 overlay services instead of VPLS</a:t>
            </a:r>
            <a:endParaRPr/>
          </a:p>
          <a:p>
            <a:pPr indent="-317500" lvl="0" marL="457200" rtl="0" algn="l">
              <a:spcBef>
                <a:spcPts val="0"/>
              </a:spcBef>
              <a:spcAft>
                <a:spcPts val="0"/>
              </a:spcAft>
              <a:buClr>
                <a:schemeClr val="dk1"/>
              </a:buClr>
              <a:buSzPts val="1400"/>
              <a:buChar char="-"/>
            </a:pPr>
            <a:r>
              <a:rPr lang="en-US"/>
              <a:t>and there were also notable individual improvements that we aligned to such as multi-level resiliency with Micro BFD, TI-LFA and BGP PIC</a:t>
            </a:r>
            <a:endParaRPr/>
          </a:p>
          <a:p>
            <a:pPr indent="-317500" lvl="0" marL="457200" rtl="0" algn="l">
              <a:spcBef>
                <a:spcPts val="0"/>
              </a:spcBef>
              <a:spcAft>
                <a:spcPts val="0"/>
              </a:spcAft>
              <a:buClr>
                <a:schemeClr val="dk1"/>
              </a:buClr>
              <a:buSzPts val="1400"/>
              <a:buChar char="-"/>
            </a:pPr>
            <a:r>
              <a:rPr lang="en-US"/>
              <a:t>Hierarchical QoS was also top of mind as we had multiple levels of port fanout that were not being used effectively</a:t>
            </a:r>
            <a:endParaRPr/>
          </a:p>
          <a:p>
            <a:pPr indent="-317500" lvl="0" marL="457200" rtl="0" algn="l">
              <a:spcBef>
                <a:spcPts val="0"/>
              </a:spcBef>
              <a:spcAft>
                <a:spcPts val="0"/>
              </a:spcAft>
              <a:buClr>
                <a:schemeClr val="dk1"/>
              </a:buClr>
              <a:buSzPts val="1400"/>
              <a:buChar char="-"/>
            </a:pPr>
            <a:r>
              <a:rPr lang="en-US"/>
              <a:t>Lastly, we also wanted to improve 100G capabilities, and add support for 400G (and later 800G)</a:t>
            </a:r>
            <a:endParaRPr/>
          </a:p>
          <a:p>
            <a:pPr indent="-317500" lvl="0" marL="457200" rtl="0" algn="l">
              <a:spcBef>
                <a:spcPts val="0"/>
              </a:spcBef>
              <a:spcAft>
                <a:spcPts val="0"/>
              </a:spcAft>
              <a:buClr>
                <a:schemeClr val="dk1"/>
              </a:buClr>
              <a:buSzPts val="1400"/>
              <a:buChar char="-"/>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317500" lvl="0" marL="457200" rtl="0" algn="l">
              <a:spcBef>
                <a:spcPts val="0"/>
              </a:spcBef>
              <a:spcAft>
                <a:spcPts val="0"/>
              </a:spcAft>
              <a:buClr>
                <a:schemeClr val="dk1"/>
              </a:buClr>
              <a:buSzPts val="1400"/>
              <a:buChar char="●"/>
            </a:pPr>
            <a:r>
              <a:t/>
            </a:r>
            <a:endParaRPr/>
          </a:p>
          <a:p>
            <a:pPr indent="-317500" lvl="0" marL="457200" rtl="0" algn="l">
              <a:spcBef>
                <a:spcPts val="0"/>
              </a:spcBef>
              <a:spcAft>
                <a:spcPts val="0"/>
              </a:spcAft>
              <a:buClr>
                <a:schemeClr val="dk1"/>
              </a:buClr>
              <a:buSzPts val="1400"/>
              <a:buChar char="●"/>
            </a:pPr>
            <a:r>
              <a:rPr lang="en-US"/>
              <a:t>This slide seems a lot but this is a part of our NGI goals that we tracked towards to.</a:t>
            </a:r>
            <a:endParaRPr/>
          </a:p>
          <a:p>
            <a:pPr indent="-317500" lvl="0" marL="457200" rtl="0" algn="l">
              <a:spcBef>
                <a:spcPts val="0"/>
              </a:spcBef>
              <a:spcAft>
                <a:spcPts val="0"/>
              </a:spcAft>
              <a:buClr>
                <a:schemeClr val="dk1"/>
              </a:buClr>
              <a:buSzPts val="1400"/>
              <a:buChar char="●"/>
            </a:pPr>
            <a:r>
              <a:rPr lang="en-US"/>
              <a:t>CENIC used to operate two independent hardware infrastructure for the DC and HPR networks that have different availability by location. DC is for Digital California which is serves as our commodity internet service and HPR is for the High Perfomance network which servers as our R&amp;E service.</a:t>
            </a:r>
            <a:endParaRPr/>
          </a:p>
          <a:p>
            <a:pPr indent="-317500" lvl="0" marL="457200" rtl="0" algn="l">
              <a:spcBef>
                <a:spcPts val="0"/>
              </a:spcBef>
              <a:spcAft>
                <a:spcPts val="0"/>
              </a:spcAft>
              <a:buClr>
                <a:schemeClr val="dk1"/>
              </a:buClr>
              <a:buSzPts val="1400"/>
              <a:buChar char="●"/>
            </a:pPr>
            <a:r>
              <a:rPr lang="en-US"/>
              <a:t>Given that both services’ infrastructure are not available in all locations we wanted to make it a goal for our NGI to be able to offer the service in any location that has a router.</a:t>
            </a:r>
            <a:endParaRPr/>
          </a:p>
          <a:p>
            <a:pPr indent="-317500" lvl="0" marL="457200" rtl="0" algn="l">
              <a:spcBef>
                <a:spcPts val="0"/>
              </a:spcBef>
              <a:spcAft>
                <a:spcPts val="0"/>
              </a:spcAft>
              <a:buClr>
                <a:schemeClr val="dk1"/>
              </a:buClr>
              <a:buSzPts val="1400"/>
              <a:buChar char="●"/>
            </a:pPr>
            <a:r>
              <a:rPr lang="en-US"/>
              <a:t>As for new services, L2VPNs and L3VPNs was selected as both can boost our service catalog when used in different variations and combinations</a:t>
            </a:r>
            <a:endParaRPr/>
          </a:p>
          <a:p>
            <a:pPr indent="-317500" lvl="0" marL="457200" rtl="0" algn="l">
              <a:spcBef>
                <a:spcPts val="0"/>
              </a:spcBef>
              <a:spcAft>
                <a:spcPts val="0"/>
              </a:spcAft>
              <a:buClr>
                <a:schemeClr val="dk1"/>
              </a:buClr>
              <a:buSzPts val="1400"/>
              <a:buChar char="●"/>
            </a:pPr>
            <a:r>
              <a:rPr lang="en-US"/>
              <a:t>HQoS was also top of mind as we had multiple levels of port fanout that was not being used effectively</a:t>
            </a:r>
            <a:endParaRPr/>
          </a:p>
          <a:p>
            <a:pPr indent="-317500" lvl="0" marL="457200" rtl="0" algn="l">
              <a:spcBef>
                <a:spcPts val="0"/>
              </a:spcBef>
              <a:spcAft>
                <a:spcPts val="0"/>
              </a:spcAft>
              <a:buClr>
                <a:schemeClr val="dk1"/>
              </a:buClr>
              <a:buSzPts val="1400"/>
              <a:buChar char="●"/>
            </a:pPr>
            <a:r>
              <a:rPr lang="en-US"/>
              <a:t>In order to realize the some of the new service offerings, we knew that we had to go beyond native IP and Bridging so we looked into MPLS</a:t>
            </a:r>
            <a:endParaRPr/>
          </a:p>
          <a:p>
            <a:pPr indent="-317500" lvl="0" marL="457200" rtl="0" algn="l">
              <a:spcBef>
                <a:spcPts val="0"/>
              </a:spcBef>
              <a:spcAft>
                <a:spcPts val="0"/>
              </a:spcAft>
              <a:buClr>
                <a:schemeClr val="dk1"/>
              </a:buClr>
              <a:buSzPts val="1400"/>
              <a:buChar char="●"/>
            </a:pPr>
            <a:r>
              <a:rPr lang="en-US"/>
              <a:t>At the time, it was LDP, RSVP and the up and coming Segment Routing. Given that we already ran IS-IS and Segment Routing not having state overhead for each LSP we decided to make IS-IS SR a goal</a:t>
            </a:r>
            <a:endParaRPr/>
          </a:p>
          <a:p>
            <a:pPr indent="-317500" lvl="0" marL="457200" rtl="0" algn="l">
              <a:spcBef>
                <a:spcPts val="0"/>
              </a:spcBef>
              <a:spcAft>
                <a:spcPts val="0"/>
              </a:spcAft>
              <a:buClr>
                <a:schemeClr val="dk1"/>
              </a:buClr>
              <a:buSzPts val="1400"/>
              <a:buChar char="●"/>
            </a:pPr>
            <a:r>
              <a:rPr lang="en-US"/>
              <a:t>There were also notable individual improvements that we aligned to such as multi-level resiliency with Micro BFD, TI-LFA and BGP PIC as well as flexible tunneling options like PWHE and Logical Tunnels</a:t>
            </a:r>
            <a:endParaRPr/>
          </a:p>
          <a:p>
            <a:pPr indent="-317500" lvl="0" marL="457200" rtl="0" algn="l">
              <a:spcBef>
                <a:spcPts val="0"/>
              </a:spcBef>
              <a:spcAft>
                <a:spcPts val="0"/>
              </a:spcAft>
              <a:buClr>
                <a:schemeClr val="dk1"/>
              </a:buClr>
              <a:buSzPts val="1400"/>
              <a:buChar char="●"/>
            </a:pPr>
            <a:r>
              <a:rPr lang="en-US"/>
              <a:t>Lastly, we wanted be able to have anti-spoofing and filtering capabilities at scale without losing functionality nor scale</a:t>
            </a:r>
            <a:endParaRPr/>
          </a:p>
        </p:txBody>
      </p:sp>
      <p:sp>
        <p:nvSpPr>
          <p:cNvPr id="650" name="Google Shape;650;g35a93be18a7_0_108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35a93be18a7_0_10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35a93be18a7_0_10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Char char="-"/>
            </a:pPr>
            <a:r>
              <a:rPr lang="en-US"/>
              <a:t>On the business side we saw significant opportunities for cost savings such as</a:t>
            </a:r>
            <a:endParaRPr/>
          </a:p>
          <a:p>
            <a:pPr indent="-317500" lvl="1" marL="914400" rtl="0" algn="l">
              <a:spcBef>
                <a:spcPts val="0"/>
              </a:spcBef>
              <a:spcAft>
                <a:spcPts val="0"/>
              </a:spcAft>
              <a:buClr>
                <a:schemeClr val="dk1"/>
              </a:buClr>
              <a:buSzPts val="1400"/>
              <a:buChar char="-"/>
            </a:pPr>
            <a:r>
              <a:rPr lang="en-US"/>
              <a:t>consolidating HPR and DC hardware to one device and moving away from legacy optical platforms, which reduced maintenance spend and colocation costs</a:t>
            </a:r>
            <a:endParaRPr/>
          </a:p>
          <a:p>
            <a:pPr indent="-317500" lvl="1" marL="914400" rtl="0" algn="l">
              <a:spcBef>
                <a:spcPts val="0"/>
              </a:spcBef>
              <a:spcAft>
                <a:spcPts val="0"/>
              </a:spcAft>
              <a:buClr>
                <a:schemeClr val="dk1"/>
              </a:buClr>
              <a:buSzPts val="1400"/>
              <a:buChar char="-"/>
            </a:pPr>
            <a:r>
              <a:rPr lang="en-US"/>
              <a:t>simplified</a:t>
            </a:r>
            <a:r>
              <a:rPr lang="en-US"/>
              <a:t> backbone upgrade cycles</a:t>
            </a:r>
            <a:endParaRPr/>
          </a:p>
          <a:p>
            <a:pPr indent="-317500" lvl="1" marL="914400" rtl="0" algn="l">
              <a:spcBef>
                <a:spcPts val="0"/>
              </a:spcBef>
              <a:spcAft>
                <a:spcPts val="0"/>
              </a:spcAft>
              <a:buClr>
                <a:schemeClr val="dk1"/>
              </a:buClr>
              <a:buSzPts val="1400"/>
              <a:buChar char="-"/>
            </a:pPr>
            <a:r>
              <a:rPr lang="en-US"/>
              <a:t>and Automation to drive standardization, reducing demands on engineer time and improve network determinism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60" name="Google Shape;660;g35a93be18a7_0_109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35a93be18a7_0_23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35a93be18a7_0_23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One of the major challenges, which we’re actually still working through, is on the DWDM layer</a:t>
            </a:r>
            <a:endParaRPr/>
          </a:p>
          <a:p>
            <a:pPr indent="-317500" lvl="0" marL="457200" rtl="0" algn="l">
              <a:spcBef>
                <a:spcPts val="0"/>
              </a:spcBef>
              <a:spcAft>
                <a:spcPts val="0"/>
              </a:spcAft>
              <a:buSzPts val="1400"/>
              <a:buChar char="-"/>
            </a:pPr>
            <a:r>
              <a:rPr lang="en-US"/>
              <a:t>DWDM, or Dense Wavelength Division multiplexing, is a very deep subject, but one of its main purposes is to connect remote sites together</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US"/>
              <a:t>We didn’t take a count in 2018, but I estimate we had around 400 optical services on CalREN at the time</a:t>
            </a:r>
            <a:endParaRPr/>
          </a:p>
          <a:p>
            <a:pPr indent="-317500" lvl="0" marL="457200" rtl="0" algn="l">
              <a:spcBef>
                <a:spcPts val="0"/>
              </a:spcBef>
              <a:spcAft>
                <a:spcPts val="0"/>
              </a:spcAft>
              <a:buSzPts val="1400"/>
              <a:buChar char="-"/>
            </a:pPr>
            <a:r>
              <a:rPr lang="en-US"/>
              <a:t>A very large portion of these are at speeds below 100G, meaning they’re non-coherent</a:t>
            </a:r>
            <a:endParaRPr/>
          </a:p>
          <a:p>
            <a:pPr indent="-317500" lvl="0" marL="457200" rtl="0" algn="l">
              <a:spcBef>
                <a:spcPts val="0"/>
              </a:spcBef>
              <a:spcAft>
                <a:spcPts val="0"/>
              </a:spcAft>
              <a:buSzPts val="1400"/>
              <a:buChar char="-"/>
            </a:pPr>
            <a:r>
              <a:rPr lang="en-US"/>
              <a:t>For the next-gen optical network, flex-grid hardware and coherent optics are required to support speeds above 200G</a:t>
            </a:r>
            <a:endParaRPr/>
          </a:p>
          <a:p>
            <a:pPr indent="-317500" lvl="0" marL="457200" rtl="0" algn="l">
              <a:spcBef>
                <a:spcPts val="0"/>
              </a:spcBef>
              <a:spcAft>
                <a:spcPts val="0"/>
              </a:spcAft>
              <a:buSzPts val="1400"/>
              <a:buChar char="-"/>
            </a:pPr>
            <a:r>
              <a:rPr lang="en-US"/>
              <a:t>At a very very high level</a:t>
            </a:r>
            <a:endParaRPr/>
          </a:p>
          <a:p>
            <a:pPr indent="-317500" lvl="1" marL="914400" rtl="0" algn="l">
              <a:spcBef>
                <a:spcPts val="0"/>
              </a:spcBef>
              <a:spcAft>
                <a:spcPts val="0"/>
              </a:spcAft>
              <a:buSzPts val="1400"/>
              <a:buChar char="-"/>
            </a:pPr>
            <a:r>
              <a:rPr lang="en-US"/>
              <a:t>flex-grid allows optical services to be provisioned with flexible channel sizes instead of fixed 50Ghz blocks</a:t>
            </a:r>
            <a:endParaRPr/>
          </a:p>
          <a:p>
            <a:pPr indent="-317500" lvl="2" marL="1371600" rtl="0" algn="l">
              <a:spcBef>
                <a:spcPts val="0"/>
              </a:spcBef>
              <a:spcAft>
                <a:spcPts val="0"/>
              </a:spcAft>
              <a:buSzPts val="1400"/>
              <a:buChar char="-"/>
            </a:pPr>
            <a:r>
              <a:rPr lang="en-US"/>
              <a:t>400G, for example, generally </a:t>
            </a:r>
            <a:r>
              <a:rPr lang="en-US"/>
              <a:t>requires 75Ghz</a:t>
            </a:r>
            <a:endParaRPr/>
          </a:p>
          <a:p>
            <a:pPr indent="-317500" lvl="1" marL="914400" rtl="0" algn="l">
              <a:spcBef>
                <a:spcPts val="0"/>
              </a:spcBef>
              <a:spcAft>
                <a:spcPts val="0"/>
              </a:spcAft>
              <a:buSzPts val="1400"/>
              <a:buChar char="-"/>
            </a:pPr>
            <a:r>
              <a:rPr lang="en-US"/>
              <a:t>Coherent optics are used to encode more information in a given channel size by modulating amplitude and phase</a:t>
            </a:r>
            <a:endParaRPr/>
          </a:p>
          <a:p>
            <a:pPr indent="-317500" lvl="0" marL="457200" rtl="0" algn="l">
              <a:spcBef>
                <a:spcPts val="0"/>
              </a:spcBef>
              <a:spcAft>
                <a:spcPts val="0"/>
              </a:spcAft>
              <a:buSzPts val="1400"/>
              <a:buChar char="-"/>
            </a:pPr>
            <a:r>
              <a:rPr lang="en-US"/>
              <a:t>The result is that in order to achieve a 400G backbone, we first needed to remove non-coherent optical services</a:t>
            </a:r>
            <a:endParaRPr/>
          </a:p>
          <a:p>
            <a:pPr indent="-317500" lvl="1" marL="914400" rtl="0" algn="l">
              <a:spcBef>
                <a:spcPts val="0"/>
              </a:spcBef>
              <a:spcAft>
                <a:spcPts val="0"/>
              </a:spcAft>
              <a:buSzPts val="1400"/>
              <a:buChar char="-"/>
            </a:pPr>
            <a:r>
              <a:rPr lang="en-US"/>
              <a:t>in other words, any circuits below a speed of 100G needed to be changed</a:t>
            </a:r>
            <a:endParaRPr/>
          </a:p>
          <a:p>
            <a:pPr indent="-317500" lvl="0" marL="457200" rtl="0" algn="l">
              <a:spcBef>
                <a:spcPts val="0"/>
              </a:spcBef>
              <a:spcAft>
                <a:spcPts val="0"/>
              </a:spcAft>
              <a:buSzPts val="1400"/>
              <a:buChar char="-"/>
            </a:pPr>
            <a:r>
              <a:rPr lang="en-US"/>
              <a:t>This was, and still is, a major effort</a:t>
            </a:r>
            <a:endParaRPr/>
          </a:p>
        </p:txBody>
      </p:sp>
      <p:sp>
        <p:nvSpPr>
          <p:cNvPr id="669" name="Google Shape;669;g35a93be18a7_0_230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35a93be18a7_0_2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35a93be18a7_0_23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SzPts val="1400"/>
              <a:buChar char="-"/>
            </a:pPr>
            <a:r>
              <a:rPr lang="en-US"/>
              <a:t>This is a high-level timeline of the NGI refresh up to 2025</a:t>
            </a:r>
            <a:endParaRPr/>
          </a:p>
          <a:p>
            <a:pPr indent="-317500" lvl="0" marL="457200" rtl="0" algn="l">
              <a:lnSpc>
                <a:spcPct val="115000"/>
              </a:lnSpc>
              <a:spcBef>
                <a:spcPts val="0"/>
              </a:spcBef>
              <a:spcAft>
                <a:spcPts val="0"/>
              </a:spcAft>
              <a:buSzPts val="1400"/>
              <a:buChar char="-"/>
            </a:pPr>
            <a:r>
              <a:rPr lang="en-US"/>
              <a:t>A large portion of the work was actually on the optical layer as I mentioned on the previous slide, but we also deployed new backbone routers and made major routing config changes as well</a:t>
            </a:r>
            <a:endParaRPr/>
          </a:p>
          <a:p>
            <a:pPr indent="-317500" lvl="0" marL="457200" rtl="0" algn="l">
              <a:lnSpc>
                <a:spcPct val="115000"/>
              </a:lnSpc>
              <a:spcBef>
                <a:spcPts val="0"/>
              </a:spcBef>
              <a:spcAft>
                <a:spcPts val="0"/>
              </a:spcAft>
              <a:buSzPts val="1400"/>
              <a:buChar char="-"/>
            </a:pPr>
            <a:r>
              <a:rPr lang="en-US"/>
              <a:t>The sub-100G services are being either multiplexed onto larger 100G trunks, or deprecated in favor of a Layer 2 VPN overlay service</a:t>
            </a:r>
            <a:endParaRPr/>
          </a:p>
          <a:p>
            <a:pPr indent="-317500" lvl="1" marL="914400" rtl="0" algn="l">
              <a:lnSpc>
                <a:spcPct val="115000"/>
              </a:lnSpc>
              <a:spcBef>
                <a:spcPts val="0"/>
              </a:spcBef>
              <a:spcAft>
                <a:spcPts val="0"/>
              </a:spcAft>
              <a:buSzPts val="1400"/>
              <a:buChar char="-"/>
            </a:pPr>
            <a:r>
              <a:rPr lang="en-US"/>
              <a:t>In almost all cases, this ends up beneficial to our members because of the generally high cost for native optical services</a:t>
            </a:r>
            <a:endParaRPr/>
          </a:p>
          <a:p>
            <a:pPr indent="-317500" lvl="0" marL="457200" rtl="0" algn="l">
              <a:lnSpc>
                <a:spcPct val="115000"/>
              </a:lnSpc>
              <a:spcBef>
                <a:spcPts val="0"/>
              </a:spcBef>
              <a:spcAft>
                <a:spcPts val="0"/>
              </a:spcAft>
              <a:buSzPts val="1400"/>
              <a:buChar char="-"/>
            </a:pPr>
            <a:r>
              <a:rPr lang="en-US"/>
              <a:t>During all this, we also, like everyone else, were significantly impacted by COVID-19 related delays, and we also had to deal with our colocation provider Equinix closing one of our major locations in Los Angeles</a:t>
            </a:r>
            <a:endParaRPr/>
          </a:p>
          <a:p>
            <a:pPr indent="0" lvl="0" marL="457200" rtl="0" algn="l">
              <a:lnSpc>
                <a:spcPct val="115000"/>
              </a:lnSpc>
              <a:spcBef>
                <a:spcPts val="0"/>
              </a:spcBef>
              <a:spcAft>
                <a:spcPts val="0"/>
              </a:spcAft>
              <a:buNone/>
            </a:pPr>
            <a:r>
              <a:t/>
            </a:r>
            <a:endParaRPr/>
          </a:p>
          <a:p>
            <a:pPr indent="0" lvl="0" marL="457200" rtl="0" algn="l">
              <a:lnSpc>
                <a:spcPct val="115000"/>
              </a:lnSpc>
              <a:spcBef>
                <a:spcPts val="0"/>
              </a:spcBef>
              <a:spcAft>
                <a:spcPts val="0"/>
              </a:spcAft>
              <a:buNone/>
            </a:pPr>
            <a:r>
              <a:t/>
            </a:r>
            <a:endParaRPr/>
          </a:p>
          <a:p>
            <a:pPr indent="-317500" lvl="0" marL="457200" rtl="0" algn="l">
              <a:lnSpc>
                <a:spcPct val="115000"/>
              </a:lnSpc>
              <a:spcBef>
                <a:spcPts val="0"/>
              </a:spcBef>
              <a:spcAft>
                <a:spcPts val="0"/>
              </a:spcAft>
              <a:buSzPts val="1400"/>
              <a:buChar char="-"/>
            </a:pPr>
            <a:r>
              <a:t/>
            </a:r>
            <a:endParaRPr/>
          </a:p>
          <a:p>
            <a:pPr indent="-317500" lvl="0" marL="457200" rtl="0" algn="l">
              <a:lnSpc>
                <a:spcPct val="115000"/>
              </a:lnSpc>
              <a:spcBef>
                <a:spcPts val="0"/>
              </a:spcBef>
              <a:spcAft>
                <a:spcPts val="0"/>
              </a:spcAft>
              <a:buSzPts val="1400"/>
              <a:buChar char="-"/>
            </a:pPr>
            <a:r>
              <a:rPr lang="en-US"/>
              <a:t>Began with optical backbone migrations and upgrades to flex grid</a:t>
            </a:r>
            <a:endParaRPr/>
          </a:p>
          <a:p>
            <a:pPr indent="-317500" lvl="0" marL="457200" rtl="0" algn="l">
              <a:lnSpc>
                <a:spcPct val="115000"/>
              </a:lnSpc>
              <a:spcBef>
                <a:spcPts val="0"/>
              </a:spcBef>
              <a:spcAft>
                <a:spcPts val="0"/>
              </a:spcAft>
              <a:buSzPts val="1400"/>
              <a:buChar char="-"/>
            </a:pPr>
            <a:r>
              <a:rPr lang="en-US"/>
              <a:t>refresh of backbone routers</a:t>
            </a:r>
            <a:endParaRPr/>
          </a:p>
          <a:p>
            <a:pPr indent="-317500" lvl="0" marL="457200" rtl="0" algn="l">
              <a:lnSpc>
                <a:spcPct val="115000"/>
              </a:lnSpc>
              <a:spcBef>
                <a:spcPts val="0"/>
              </a:spcBef>
              <a:spcAft>
                <a:spcPts val="0"/>
              </a:spcAft>
              <a:buSzPts val="1400"/>
              <a:buChar char="-"/>
            </a:pPr>
            <a:r>
              <a:rPr lang="en-US"/>
              <a:t>dealt with COVID supply chain issues, which also resulted in some surprising end of life announcements</a:t>
            </a:r>
            <a:endParaRPr/>
          </a:p>
          <a:p>
            <a:pPr indent="-317500" lvl="0" marL="457200" rtl="0" algn="l">
              <a:lnSpc>
                <a:spcPct val="115000"/>
              </a:lnSpc>
              <a:spcBef>
                <a:spcPts val="0"/>
              </a:spcBef>
              <a:spcAft>
                <a:spcPts val="0"/>
              </a:spcAft>
              <a:buClr>
                <a:schemeClr val="dk1"/>
              </a:buClr>
              <a:buSzPts val="1400"/>
              <a:buChar char="-"/>
            </a:pPr>
            <a:r>
              <a:rPr lang="en-US"/>
              <a:t>Los Angeles hubsite closure</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317500" lvl="0" marL="457200" rtl="0" algn="l">
              <a:lnSpc>
                <a:spcPct val="115000"/>
              </a:lnSpc>
              <a:spcBef>
                <a:spcPts val="0"/>
              </a:spcBef>
              <a:spcAft>
                <a:spcPts val="0"/>
              </a:spcAft>
              <a:buClr>
                <a:schemeClr val="dk1"/>
              </a:buClr>
              <a:buSzPts val="1400"/>
              <a:buChar char="-"/>
            </a:pPr>
            <a:r>
              <a:rPr lang="en-US"/>
              <a:t>COVID supply chain issues and tariffs,  which also resulted in surprising End of Life announcements</a:t>
            </a:r>
            <a:endParaRPr/>
          </a:p>
          <a:p>
            <a:pPr indent="-317500" lvl="0" marL="457200" rtl="0" algn="l">
              <a:lnSpc>
                <a:spcPct val="115000"/>
              </a:lnSpc>
              <a:spcBef>
                <a:spcPts val="0"/>
              </a:spcBef>
              <a:spcAft>
                <a:spcPts val="0"/>
              </a:spcAft>
              <a:buClr>
                <a:schemeClr val="dk1"/>
              </a:buClr>
              <a:buSzPts val="1400"/>
              <a:buChar char="-"/>
            </a:pPr>
            <a:r>
              <a:rPr lang="en-US"/>
              <a:t>Initial rounds of optical upgrades without secondary fiber were very challenging</a:t>
            </a:r>
            <a:endParaRPr/>
          </a:p>
          <a:p>
            <a:pPr indent="-317500" lvl="0" marL="457200" rtl="0" algn="l">
              <a:lnSpc>
                <a:spcPct val="115000"/>
              </a:lnSpc>
              <a:spcBef>
                <a:spcPts val="0"/>
              </a:spcBef>
              <a:spcAft>
                <a:spcPts val="0"/>
              </a:spcAft>
              <a:buClr>
                <a:schemeClr val="dk1"/>
              </a:buClr>
              <a:buSzPts val="1400"/>
              <a:buChar char="-"/>
            </a:pPr>
            <a:r>
              <a:rPr lang="en-US"/>
              <a:t>Many members had procured 1G and 10G optical services across the backbone, which need to be migrated to L2VPNs or multiplexed to 100G trunks</a:t>
            </a:r>
            <a:endParaRPr/>
          </a:p>
          <a:p>
            <a:pPr indent="-317500" lvl="0" marL="457200" rtl="0" algn="l">
              <a:lnSpc>
                <a:spcPct val="115000"/>
              </a:lnSpc>
              <a:spcBef>
                <a:spcPts val="0"/>
              </a:spcBef>
              <a:spcAft>
                <a:spcPts val="0"/>
              </a:spcAft>
              <a:buClr>
                <a:schemeClr val="dk1"/>
              </a:buClr>
              <a:buSzPts val="1400"/>
              <a:buChar char="-"/>
            </a:pPr>
            <a:r>
              <a:rPr lang="en-US"/>
              <a:t>lack of pre- and post-migration testing automation</a:t>
            </a:r>
            <a:endParaRPr/>
          </a:p>
          <a:p>
            <a:pPr indent="-317500" lvl="0" marL="457200" rtl="0" algn="l">
              <a:lnSpc>
                <a:spcPct val="115000"/>
              </a:lnSpc>
              <a:spcBef>
                <a:spcPts val="0"/>
              </a:spcBef>
              <a:spcAft>
                <a:spcPts val="0"/>
              </a:spcAft>
              <a:buClr>
                <a:schemeClr val="dk1"/>
              </a:buClr>
              <a:buSzPts val="1400"/>
              <a:buChar char="-"/>
            </a:pPr>
            <a:r>
              <a:rPr lang="en-US"/>
              <a:t>legacy and non-standard configurations when migrating to new hardware</a:t>
            </a:r>
            <a:endParaRPr/>
          </a:p>
        </p:txBody>
      </p:sp>
      <p:sp>
        <p:nvSpPr>
          <p:cNvPr id="717" name="Google Shape;717;g35a93be18a7_0_239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35a93be18a7_0_25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SzPts val="1400"/>
              <a:buChar char="-"/>
            </a:pPr>
            <a:r>
              <a:rPr lang="en-US"/>
              <a:t>This slide sums the CalREN NGI project up to today</a:t>
            </a:r>
            <a:endParaRPr/>
          </a:p>
          <a:p>
            <a:pPr indent="-317500" lvl="0" marL="457200" rtl="0" algn="l">
              <a:lnSpc>
                <a:spcPct val="115000"/>
              </a:lnSpc>
              <a:spcBef>
                <a:spcPts val="0"/>
              </a:spcBef>
              <a:spcAft>
                <a:spcPts val="0"/>
              </a:spcAft>
              <a:buSzPts val="1400"/>
              <a:buChar char="-"/>
            </a:pPr>
            <a:r>
              <a:rPr lang="en-US"/>
              <a:t>We upgraded 14 backbone routers, which involved migrating around 2000 member circuits</a:t>
            </a:r>
            <a:endParaRPr/>
          </a:p>
          <a:p>
            <a:pPr indent="-317500" lvl="0" marL="457200" rtl="0" algn="l">
              <a:lnSpc>
                <a:spcPct val="115000"/>
              </a:lnSpc>
              <a:spcBef>
                <a:spcPts val="0"/>
              </a:spcBef>
              <a:spcAft>
                <a:spcPts val="0"/>
              </a:spcAft>
              <a:buSzPts val="1400"/>
              <a:buChar char="-"/>
            </a:pPr>
            <a:r>
              <a:rPr lang="en-US"/>
              <a:t>Consolidated </a:t>
            </a:r>
            <a:r>
              <a:rPr lang="en-US"/>
              <a:t>the HPR research network and the DC commodity network to a shared infrastructure using VRFs</a:t>
            </a:r>
            <a:endParaRPr/>
          </a:p>
          <a:p>
            <a:pPr indent="-317500" lvl="0" marL="457200" rtl="0" algn="l">
              <a:lnSpc>
                <a:spcPct val="115000"/>
              </a:lnSpc>
              <a:spcBef>
                <a:spcPts val="0"/>
              </a:spcBef>
              <a:spcAft>
                <a:spcPts val="0"/>
              </a:spcAft>
              <a:buClr>
                <a:schemeClr val="dk1"/>
              </a:buClr>
              <a:buSzPts val="1400"/>
              <a:buChar char="-"/>
            </a:pPr>
            <a:r>
              <a:rPr lang="en-US"/>
              <a:t>Completed flex-grid optical upgrades on the CalREN Coastal and Southern fiber routes, enabling superchannel support for circuits above 200Gbps</a:t>
            </a:r>
            <a:endParaRPr/>
          </a:p>
          <a:p>
            <a:pPr indent="-317500" lvl="0" marL="457200" rtl="0" algn="l">
              <a:lnSpc>
                <a:spcPct val="115000"/>
              </a:lnSpc>
              <a:spcBef>
                <a:spcPts val="0"/>
              </a:spcBef>
              <a:spcAft>
                <a:spcPts val="0"/>
              </a:spcAft>
              <a:buClr>
                <a:schemeClr val="dk1"/>
              </a:buClr>
              <a:buSzPts val="1400"/>
              <a:buChar char="-"/>
            </a:pPr>
            <a:r>
              <a:rPr lang="en-US"/>
              <a:t>Transitioned from a flat IP network to a fully segment routing based backbone</a:t>
            </a:r>
            <a:endParaRPr/>
          </a:p>
          <a:p>
            <a:pPr indent="-317500" lvl="0" marL="457200" rtl="0" algn="l">
              <a:lnSpc>
                <a:spcPct val="115000"/>
              </a:lnSpc>
              <a:spcBef>
                <a:spcPts val="0"/>
              </a:spcBef>
              <a:spcAft>
                <a:spcPts val="0"/>
              </a:spcAft>
              <a:buClr>
                <a:schemeClr val="dk1"/>
              </a:buClr>
              <a:buSzPts val="1400"/>
              <a:buChar char="-"/>
            </a:pPr>
            <a:r>
              <a:rPr lang="en-US"/>
              <a:t>Migrated all Layer 2 services to EVPN-based solutions, which also resulted in a significant increase in demand for these same services, particularly for cloud applications</a:t>
            </a:r>
            <a:endParaRPr/>
          </a:p>
          <a:p>
            <a:pPr indent="-317500" lvl="0" marL="457200" rtl="0" algn="l">
              <a:lnSpc>
                <a:spcPct val="115000"/>
              </a:lnSpc>
              <a:spcBef>
                <a:spcPts val="0"/>
              </a:spcBef>
              <a:spcAft>
                <a:spcPts val="0"/>
              </a:spcAft>
              <a:buClr>
                <a:schemeClr val="dk1"/>
              </a:buClr>
              <a:buSzPts val="1400"/>
              <a:buChar char="-"/>
            </a:pPr>
            <a:r>
              <a:rPr lang="en-US"/>
              <a:t>and finally, we upgraded the backbone to 2x400G, with the final two spans completing next month</a:t>
            </a:r>
            <a:endParaRPr/>
          </a:p>
        </p:txBody>
      </p:sp>
      <p:sp>
        <p:nvSpPr>
          <p:cNvPr id="757" name="Google Shape;757;g35a93be18a7_0_25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5a93be18a7_0_5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US"/>
              <a:t>First, I’ll start by giving a brief background of CENIC</a:t>
            </a:r>
            <a:endParaRPr/>
          </a:p>
          <a:p>
            <a:pPr indent="-317500" lvl="0" marL="457200" rtl="0" algn="l">
              <a:lnSpc>
                <a:spcPct val="100000"/>
              </a:lnSpc>
              <a:spcBef>
                <a:spcPts val="0"/>
              </a:spcBef>
              <a:spcAft>
                <a:spcPts val="0"/>
              </a:spcAft>
              <a:buSzPts val="1400"/>
              <a:buChar char="-"/>
            </a:pPr>
            <a:r>
              <a:rPr lang="en-US"/>
              <a:t>CENIC is a non-profit research and education network serving the state of California</a:t>
            </a:r>
            <a:endParaRPr/>
          </a:p>
          <a:p>
            <a:pPr indent="-317500" lvl="0" marL="457200" rtl="0" algn="l">
              <a:lnSpc>
                <a:spcPct val="100000"/>
              </a:lnSpc>
              <a:spcBef>
                <a:spcPts val="0"/>
              </a:spcBef>
              <a:spcAft>
                <a:spcPts val="0"/>
              </a:spcAft>
              <a:buSzPts val="1400"/>
              <a:buChar char="-"/>
            </a:pPr>
            <a:r>
              <a:rPr lang="en-US"/>
              <a:t>Founded in 1997, the initial members consisted of </a:t>
            </a:r>
            <a:endParaRPr/>
          </a:p>
          <a:p>
            <a:pPr indent="-317500" lvl="1" marL="914400" rtl="0" algn="l">
              <a:lnSpc>
                <a:spcPct val="100000"/>
              </a:lnSpc>
              <a:spcBef>
                <a:spcPts val="0"/>
              </a:spcBef>
              <a:spcAft>
                <a:spcPts val="0"/>
              </a:spcAft>
              <a:buSzPts val="1400"/>
              <a:buChar char="-"/>
            </a:pPr>
            <a:r>
              <a:rPr lang="en-US"/>
              <a:t>the University of California system</a:t>
            </a:r>
            <a:endParaRPr/>
          </a:p>
          <a:p>
            <a:pPr indent="-317500" lvl="1" marL="914400" rtl="0" algn="l">
              <a:lnSpc>
                <a:spcPct val="100000"/>
              </a:lnSpc>
              <a:spcBef>
                <a:spcPts val="0"/>
              </a:spcBef>
              <a:spcAft>
                <a:spcPts val="0"/>
              </a:spcAft>
              <a:buSzPts val="1400"/>
              <a:buChar char="-"/>
            </a:pPr>
            <a:r>
              <a:rPr lang="en-US"/>
              <a:t>the California State University system</a:t>
            </a:r>
            <a:endParaRPr/>
          </a:p>
          <a:p>
            <a:pPr indent="-317500" lvl="1" marL="914400" rtl="0" algn="l">
              <a:lnSpc>
                <a:spcPct val="100000"/>
              </a:lnSpc>
              <a:spcBef>
                <a:spcPts val="0"/>
              </a:spcBef>
              <a:spcAft>
                <a:spcPts val="0"/>
              </a:spcAft>
              <a:buSzPts val="1400"/>
              <a:buChar char="-"/>
            </a:pPr>
            <a:r>
              <a:rPr lang="en-US"/>
              <a:t>the University of Southern California</a:t>
            </a:r>
            <a:endParaRPr/>
          </a:p>
          <a:p>
            <a:pPr indent="-317500" lvl="1" marL="914400" rtl="0" algn="l">
              <a:lnSpc>
                <a:spcPct val="100000"/>
              </a:lnSpc>
              <a:spcBef>
                <a:spcPts val="0"/>
              </a:spcBef>
              <a:spcAft>
                <a:spcPts val="0"/>
              </a:spcAft>
              <a:buSzPts val="1400"/>
              <a:buChar char="-"/>
            </a:pPr>
            <a:r>
              <a:rPr lang="en-US"/>
              <a:t>Stanford</a:t>
            </a:r>
            <a:endParaRPr/>
          </a:p>
          <a:p>
            <a:pPr indent="-317500" lvl="1" marL="914400" rtl="0" algn="l">
              <a:lnSpc>
                <a:spcPct val="100000"/>
              </a:lnSpc>
              <a:spcBef>
                <a:spcPts val="0"/>
              </a:spcBef>
              <a:spcAft>
                <a:spcPts val="0"/>
              </a:spcAft>
              <a:buSzPts val="1400"/>
              <a:buChar char="-"/>
            </a:pPr>
            <a:r>
              <a:rPr lang="en-US"/>
              <a:t>and Caltech</a:t>
            </a:r>
            <a:endParaRPr/>
          </a:p>
          <a:p>
            <a:pPr indent="-317500" lvl="0" marL="457200" rtl="0" algn="l">
              <a:lnSpc>
                <a:spcPct val="100000"/>
              </a:lnSpc>
              <a:spcBef>
                <a:spcPts val="0"/>
              </a:spcBef>
              <a:spcAft>
                <a:spcPts val="0"/>
              </a:spcAft>
              <a:buSzPts val="1400"/>
              <a:buChar char="-"/>
            </a:pPr>
            <a:r>
              <a:rPr lang="en-US"/>
              <a:t>but eventually encompassed </a:t>
            </a:r>
            <a:endParaRPr/>
          </a:p>
          <a:p>
            <a:pPr indent="-317500" lvl="1" marL="914400" rtl="0" algn="l">
              <a:lnSpc>
                <a:spcPct val="100000"/>
              </a:lnSpc>
              <a:spcBef>
                <a:spcPts val="0"/>
              </a:spcBef>
              <a:spcAft>
                <a:spcPts val="0"/>
              </a:spcAft>
              <a:buSzPts val="1400"/>
              <a:buChar char="-"/>
            </a:pPr>
            <a:r>
              <a:rPr lang="en-US"/>
              <a:t>the K through 12 system</a:t>
            </a:r>
            <a:endParaRPr/>
          </a:p>
          <a:p>
            <a:pPr indent="-317500" lvl="1" marL="914400" rtl="0" algn="l">
              <a:lnSpc>
                <a:spcPct val="100000"/>
              </a:lnSpc>
              <a:spcBef>
                <a:spcPts val="0"/>
              </a:spcBef>
              <a:spcAft>
                <a:spcPts val="0"/>
              </a:spcAft>
              <a:buSzPts val="1400"/>
              <a:buChar char="-"/>
            </a:pPr>
            <a:r>
              <a:rPr lang="en-US"/>
              <a:t>community colleges</a:t>
            </a:r>
            <a:endParaRPr/>
          </a:p>
          <a:p>
            <a:pPr indent="-317500" lvl="1" marL="914400" rtl="0" algn="l">
              <a:lnSpc>
                <a:spcPct val="100000"/>
              </a:lnSpc>
              <a:spcBef>
                <a:spcPts val="0"/>
              </a:spcBef>
              <a:spcAft>
                <a:spcPts val="0"/>
              </a:spcAft>
              <a:buSzPts val="1400"/>
              <a:buChar char="-"/>
            </a:pPr>
            <a:r>
              <a:rPr lang="en-US"/>
              <a:t>public libraries</a:t>
            </a:r>
            <a:endParaRPr/>
          </a:p>
          <a:p>
            <a:pPr indent="-317500" lvl="1" marL="914400" rtl="0" algn="l">
              <a:lnSpc>
                <a:spcPct val="100000"/>
              </a:lnSpc>
              <a:spcBef>
                <a:spcPts val="0"/>
              </a:spcBef>
              <a:spcAft>
                <a:spcPts val="0"/>
              </a:spcAft>
              <a:buSzPts val="1400"/>
              <a:buChar char="-"/>
            </a:pPr>
            <a:r>
              <a:rPr lang="en-US"/>
              <a:t>the Naval Postgraduate School</a:t>
            </a:r>
            <a:endParaRPr/>
          </a:p>
          <a:p>
            <a:pPr indent="-317500" lvl="1" marL="914400" rtl="0" algn="l">
              <a:lnSpc>
                <a:spcPct val="100000"/>
              </a:lnSpc>
              <a:spcBef>
                <a:spcPts val="0"/>
              </a:spcBef>
              <a:spcAft>
                <a:spcPts val="0"/>
              </a:spcAft>
              <a:buSzPts val="1400"/>
              <a:buChar char="-"/>
            </a:pPr>
            <a:r>
              <a:rPr lang="en-US"/>
              <a:t>independent universities</a:t>
            </a:r>
            <a:endParaRPr/>
          </a:p>
          <a:p>
            <a:pPr indent="-317500" lvl="1" marL="914400" rtl="0" algn="l">
              <a:lnSpc>
                <a:spcPct val="100000"/>
              </a:lnSpc>
              <a:spcBef>
                <a:spcPts val="0"/>
              </a:spcBef>
              <a:spcAft>
                <a:spcPts val="0"/>
              </a:spcAft>
              <a:buSzPts val="1400"/>
              <a:buChar char="-"/>
            </a:pPr>
            <a:r>
              <a:rPr lang="en-US"/>
              <a:t>health systems</a:t>
            </a:r>
            <a:endParaRPr/>
          </a:p>
          <a:p>
            <a:pPr indent="-317500" lvl="1" marL="914400" rtl="0" algn="l">
              <a:lnSpc>
                <a:spcPct val="100000"/>
              </a:lnSpc>
              <a:spcBef>
                <a:spcPts val="0"/>
              </a:spcBef>
              <a:spcAft>
                <a:spcPts val="0"/>
              </a:spcAft>
              <a:buSzPts val="1400"/>
              <a:buChar char="-"/>
            </a:pPr>
            <a:r>
              <a:rPr lang="en-US"/>
              <a:t>cultural and artistic organizations</a:t>
            </a:r>
            <a:endParaRPr/>
          </a:p>
          <a:p>
            <a:pPr indent="-317500" lvl="1" marL="914400" rtl="0" algn="l">
              <a:lnSpc>
                <a:spcPct val="100000"/>
              </a:lnSpc>
              <a:spcBef>
                <a:spcPts val="0"/>
              </a:spcBef>
              <a:spcAft>
                <a:spcPts val="0"/>
              </a:spcAft>
              <a:buSzPts val="1400"/>
              <a:buChar char="-"/>
            </a:pPr>
            <a:r>
              <a:rPr lang="en-US"/>
              <a:t>tribal nations</a:t>
            </a:r>
            <a:endParaRPr/>
          </a:p>
          <a:p>
            <a:pPr indent="-317500" lvl="1" marL="914400" rtl="0" algn="l">
              <a:lnSpc>
                <a:spcPct val="100000"/>
              </a:lnSpc>
              <a:spcBef>
                <a:spcPts val="0"/>
              </a:spcBef>
              <a:spcAft>
                <a:spcPts val="0"/>
              </a:spcAft>
              <a:buSzPts val="1400"/>
              <a:buChar char="-"/>
            </a:pPr>
            <a:r>
              <a:rPr lang="en-US"/>
              <a:t>and even museums</a:t>
            </a:r>
            <a:endParaRPr/>
          </a:p>
          <a:p>
            <a:pPr indent="0" lvl="0" marL="0" rtl="0" algn="l">
              <a:lnSpc>
                <a:spcPct val="100000"/>
              </a:lnSpc>
              <a:spcBef>
                <a:spcPts val="0"/>
              </a:spcBef>
              <a:spcAft>
                <a:spcPts val="0"/>
              </a:spcAft>
              <a:buNone/>
            </a:pPr>
            <a:r>
              <a:t/>
            </a:r>
            <a:endParaRPr/>
          </a:p>
        </p:txBody>
      </p:sp>
      <p:sp>
        <p:nvSpPr>
          <p:cNvPr id="375" name="Google Shape;375;g35a93be18a7_0_5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35a93be18a7_0_25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35a93be18a7_0_25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this is another high-level diagram showing the state of the backbone today</a:t>
            </a:r>
            <a:endParaRPr/>
          </a:p>
          <a:p>
            <a:pPr indent="-317500" lvl="0" marL="457200" rtl="0" algn="l">
              <a:spcBef>
                <a:spcPts val="0"/>
              </a:spcBef>
              <a:spcAft>
                <a:spcPts val="0"/>
              </a:spcAft>
              <a:buSzPts val="1400"/>
              <a:buChar char="-"/>
            </a:pPr>
            <a:r>
              <a:rPr lang="en-US"/>
              <a:t>note that HPR is now available at all locations</a:t>
            </a:r>
            <a:endParaRPr/>
          </a:p>
          <a:p>
            <a:pPr indent="-317500" lvl="0" marL="457200" rtl="0" algn="l">
              <a:spcBef>
                <a:spcPts val="0"/>
              </a:spcBef>
              <a:spcAft>
                <a:spcPts val="0"/>
              </a:spcAft>
              <a:buSzPts val="1400"/>
              <a:buChar char="-"/>
            </a:pPr>
            <a:r>
              <a:rPr lang="en-US"/>
              <a:t>Several of the sites are colored red now to signify 800G support, which I’ll cover later</a:t>
            </a:r>
            <a:endParaRPr/>
          </a:p>
        </p:txBody>
      </p:sp>
      <p:sp>
        <p:nvSpPr>
          <p:cNvPr id="765" name="Google Shape;765;g35a93be18a7_0_25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35a93be18a7_0_28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35a93be18a7_0_28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Next, we’ll talk about some of the hardware changes during the NGI project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10 minutes to here</a:t>
            </a:r>
            <a:endParaRPr b="1"/>
          </a:p>
        </p:txBody>
      </p:sp>
      <p:sp>
        <p:nvSpPr>
          <p:cNvPr id="772" name="Google Shape;772;g35a93be18a7_0_28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35a93be18a7_0_5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35a93be18a7_0_52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first, we started by upgrading our legacy backbone routers to Juniper MX10008s (shown above) and MX10003s (which are not shown here)</a:t>
            </a:r>
            <a:endParaRPr/>
          </a:p>
          <a:p>
            <a:pPr indent="-317500" lvl="0" marL="457200" rtl="0" algn="l">
              <a:spcBef>
                <a:spcPts val="0"/>
              </a:spcBef>
              <a:spcAft>
                <a:spcPts val="0"/>
              </a:spcAft>
              <a:buSzPts val="1400"/>
              <a:buChar char="-"/>
            </a:pPr>
            <a:r>
              <a:rPr lang="en-US"/>
              <a:t>the 10003s are used at some of the lower demand locations for 100G connectivity, but do not support 400G services</a:t>
            </a:r>
            <a:endParaRPr/>
          </a:p>
          <a:p>
            <a:pPr indent="-317500" lvl="0" marL="457200" rtl="0" algn="l">
              <a:spcBef>
                <a:spcPts val="0"/>
              </a:spcBef>
              <a:spcAft>
                <a:spcPts val="0"/>
              </a:spcAft>
              <a:buSzPts val="1400"/>
              <a:buChar char="-"/>
            </a:pPr>
            <a:r>
              <a:rPr lang="en-US"/>
              <a:t>the 10008s are our primary </a:t>
            </a:r>
            <a:r>
              <a:rPr lang="en-US"/>
              <a:t>backbone</a:t>
            </a:r>
            <a:r>
              <a:rPr lang="en-US"/>
              <a:t> routers today, used at all major hubsites</a:t>
            </a:r>
            <a:endParaRPr/>
          </a:p>
          <a:p>
            <a:pPr indent="-317500" lvl="0" marL="457200" rtl="0" algn="l">
              <a:spcBef>
                <a:spcPts val="0"/>
              </a:spcBef>
              <a:spcAft>
                <a:spcPts val="0"/>
              </a:spcAft>
              <a:buSzPts val="1400"/>
              <a:buChar char="-"/>
            </a:pPr>
            <a:r>
              <a:rPr lang="en-US"/>
              <a:t>Using the LC9600 line cards, they support 100 and 400G connectivity, and support the new 400G ZR+ optic types, giving us a high amount of capacity and flexibility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35a93be18a7_0_26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US"/>
              <a:t>One of the most significant hardware advancements has been on the optics side</a:t>
            </a:r>
            <a:endParaRPr/>
          </a:p>
          <a:p>
            <a:pPr indent="-317500" lvl="0" marL="457200" rtl="0" algn="l">
              <a:lnSpc>
                <a:spcPct val="100000"/>
              </a:lnSpc>
              <a:spcBef>
                <a:spcPts val="0"/>
              </a:spcBef>
              <a:spcAft>
                <a:spcPts val="0"/>
              </a:spcAft>
              <a:buSzPts val="1400"/>
              <a:buChar char="-"/>
            </a:pPr>
            <a:r>
              <a:rPr lang="en-US"/>
              <a:t>With 100G, there were very limited options for coherent optics that can be inserted directly into a router</a:t>
            </a:r>
            <a:endParaRPr/>
          </a:p>
          <a:p>
            <a:pPr indent="-317500" lvl="0" marL="457200" rtl="0" algn="l">
              <a:lnSpc>
                <a:spcPct val="100000"/>
              </a:lnSpc>
              <a:spcBef>
                <a:spcPts val="0"/>
              </a:spcBef>
              <a:spcAft>
                <a:spcPts val="0"/>
              </a:spcAft>
              <a:buSzPts val="1400"/>
              <a:buChar char="-"/>
            </a:pPr>
            <a:r>
              <a:rPr lang="en-US"/>
              <a:t>This meant that almost all 100G applications required discrete, and therefore expensive and more complex, transponders</a:t>
            </a:r>
            <a:endParaRPr/>
          </a:p>
          <a:p>
            <a:pPr indent="-317500" lvl="0" marL="457200" rtl="0" algn="l">
              <a:lnSpc>
                <a:spcPct val="100000"/>
              </a:lnSpc>
              <a:spcBef>
                <a:spcPts val="0"/>
              </a:spcBef>
              <a:spcAft>
                <a:spcPts val="0"/>
              </a:spcAft>
              <a:buSzPts val="1400"/>
              <a:buChar char="-"/>
            </a:pPr>
            <a:r>
              <a:rPr lang="en-US"/>
              <a:t>In addition to the higher cost, most of these legacy transponders are now nearing End of Life</a:t>
            </a:r>
            <a:br>
              <a:rPr lang="en-US"/>
            </a:br>
            <a:endParaRPr/>
          </a:p>
          <a:p>
            <a:pPr indent="-317500" lvl="0" marL="457200" rtl="0" algn="l">
              <a:lnSpc>
                <a:spcPct val="100000"/>
              </a:lnSpc>
              <a:spcBef>
                <a:spcPts val="0"/>
              </a:spcBef>
              <a:spcAft>
                <a:spcPts val="0"/>
              </a:spcAft>
              <a:buSzPts val="1400"/>
              <a:buChar char="-"/>
            </a:pPr>
            <a:r>
              <a:rPr lang="en-US"/>
              <a:t>With 400G, the ZR+ and ZR+ high power optics can be inserted into a 400G-ready router and transmit a coherent signal directly into the optical line system</a:t>
            </a:r>
            <a:endParaRPr/>
          </a:p>
          <a:p>
            <a:pPr indent="-317500" lvl="0" marL="457200" rtl="0" algn="l">
              <a:lnSpc>
                <a:spcPct val="100000"/>
              </a:lnSpc>
              <a:spcBef>
                <a:spcPts val="0"/>
              </a:spcBef>
              <a:spcAft>
                <a:spcPts val="0"/>
              </a:spcAft>
              <a:buSzPts val="1400"/>
              <a:buChar char="-"/>
            </a:pPr>
            <a:r>
              <a:rPr lang="en-US"/>
              <a:t>This offers huge cost savings compared to the legacy transponder design, and the CalREN NGI project has been heavily utilizing them</a:t>
            </a:r>
            <a:endParaRPr/>
          </a:p>
          <a:p>
            <a:pPr indent="-317500" lvl="1" marL="914400" rtl="0" algn="l">
              <a:lnSpc>
                <a:spcPct val="100000"/>
              </a:lnSpc>
              <a:spcBef>
                <a:spcPts val="0"/>
              </a:spcBef>
              <a:spcAft>
                <a:spcPts val="0"/>
              </a:spcAft>
              <a:buSzPts val="1400"/>
              <a:buChar char="-"/>
            </a:pPr>
            <a:r>
              <a:rPr lang="en-US"/>
              <a:t>for comparison, a 400G wave can be deployed for approximately the same hardware cost as a 10G wave costed 5 years ago</a:t>
            </a:r>
            <a:endParaRPr/>
          </a:p>
          <a:p>
            <a:pPr indent="-317500" lvl="0" marL="457200" rtl="0" algn="l">
              <a:lnSpc>
                <a:spcPct val="100000"/>
              </a:lnSpc>
              <a:spcBef>
                <a:spcPts val="0"/>
              </a:spcBef>
              <a:spcAft>
                <a:spcPts val="0"/>
              </a:spcAft>
              <a:buSzPts val="1400"/>
              <a:buChar char="-"/>
            </a:pPr>
            <a:r>
              <a:rPr lang="en-US"/>
              <a:t>By the end of next year, almost all backbone services are expected to be using these new optics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798" name="Google Shape;798;g35a93be18a7_0_26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35a93be18a7_0_26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9" name="Google Shape;829;g35a93be18a7_0_26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00000"/>
              </a:lnSpc>
              <a:spcBef>
                <a:spcPts val="0"/>
              </a:spcBef>
              <a:spcAft>
                <a:spcPts val="0"/>
              </a:spcAft>
              <a:buSzPts val="1400"/>
              <a:buChar char="-"/>
            </a:pPr>
            <a:r>
              <a:t/>
            </a:r>
            <a:endParaRPr/>
          </a:p>
        </p:txBody>
      </p:sp>
      <p:sp>
        <p:nvSpPr>
          <p:cNvPr id="830" name="Google Shape;830;g35a93be18a7_0_26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35a93be18a7_0_269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US"/>
              <a:t>Using these DWDM pluggables at 400G, and 800G as we’ll see later, we’re already realizing some </a:t>
            </a:r>
            <a:r>
              <a:rPr lang="en-US"/>
              <a:t>significant</a:t>
            </a:r>
            <a:r>
              <a:rPr lang="en-US"/>
              <a:t> cost reductions in our space and power consumption</a:t>
            </a:r>
            <a:endParaRPr/>
          </a:p>
        </p:txBody>
      </p:sp>
      <p:sp>
        <p:nvSpPr>
          <p:cNvPr id="838" name="Google Shape;838;g35a93be18a7_0_26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35a93be18a7_0_272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US"/>
              <a:t>For comparison, on the left is a 3x100G using the legacy NCS2K platform and 100G transponders</a:t>
            </a:r>
            <a:endParaRPr/>
          </a:p>
          <a:p>
            <a:pPr indent="-317500" lvl="0" marL="457200" rtl="0" algn="l">
              <a:lnSpc>
                <a:spcPct val="100000"/>
              </a:lnSpc>
              <a:spcBef>
                <a:spcPts val="0"/>
              </a:spcBef>
              <a:spcAft>
                <a:spcPts val="0"/>
              </a:spcAft>
              <a:buSzPts val="1400"/>
              <a:buChar char="-"/>
            </a:pPr>
            <a:r>
              <a:rPr lang="en-US"/>
              <a:t>on the right is the 400G ZR pluggables and the newer NCS1010 open line system</a:t>
            </a:r>
            <a:endParaRPr/>
          </a:p>
          <a:p>
            <a:pPr indent="-317500" lvl="0" marL="457200" rtl="0" algn="l">
              <a:lnSpc>
                <a:spcPct val="100000"/>
              </a:lnSpc>
              <a:spcBef>
                <a:spcPts val="0"/>
              </a:spcBef>
              <a:spcAft>
                <a:spcPts val="0"/>
              </a:spcAft>
              <a:buSzPts val="1400"/>
              <a:buChar char="-"/>
            </a:pPr>
            <a:r>
              <a:rPr lang="en-US"/>
              <a:t>As you can see, this is an almost 90% reduction in power, and almost 70% reduction in space</a:t>
            </a:r>
            <a:endParaRPr/>
          </a:p>
        </p:txBody>
      </p:sp>
      <p:sp>
        <p:nvSpPr>
          <p:cNvPr id="869" name="Google Shape;869;g35a93be18a7_0_27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35a93be18a7_0_27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US"/>
              <a:t>This diagram shows what we call the CalREN Core Ring, which consists of all the major hubsites</a:t>
            </a:r>
            <a:endParaRPr/>
          </a:p>
          <a:p>
            <a:pPr indent="-317500" lvl="0" marL="457200" rtl="0" algn="l">
              <a:lnSpc>
                <a:spcPct val="100000"/>
              </a:lnSpc>
              <a:spcBef>
                <a:spcPts val="0"/>
              </a:spcBef>
              <a:spcAft>
                <a:spcPts val="0"/>
              </a:spcAft>
              <a:buSzPts val="1400"/>
              <a:buChar char="-"/>
            </a:pPr>
            <a:r>
              <a:rPr lang="en-US"/>
              <a:t>We’re using 400G pluggables where possible, and we expect to have the 2x400G upgrade completed in by June</a:t>
            </a:r>
            <a:endParaRPr/>
          </a:p>
          <a:p>
            <a:pPr indent="-317500" lvl="0" marL="457200" rtl="0" algn="l">
              <a:lnSpc>
                <a:spcPct val="100000"/>
              </a:lnSpc>
              <a:spcBef>
                <a:spcPts val="0"/>
              </a:spcBef>
              <a:spcAft>
                <a:spcPts val="0"/>
              </a:spcAft>
              <a:buSzPts val="1400"/>
              <a:buChar char="-"/>
            </a:pPr>
            <a:r>
              <a:rPr lang="en-US"/>
              <a:t>The LA - SVL and SAC - RIV paths are too long for ZR+ pluggables, but everywhere else we expect to be able to utlize pluggables</a:t>
            </a:r>
            <a:endParaRPr/>
          </a:p>
          <a:p>
            <a:pPr indent="-317500" lvl="0" marL="457200" rtl="0" algn="l">
              <a:lnSpc>
                <a:spcPct val="100000"/>
              </a:lnSpc>
              <a:spcBef>
                <a:spcPts val="0"/>
              </a:spcBef>
              <a:spcAft>
                <a:spcPts val="0"/>
              </a:spcAft>
              <a:buSzPts val="1400"/>
              <a:buChar char="-"/>
            </a:pPr>
            <a:r>
              <a:rPr lang="en-US"/>
              <a:t>This allows us to very easily, quickly, and cheaply upgrade our backbone capacity as needed.</a:t>
            </a:r>
            <a:endParaRPr/>
          </a:p>
          <a:p>
            <a:pPr indent="-317500" lvl="0" marL="457200" rtl="0" algn="l">
              <a:lnSpc>
                <a:spcPct val="100000"/>
              </a:lnSpc>
              <a:spcBef>
                <a:spcPts val="0"/>
              </a:spcBef>
              <a:spcAft>
                <a:spcPts val="0"/>
              </a:spcAft>
              <a:buSzPts val="1400"/>
              <a:buChar char="-"/>
            </a:pPr>
            <a:r>
              <a:rPr lang="en-US"/>
              <a:t>For the lower-demand locations, such as Fresno or San Luis Obispo, we’re in the process of purchasing ACX7348s to replace non-400G capable routers so we can continue leveraging 400G pluggables</a:t>
            </a:r>
            <a:endParaRPr/>
          </a:p>
        </p:txBody>
      </p:sp>
      <p:sp>
        <p:nvSpPr>
          <p:cNvPr id="894" name="Google Shape;894;g35a93be18a7_0_27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35a93be18a7_0_36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35a93be18a7_0_36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While all these CalREN upgrades were going on, we were also working with our partners at PNWGP to upgrade Pacific Wave</a:t>
            </a:r>
            <a:endParaRPr/>
          </a:p>
        </p:txBody>
      </p:sp>
      <p:sp>
        <p:nvSpPr>
          <p:cNvPr id="902" name="Google Shape;902;g35a93be18a7_0_36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35a93be18a7_0_514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US"/>
              <a:t>PacWave uses similar platforms as CalREN</a:t>
            </a:r>
            <a:endParaRPr/>
          </a:p>
          <a:p>
            <a:pPr indent="-317500" lvl="0" marL="457200" rtl="0" algn="l">
              <a:lnSpc>
                <a:spcPct val="100000"/>
              </a:lnSpc>
              <a:spcBef>
                <a:spcPts val="0"/>
              </a:spcBef>
              <a:spcAft>
                <a:spcPts val="0"/>
              </a:spcAft>
              <a:buSzPts val="1400"/>
              <a:buChar char="-"/>
            </a:pPr>
            <a:r>
              <a:rPr lang="en-US"/>
              <a:t>Originally they were using the same MX10008s as CENIC to delivery 100G services</a:t>
            </a:r>
            <a:endParaRPr/>
          </a:p>
          <a:p>
            <a:pPr indent="-317500" lvl="0" marL="457200" rtl="0" algn="l">
              <a:lnSpc>
                <a:spcPct val="100000"/>
              </a:lnSpc>
              <a:spcBef>
                <a:spcPts val="0"/>
              </a:spcBef>
              <a:spcAft>
                <a:spcPts val="0"/>
              </a:spcAft>
              <a:buSzPts val="1400"/>
              <a:buChar char="-"/>
            </a:pPr>
            <a:r>
              <a:rPr lang="en-US"/>
              <a:t>Instead of the plan CENIC used for CalREN, which was to upgrade these MX10008s to support 400G, for PacWave it made more sense to switch to a new platform - the PTX10001</a:t>
            </a:r>
            <a:endParaRPr/>
          </a:p>
          <a:p>
            <a:pPr indent="-317500" lvl="0" marL="457200" rtl="0" algn="l">
              <a:lnSpc>
                <a:spcPct val="100000"/>
              </a:lnSpc>
              <a:spcBef>
                <a:spcPts val="0"/>
              </a:spcBef>
              <a:spcAft>
                <a:spcPts val="0"/>
              </a:spcAft>
              <a:buSzPts val="1400"/>
              <a:buChar char="-"/>
            </a:pPr>
            <a:r>
              <a:rPr lang="en-US"/>
              <a:t>This PTX router offers 400G support out of the box, and is currently being used at Seattle, LA, and Sunnyvale to create a 400G PacWave backbone, shown here</a:t>
            </a:r>
            <a:endParaRPr/>
          </a:p>
        </p:txBody>
      </p:sp>
      <p:sp>
        <p:nvSpPr>
          <p:cNvPr id="907" name="Google Shape;907;g35a93be18a7_0_5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5a93be18a7_0_892:notes"/>
          <p:cNvSpPr txBox="1"/>
          <p:nvPr>
            <p:ph idx="1" type="body"/>
          </p:nvPr>
        </p:nvSpPr>
        <p:spPr>
          <a:xfrm>
            <a:off x="602754" y="3991429"/>
            <a:ext cx="4821900" cy="3265800"/>
          </a:xfrm>
          <a:prstGeom prst="rect">
            <a:avLst/>
          </a:prstGeom>
          <a:noFill/>
          <a:ln>
            <a:noFill/>
          </a:ln>
        </p:spPr>
        <p:txBody>
          <a:bodyPr anchorCtr="0" anchor="t" bIns="40600" lIns="81225" spcFirstLastPara="1" rIns="81225" wrap="square" tIns="40600">
            <a:noAutofit/>
          </a:bodyPr>
          <a:lstStyle/>
          <a:p>
            <a:pPr indent="0" lvl="0" marL="0" rtl="0" algn="l">
              <a:lnSpc>
                <a:spcPct val="100000"/>
              </a:lnSpc>
              <a:spcBef>
                <a:spcPts val="0"/>
              </a:spcBef>
              <a:spcAft>
                <a:spcPts val="0"/>
              </a:spcAft>
              <a:buClr>
                <a:schemeClr val="dk1"/>
              </a:buClr>
              <a:buSzPts val="1200"/>
              <a:buFont typeface="Calibri"/>
              <a:buNone/>
            </a:pPr>
            <a:r>
              <a:t/>
            </a:r>
            <a:endParaRPr/>
          </a:p>
          <a:p>
            <a:pPr indent="-317500" lvl="0" marL="457200" rtl="0" algn="l">
              <a:lnSpc>
                <a:spcPct val="100000"/>
              </a:lnSpc>
              <a:spcBef>
                <a:spcPts val="0"/>
              </a:spcBef>
              <a:spcAft>
                <a:spcPts val="0"/>
              </a:spcAft>
              <a:buSzPts val="1400"/>
              <a:buChar char="-"/>
            </a:pPr>
            <a:r>
              <a:rPr lang="en-US"/>
              <a:t>today, CENIC connects over 12000 locations across all 58 counties via CalREN, the California Research and Education Network</a:t>
            </a:r>
            <a:endParaRPr/>
          </a:p>
          <a:p>
            <a:pPr indent="-317500" lvl="0" marL="457200" rtl="0" algn="l">
              <a:lnSpc>
                <a:spcPct val="100000"/>
              </a:lnSpc>
              <a:spcBef>
                <a:spcPts val="0"/>
              </a:spcBef>
              <a:spcAft>
                <a:spcPts val="0"/>
              </a:spcAft>
              <a:buSzPts val="1400"/>
              <a:buChar char="-"/>
            </a:pPr>
            <a:r>
              <a:rPr lang="en-US"/>
              <a:t>CalREN comprises of over 8000 fiber miles and connects over 20 million Californians to the rest of the world</a:t>
            </a:r>
            <a:endParaRPr/>
          </a:p>
          <a:p>
            <a:pPr indent="-317500" lvl="0" marL="457200" rtl="0" algn="l">
              <a:lnSpc>
                <a:spcPct val="100000"/>
              </a:lnSpc>
              <a:spcBef>
                <a:spcPts val="0"/>
              </a:spcBef>
              <a:spcAft>
                <a:spcPts val="0"/>
              </a:spcAft>
              <a:buSzPts val="1400"/>
              <a:buChar char="-"/>
            </a:pPr>
            <a:r>
              <a:rPr lang="en-US"/>
              <a:t>Members connect to CalREN at speeds generally from 1G up to 400G, and recently, San Diego State University became the first </a:t>
            </a:r>
            <a:r>
              <a:rPr lang="en-US"/>
              <a:t>institute</a:t>
            </a:r>
            <a:r>
              <a:rPr lang="en-US"/>
              <a:t> in the global R&amp;E community to connect at 800Gbps</a:t>
            </a:r>
            <a:endParaRPr/>
          </a:p>
          <a:p>
            <a:pPr indent="0" lvl="0" marL="457200" rtl="0" algn="l">
              <a:lnSpc>
                <a:spcPct val="100000"/>
              </a:lnSpc>
              <a:spcBef>
                <a:spcPts val="0"/>
              </a:spcBef>
              <a:spcAft>
                <a:spcPts val="0"/>
              </a:spcAft>
              <a:buNone/>
            </a:pPr>
            <a:r>
              <a:t/>
            </a:r>
            <a:endParaRPr/>
          </a:p>
        </p:txBody>
      </p:sp>
      <p:sp>
        <p:nvSpPr>
          <p:cNvPr id="407" name="Google Shape;407;g35a93be18a7_0_892:notes"/>
          <p:cNvSpPr/>
          <p:nvPr>
            <p:ph idx="2" type="sldImg"/>
          </p:nvPr>
        </p:nvSpPr>
        <p:spPr>
          <a:xfrm>
            <a:off x="602754" y="1036734"/>
            <a:ext cx="4821900" cy="279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35a93be18a7_0_5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17" name="Google Shape;917;g35a93be18a7_0_52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8" name="Google Shape;918;g35a93be18a7_0_52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35a93be18a7_0_515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US"/>
              <a:t>We’re also in the planning and procurement phase for a new PacWave node site in Fairbanks, Alaska</a:t>
            </a:r>
            <a:endParaRPr/>
          </a:p>
        </p:txBody>
      </p:sp>
      <p:sp>
        <p:nvSpPr>
          <p:cNvPr id="925" name="Google Shape;925;g35a93be18a7_0_5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35a93be18a7_0_28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US"/>
              <a:t>as a result of the NGI project as a whole, we have a new, updated service catalog, which I’ll briefly go through</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b="1" lang="en-US"/>
              <a:t>14 minutes to here</a:t>
            </a:r>
            <a:endParaRPr b="1"/>
          </a:p>
        </p:txBody>
      </p:sp>
      <p:sp>
        <p:nvSpPr>
          <p:cNvPr id="935" name="Google Shape;935;g35a93be18a7_0_28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35a93be18a7_0_36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35a93be18a7_0_36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A quick overview of our service catalog. I wont take the time to go through all of them, but we’ll go through some of the highlights</a:t>
            </a:r>
            <a:endParaRPr/>
          </a:p>
        </p:txBody>
      </p:sp>
      <p:sp>
        <p:nvSpPr>
          <p:cNvPr id="941" name="Google Shape;941;g35a93be18a7_0_365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35a93be18a7_0_1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35a93be18a7_0_13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As we went over earlier, DC is one of two layer 3 networks we run</a:t>
            </a:r>
            <a:endParaRPr/>
          </a:p>
          <a:p>
            <a:pPr indent="-317500" lvl="0" marL="457200" rtl="0" algn="l">
              <a:spcBef>
                <a:spcPts val="0"/>
              </a:spcBef>
              <a:spcAft>
                <a:spcPts val="0"/>
              </a:spcAft>
              <a:buSzPts val="1400"/>
              <a:buChar char="-"/>
            </a:pPr>
            <a:r>
              <a:rPr lang="en-US"/>
              <a:t>DC is the general commodity internet plus over 8Tbps of upstream peering and cloud connectivity</a:t>
            </a:r>
            <a:endParaRPr/>
          </a:p>
          <a:p>
            <a:pPr indent="-317500" lvl="0" marL="457200" rtl="0" algn="l">
              <a:spcBef>
                <a:spcPts val="0"/>
              </a:spcBef>
              <a:spcAft>
                <a:spcPts val="0"/>
              </a:spcAft>
              <a:buSzPts val="1400"/>
              <a:buChar char="-"/>
            </a:pPr>
            <a:r>
              <a:rPr lang="en-US"/>
              <a:t>We also have on-net caches, cloud connections, and exchange fabrics connected</a:t>
            </a:r>
            <a:endParaRPr/>
          </a:p>
          <a:p>
            <a:pPr indent="-317500" lvl="0" marL="457200" rtl="0" algn="l">
              <a:spcBef>
                <a:spcPts val="0"/>
              </a:spcBef>
              <a:spcAft>
                <a:spcPts val="0"/>
              </a:spcAft>
              <a:buSzPts val="1400"/>
              <a:buChar char="-"/>
            </a:pPr>
            <a:r>
              <a:t/>
            </a:r>
            <a:endParaRPr/>
          </a:p>
        </p:txBody>
      </p:sp>
      <p:sp>
        <p:nvSpPr>
          <p:cNvPr id="949" name="Google Shape;949;g35a93be18a7_0_13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35a93be18a7_0_17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35a93be18a7_0_17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HPR is the other Layer 3 network, which is focused on research</a:t>
            </a:r>
            <a:endParaRPr/>
          </a:p>
          <a:p>
            <a:pPr indent="-317500" lvl="0" marL="457200" rtl="0" algn="l">
              <a:spcBef>
                <a:spcPts val="0"/>
              </a:spcBef>
              <a:spcAft>
                <a:spcPts val="0"/>
              </a:spcAft>
              <a:buSzPts val="1400"/>
              <a:buChar char="-"/>
            </a:pPr>
            <a:r>
              <a:rPr lang="en-US"/>
              <a:t>This is the global R&amp;E table, which has connectivity to participants such as Internet2, ESNet, and the Large Hadron Collider project</a:t>
            </a:r>
            <a:endParaRPr/>
          </a:p>
          <a:p>
            <a:pPr indent="-317500" lvl="0" marL="457200" rtl="0" algn="l">
              <a:spcBef>
                <a:spcPts val="0"/>
              </a:spcBef>
              <a:spcAft>
                <a:spcPts val="0"/>
              </a:spcAft>
              <a:buSzPts val="1400"/>
              <a:buChar char="-"/>
            </a:pPr>
            <a:r>
              <a:rPr lang="en-US"/>
              <a:t>As we went over earlier, this was initially only offered at a handful of CalREN locations, but today is offered throughout our footprint</a:t>
            </a:r>
            <a:endParaRPr/>
          </a:p>
        </p:txBody>
      </p:sp>
      <p:sp>
        <p:nvSpPr>
          <p:cNvPr id="989" name="Google Shape;989;g35a93be18a7_0_17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35a93be18a7_0_47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33" name="Google Shape;1033;g35a93be18a7_0_47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One of the major additions to our service catalog was Layer 2 VPN services</a:t>
            </a:r>
            <a:endParaRPr/>
          </a:p>
          <a:p>
            <a:pPr indent="-317500" lvl="0" marL="457200" rtl="0" algn="l">
              <a:spcBef>
                <a:spcPts val="0"/>
              </a:spcBef>
              <a:spcAft>
                <a:spcPts val="0"/>
              </a:spcAft>
              <a:buSzPts val="1400"/>
              <a:buChar char="-"/>
            </a:pPr>
            <a:r>
              <a:rPr lang="en-US"/>
              <a:t>These are considered ‘overlay’ circuits, meaning they’re a private service that is overlaid on the CalREN Layer 3 DC network</a:t>
            </a:r>
            <a:endParaRPr/>
          </a:p>
        </p:txBody>
      </p:sp>
      <p:sp>
        <p:nvSpPr>
          <p:cNvPr id="1034" name="Google Shape;1034;g35a93be18a7_0_47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35a93be18a7_0_37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39" name="Google Shape;1039;g35a93be18a7_0_37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ELINEs are used to extend a Layer 2 network across a Layer 3 backbone (such as CalREN)</a:t>
            </a:r>
            <a:endParaRPr/>
          </a:p>
          <a:p>
            <a:pPr indent="-317500" lvl="0" marL="457200" rtl="0" algn="l">
              <a:spcBef>
                <a:spcPts val="0"/>
              </a:spcBef>
              <a:spcAft>
                <a:spcPts val="0"/>
              </a:spcAft>
              <a:buSzPts val="1400"/>
              <a:buChar char="-"/>
            </a:pPr>
            <a:r>
              <a:rPr lang="en-US"/>
              <a:t>ELINEs are point to point, connecting exactly one location to one other location</a:t>
            </a:r>
            <a:endParaRPr/>
          </a:p>
          <a:p>
            <a:pPr indent="-317500" lvl="0" marL="457200" rtl="0" algn="l">
              <a:spcBef>
                <a:spcPts val="0"/>
              </a:spcBef>
              <a:spcAft>
                <a:spcPts val="0"/>
              </a:spcAft>
              <a:buSzPts val="1400"/>
              <a:buChar char="-"/>
            </a:pPr>
            <a:r>
              <a:rPr lang="en-US"/>
              <a:t>This is done using an EVPN overlay through our Segment Routed MPLS network</a:t>
            </a:r>
            <a:endParaRPr/>
          </a:p>
        </p:txBody>
      </p:sp>
      <p:sp>
        <p:nvSpPr>
          <p:cNvPr id="1040" name="Google Shape;1040;g35a93be18a7_0_378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35a93be18a7_0_37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47" name="Google Shape;1047;g35a93be18a7_0_37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While this sounds complicated, from the member perspective, it looks exactly like their two locations are directly connected - CENIC is completely invisible</a:t>
            </a:r>
            <a:endParaRPr/>
          </a:p>
          <a:p>
            <a:pPr indent="-317500" lvl="0" marL="457200" rtl="0" algn="l">
              <a:spcBef>
                <a:spcPts val="0"/>
              </a:spcBef>
              <a:spcAft>
                <a:spcPts val="0"/>
              </a:spcAft>
              <a:buSzPts val="1400"/>
              <a:buChar char="-"/>
            </a:pPr>
            <a:r>
              <a:rPr lang="en-US"/>
              <a:t>One interesting use-case is the hub and spoke design that the community colleges use</a:t>
            </a:r>
            <a:endParaRPr/>
          </a:p>
          <a:p>
            <a:pPr indent="-317500" lvl="1" marL="914400" rtl="0" algn="l">
              <a:spcBef>
                <a:spcPts val="0"/>
              </a:spcBef>
              <a:spcAft>
                <a:spcPts val="0"/>
              </a:spcAft>
              <a:buSzPts val="1400"/>
              <a:buChar char="-"/>
            </a:pPr>
            <a:r>
              <a:rPr lang="en-US"/>
              <a:t>Generally, the main campus will have their security appliances, while the smaller remote sites do not</a:t>
            </a:r>
            <a:endParaRPr/>
          </a:p>
          <a:p>
            <a:pPr indent="-317500" lvl="1" marL="914400" rtl="0" algn="l">
              <a:spcBef>
                <a:spcPts val="0"/>
              </a:spcBef>
              <a:spcAft>
                <a:spcPts val="0"/>
              </a:spcAft>
              <a:buSzPts val="1400"/>
              <a:buChar char="-"/>
            </a:pPr>
            <a:r>
              <a:rPr lang="en-US"/>
              <a:t>We provision ELINEs (or ELANs, which I’ll go over next) from remote site - main campus, which allows them to move all their satellite locations behind one central firewall</a:t>
            </a:r>
            <a:endParaRPr/>
          </a:p>
          <a:p>
            <a:pPr indent="-317500" lvl="1" marL="914400" rtl="0" algn="l">
              <a:spcBef>
                <a:spcPts val="0"/>
              </a:spcBef>
              <a:spcAft>
                <a:spcPts val="0"/>
              </a:spcAft>
              <a:buSzPts val="1400"/>
              <a:buChar char="-"/>
            </a:pPr>
            <a:r>
              <a:rPr lang="en-US"/>
              <a:t>This significantly reduces costs as compared to needing firewalls at each location</a:t>
            </a:r>
            <a:endParaRPr/>
          </a:p>
          <a:p>
            <a:pPr indent="-317500" lvl="0" marL="457200" rtl="0" algn="l">
              <a:spcBef>
                <a:spcPts val="0"/>
              </a:spcBef>
              <a:spcAft>
                <a:spcPts val="0"/>
              </a:spcAft>
              <a:buSzPts val="1400"/>
              <a:buChar char="-"/>
            </a:pPr>
            <a:r>
              <a:rPr lang="en-US"/>
              <a:t>Another major use-case is cloud connectivity</a:t>
            </a:r>
            <a:endParaRPr/>
          </a:p>
        </p:txBody>
      </p:sp>
      <p:sp>
        <p:nvSpPr>
          <p:cNvPr id="1048" name="Google Shape;1048;g35a93be18a7_0_379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35a93be18a7_0_39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35a93be18a7_0_39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As cloud applications become more and more common, members need seamless direct layer 2 connectivity to their cloud providers, </a:t>
            </a:r>
            <a:r>
              <a:rPr lang="en-US"/>
              <a:t>such as Azure, AWS, Oracle, or Google Cloud</a:t>
            </a:r>
            <a:endParaRPr/>
          </a:p>
          <a:p>
            <a:pPr indent="-317500" lvl="0" marL="457200" rtl="0" algn="l">
              <a:spcBef>
                <a:spcPts val="0"/>
              </a:spcBef>
              <a:spcAft>
                <a:spcPts val="0"/>
              </a:spcAft>
              <a:buSzPts val="1400"/>
              <a:buChar char="-"/>
            </a:pPr>
            <a:r>
              <a:rPr lang="en-US"/>
              <a:t>When this is required CENIC provisions an ELINE from the member handoff router port across the CalREN network and hands off directly to the cloud provider</a:t>
            </a:r>
            <a:endParaRPr/>
          </a:p>
        </p:txBody>
      </p:sp>
      <p:sp>
        <p:nvSpPr>
          <p:cNvPr id="1057" name="Google Shape;1057;g35a93be18a7_0_39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5a93be18a7_0_6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000">
              <a:latin typeface="Arial"/>
              <a:ea typeface="Arial"/>
              <a:cs typeface="Arial"/>
              <a:sym typeface="Arial"/>
            </a:endParaRPr>
          </a:p>
        </p:txBody>
      </p:sp>
      <p:sp>
        <p:nvSpPr>
          <p:cNvPr id="446" name="Google Shape;446;g35a93be18a7_0_6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35a93be18a7_0_47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95" name="Google Shape;1095;g35a93be18a7_0_47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The next new service is an ELAN, which is very similar to an ELINE</a:t>
            </a:r>
            <a:endParaRPr/>
          </a:p>
        </p:txBody>
      </p:sp>
      <p:sp>
        <p:nvSpPr>
          <p:cNvPr id="1096" name="Google Shape;1096;g35a93be18a7_0_474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35a93be18a7_0_4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35a93be18a7_0_41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Where an ELINE is explicitly a point-point service, an ELAN is multi-point, and therefore more flexible</a:t>
            </a:r>
            <a:endParaRPr/>
          </a:p>
          <a:p>
            <a:pPr indent="-317500" lvl="0" marL="457200" rtl="0" algn="l">
              <a:spcBef>
                <a:spcPts val="0"/>
              </a:spcBef>
              <a:spcAft>
                <a:spcPts val="0"/>
              </a:spcAft>
              <a:buSzPts val="1400"/>
              <a:buChar char="-"/>
            </a:pPr>
            <a:r>
              <a:rPr lang="en-US"/>
              <a:t>Any number of member locations can be connected together using this ELAN</a:t>
            </a:r>
            <a:endParaRPr/>
          </a:p>
          <a:p>
            <a:pPr indent="-317500" lvl="0" marL="457200" rtl="0" algn="l">
              <a:spcBef>
                <a:spcPts val="0"/>
              </a:spcBef>
              <a:spcAft>
                <a:spcPts val="0"/>
              </a:spcAft>
              <a:buClr>
                <a:schemeClr val="dk1"/>
              </a:buClr>
              <a:buSzPts val="1400"/>
              <a:buChar char="-"/>
            </a:pPr>
            <a:r>
              <a:rPr lang="en-US"/>
              <a:t>from the member perspective, it looks like they’re connecting to one big virtual CENIC switch</a:t>
            </a:r>
            <a:endParaRPr/>
          </a:p>
          <a:p>
            <a:pPr indent="-317500" lvl="0" marL="457200" rtl="0" algn="l">
              <a:spcBef>
                <a:spcPts val="0"/>
              </a:spcBef>
              <a:spcAft>
                <a:spcPts val="0"/>
              </a:spcAft>
              <a:buClr>
                <a:schemeClr val="dk1"/>
              </a:buClr>
              <a:buSzPts val="1400"/>
              <a:buChar char="-"/>
            </a:pPr>
            <a:r>
              <a:rPr lang="en-US"/>
              <a:t>this is true even across CENIC backbone locations, in other words, the member locations do not need to connect to the same CENIC router</a:t>
            </a:r>
            <a:endParaRPr/>
          </a:p>
        </p:txBody>
      </p:sp>
      <p:sp>
        <p:nvSpPr>
          <p:cNvPr id="1102" name="Google Shape;1102;g35a93be18a7_0_410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35a93be18a7_0_4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09" name="Google Shape;1109;g35a93be18a7_0_41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t/>
            </a:r>
            <a:endParaRPr/>
          </a:p>
          <a:p>
            <a:pPr indent="-317500" lvl="0" marL="457200" rtl="0" algn="l">
              <a:spcBef>
                <a:spcPts val="0"/>
              </a:spcBef>
              <a:spcAft>
                <a:spcPts val="0"/>
              </a:spcAft>
              <a:buSzPts val="1400"/>
              <a:buChar char="-"/>
            </a:pPr>
            <a:r>
              <a:rPr lang="en-US"/>
              <a:t>This can offer significant cost savings. The example above is of San Joaquin Valley Library system, which needs layer 2 connectivity between all their distributed branch offices</a:t>
            </a:r>
            <a:endParaRPr/>
          </a:p>
          <a:p>
            <a:pPr indent="-317500" lvl="0" marL="457200" rtl="0" algn="l">
              <a:spcBef>
                <a:spcPts val="0"/>
              </a:spcBef>
              <a:spcAft>
                <a:spcPts val="0"/>
              </a:spcAft>
              <a:buSzPts val="1400"/>
              <a:buChar char="-"/>
            </a:pPr>
            <a:r>
              <a:rPr lang="en-US"/>
              <a:t>Before ELANs were available, this would have required significantly more physical circuits, greatly increasing costs</a:t>
            </a:r>
            <a:endParaRPr/>
          </a:p>
          <a:p>
            <a:pPr indent="-317500" lvl="0" marL="457200" rtl="0" algn="l">
              <a:spcBef>
                <a:spcPts val="0"/>
              </a:spcBef>
              <a:spcAft>
                <a:spcPts val="0"/>
              </a:spcAft>
              <a:buSzPts val="1400"/>
              <a:buChar char="-"/>
            </a:pPr>
            <a:r>
              <a:rPr lang="en-US"/>
              <a:t>With a </a:t>
            </a:r>
            <a:r>
              <a:rPr lang="en-US"/>
              <a:t>single</a:t>
            </a:r>
            <a:r>
              <a:rPr lang="en-US"/>
              <a:t> ELAN, each branch gets one circuit to a CENIC location, and automatically gets that layer 2 </a:t>
            </a:r>
            <a:r>
              <a:rPr lang="en-US"/>
              <a:t>connectivity</a:t>
            </a:r>
            <a:r>
              <a:rPr lang="en-US"/>
              <a:t> to all other branches</a:t>
            </a:r>
            <a:endParaRPr/>
          </a:p>
          <a:p>
            <a:pPr indent="-317500" lvl="0" marL="457200" rtl="0" algn="l">
              <a:spcBef>
                <a:spcPts val="0"/>
              </a:spcBef>
              <a:spcAft>
                <a:spcPts val="0"/>
              </a:spcAft>
              <a:buSzPts val="1400"/>
              <a:buChar char="-"/>
            </a:pPr>
            <a:r>
              <a:rPr lang="en-US"/>
              <a:t>This offers a very simple, easy to grasp network design with most of the complexity taken on by CENIC for a much lower cost the the library system</a:t>
            </a:r>
            <a:endParaRPr/>
          </a:p>
        </p:txBody>
      </p:sp>
      <p:sp>
        <p:nvSpPr>
          <p:cNvPr id="1110" name="Google Shape;1110;g35a93be18a7_0_41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35a93be18a7_0_4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35a93be18a7_0_41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here’s a table comparing ELINE vs ELAN</a:t>
            </a:r>
            <a:endParaRPr/>
          </a:p>
          <a:p>
            <a:pPr indent="-317500" lvl="0" marL="457200" rtl="0" algn="l">
              <a:spcBef>
                <a:spcPts val="0"/>
              </a:spcBef>
              <a:spcAft>
                <a:spcPts val="0"/>
              </a:spcAft>
              <a:buSzPts val="1400"/>
              <a:buChar char="-"/>
            </a:pPr>
            <a:r>
              <a:rPr lang="en-US"/>
              <a:t>you may be wondering why not just use an ELAN in all cases? </a:t>
            </a:r>
            <a:endParaRPr/>
          </a:p>
          <a:p>
            <a:pPr indent="-317500" lvl="0" marL="457200" rtl="0" algn="l">
              <a:spcBef>
                <a:spcPts val="0"/>
              </a:spcBef>
              <a:spcAft>
                <a:spcPts val="0"/>
              </a:spcAft>
              <a:buSzPts val="1400"/>
              <a:buChar char="-"/>
            </a:pPr>
            <a:r>
              <a:rPr lang="en-US"/>
              <a:t>Well, in general an ELINE will transparently forward all frames between the two locations</a:t>
            </a:r>
            <a:endParaRPr/>
          </a:p>
          <a:p>
            <a:pPr indent="-317500" lvl="0" marL="457200" rtl="0" algn="l">
              <a:spcBef>
                <a:spcPts val="0"/>
              </a:spcBef>
              <a:spcAft>
                <a:spcPts val="0"/>
              </a:spcAft>
              <a:buSzPts val="1400"/>
              <a:buChar char="-"/>
            </a:pPr>
            <a:r>
              <a:rPr lang="en-US"/>
              <a:t>An ELAN is a bit more complicated because the CENIC network now has to be involved in frame flooding, just like a switch does</a:t>
            </a:r>
            <a:endParaRPr/>
          </a:p>
          <a:p>
            <a:pPr indent="-317500" lvl="0" marL="457200" rtl="0" algn="l">
              <a:spcBef>
                <a:spcPts val="0"/>
              </a:spcBef>
              <a:spcAft>
                <a:spcPts val="0"/>
              </a:spcAft>
              <a:buSzPts val="1400"/>
              <a:buChar char="-"/>
            </a:pPr>
            <a:r>
              <a:rPr lang="en-US"/>
              <a:t>This means there are some types of frames that will not work correctly through an ELAN, but this is fairly rare</a:t>
            </a:r>
            <a:endParaRPr/>
          </a:p>
        </p:txBody>
      </p:sp>
      <p:sp>
        <p:nvSpPr>
          <p:cNvPr id="1167" name="Google Shape;1167;g35a93be18a7_0_416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g35a93be18a7_0_47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55" name="Google Shape;1255;g35a93be18a7_0_47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one of the major challenges for our members the past few years has been DDoS attacks</a:t>
            </a:r>
            <a:endParaRPr/>
          </a:p>
          <a:p>
            <a:pPr indent="-317500" lvl="0" marL="457200" rtl="0" algn="l">
              <a:spcBef>
                <a:spcPts val="0"/>
              </a:spcBef>
              <a:spcAft>
                <a:spcPts val="0"/>
              </a:spcAft>
              <a:buSzPts val="1400"/>
              <a:buChar char="-"/>
            </a:pPr>
            <a:r>
              <a:rPr lang="en-US"/>
              <a:t>CENIC was able to act as a consortium, purchasing DMS services for our members, which are often too expensive for any one campus to procure on their own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b="1" lang="en-US"/>
              <a:t>18 minutes to here</a:t>
            </a:r>
            <a:endParaRPr b="1"/>
          </a:p>
        </p:txBody>
      </p:sp>
      <p:sp>
        <p:nvSpPr>
          <p:cNvPr id="1256" name="Google Shape;1256;g35a93be18a7_0_47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35a93be18a7_0_4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61" name="Google Shape;1261;g35a93be18a7_0_43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CENIC works with Internet2 to </a:t>
            </a:r>
            <a:r>
              <a:rPr lang="en-US"/>
              <a:t>provide</a:t>
            </a:r>
            <a:r>
              <a:rPr lang="en-US"/>
              <a:t> the DMS, or DDos Mitigation Service, to our members</a:t>
            </a:r>
            <a:endParaRPr/>
          </a:p>
          <a:p>
            <a:pPr indent="-317500" lvl="0" marL="457200" rtl="0" algn="l">
              <a:spcBef>
                <a:spcPts val="0"/>
              </a:spcBef>
              <a:spcAft>
                <a:spcPts val="0"/>
              </a:spcAft>
              <a:buSzPts val="1400"/>
              <a:buChar char="-"/>
            </a:pPr>
            <a:r>
              <a:rPr lang="en-US"/>
              <a:t>The way this works is that when a member is under attack, CENIC or campus engineers will advertise a IP prefix in BGP towards Internet2 that contains the IP or IPs being attacked</a:t>
            </a:r>
            <a:endParaRPr/>
          </a:p>
          <a:p>
            <a:pPr indent="-317500" lvl="0" marL="457200" rtl="0" algn="l">
              <a:spcBef>
                <a:spcPts val="0"/>
              </a:spcBef>
              <a:spcAft>
                <a:spcPts val="0"/>
              </a:spcAft>
              <a:buSzPts val="1400"/>
              <a:buChar char="-"/>
            </a:pPr>
            <a:r>
              <a:rPr lang="en-US"/>
              <a:t>This prefix will then be routed towards Radware, the DMS scrubbing provider, who then returns cleaned traffic straight to CENIC and then back to the member</a:t>
            </a:r>
            <a:endParaRPr/>
          </a:p>
        </p:txBody>
      </p:sp>
      <p:sp>
        <p:nvSpPr>
          <p:cNvPr id="1262" name="Google Shape;1262;g35a93be18a7_0_43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g35a93be18a7_0_4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19" name="Google Shape;1319;g35a93be18a7_0_44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This is </a:t>
            </a:r>
            <a:r>
              <a:rPr lang="en-US"/>
              <a:t>primarily</a:t>
            </a:r>
            <a:r>
              <a:rPr lang="en-US"/>
              <a:t> for volumetric attacks, but also helps with several other attacks</a:t>
            </a:r>
            <a:endParaRPr/>
          </a:p>
        </p:txBody>
      </p:sp>
      <p:sp>
        <p:nvSpPr>
          <p:cNvPr id="1320" name="Google Shape;1320;g35a93be18a7_0_44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g35a93be18a7_0_44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34" name="Google Shape;1334;g35a93be18a7_0_44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We offer two flavors of DMS to our members</a:t>
            </a:r>
            <a:endParaRPr/>
          </a:p>
          <a:p>
            <a:pPr indent="-317500" lvl="0" marL="457200" rtl="0" algn="l">
              <a:spcBef>
                <a:spcPts val="0"/>
              </a:spcBef>
              <a:spcAft>
                <a:spcPts val="0"/>
              </a:spcAft>
              <a:buSzPts val="1400"/>
              <a:buChar char="-"/>
            </a:pPr>
            <a:r>
              <a:rPr lang="en-US"/>
              <a:t>First is the CENIC managed solution where CENIC monitors for DDoS attacks and initiates scrubbing towards Radware on behalf of the member</a:t>
            </a:r>
            <a:endParaRPr/>
          </a:p>
          <a:p>
            <a:pPr indent="-317500" lvl="1" marL="914400" rtl="0" algn="l">
              <a:spcBef>
                <a:spcPts val="0"/>
              </a:spcBef>
              <a:spcAft>
                <a:spcPts val="0"/>
              </a:spcAft>
              <a:buSzPts val="1400"/>
              <a:buChar char="-"/>
            </a:pPr>
            <a:r>
              <a:rPr lang="en-US"/>
              <a:t>This initiation is only done after the member gives permission, but in some cases they give pre-approval with the goal of mitigating the attack as quickly as possible</a:t>
            </a:r>
            <a:endParaRPr/>
          </a:p>
          <a:p>
            <a:pPr indent="-317500" lvl="0" marL="457200" rtl="0" algn="l">
              <a:spcBef>
                <a:spcPts val="0"/>
              </a:spcBef>
              <a:spcAft>
                <a:spcPts val="0"/>
              </a:spcAft>
              <a:buSzPts val="1400"/>
              <a:buChar char="-"/>
            </a:pPr>
            <a:r>
              <a:rPr lang="en-US"/>
              <a:t>Secondly, the other option is the self-service solution</a:t>
            </a:r>
            <a:endParaRPr/>
          </a:p>
          <a:p>
            <a:pPr indent="-317500" lvl="1" marL="914400" rtl="0" algn="l">
              <a:spcBef>
                <a:spcPts val="0"/>
              </a:spcBef>
              <a:spcAft>
                <a:spcPts val="0"/>
              </a:spcAft>
              <a:buSzPts val="1400"/>
              <a:buChar char="-"/>
            </a:pPr>
            <a:r>
              <a:rPr lang="en-US"/>
              <a:t>In this case, CENIC’s involvement is to provision a Layer 2 VPN (an ELINE, like we saw earlier) from the member router towards Internet2</a:t>
            </a:r>
            <a:endParaRPr/>
          </a:p>
          <a:p>
            <a:pPr indent="-317500" lvl="1" marL="914400" rtl="0" algn="l">
              <a:spcBef>
                <a:spcPts val="0"/>
              </a:spcBef>
              <a:spcAft>
                <a:spcPts val="0"/>
              </a:spcAft>
              <a:buSzPts val="1400"/>
              <a:buChar char="-"/>
            </a:pPr>
            <a:r>
              <a:rPr lang="en-US"/>
              <a:t>The member then turns up a new BGP peering with Internet2, and during an attack, will advertise the attacked IP prefix themselves</a:t>
            </a:r>
            <a:endParaRPr/>
          </a:p>
          <a:p>
            <a:pPr indent="-317500" lvl="0" marL="457200" rtl="0" algn="l">
              <a:spcBef>
                <a:spcPts val="0"/>
              </a:spcBef>
              <a:spcAft>
                <a:spcPts val="0"/>
              </a:spcAft>
              <a:buSzPts val="1400"/>
              <a:buChar char="-"/>
            </a:pPr>
            <a:r>
              <a:rPr lang="en-US"/>
              <a:t>For either option, Radware scrubs the traffic and returns the clean traffic back to the member</a:t>
            </a:r>
            <a:endParaRPr/>
          </a:p>
        </p:txBody>
      </p:sp>
      <p:sp>
        <p:nvSpPr>
          <p:cNvPr id="1335" name="Google Shape;1335;g35a93be18a7_0_44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g35a93be18a7_0_47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50" name="Google Shape;1350;g35a93be18a7_0_47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Another major service area is on the optical side</a:t>
            </a:r>
            <a:endParaRPr/>
          </a:p>
        </p:txBody>
      </p:sp>
      <p:sp>
        <p:nvSpPr>
          <p:cNvPr id="1351" name="Google Shape;1351;g35a93be18a7_0_47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g35a93be18a7_0_46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56" name="Google Shape;1356;g35a93be18a7_0_460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A layer 1 optical service is something that CENIC has offered for many many years</a:t>
            </a:r>
            <a:endParaRPr/>
          </a:p>
          <a:p>
            <a:pPr indent="-317500" lvl="0" marL="457200" rtl="0" algn="l">
              <a:spcBef>
                <a:spcPts val="0"/>
              </a:spcBef>
              <a:spcAft>
                <a:spcPts val="0"/>
              </a:spcAft>
              <a:buSzPts val="1400"/>
              <a:buChar char="-"/>
            </a:pPr>
            <a:r>
              <a:rPr lang="en-US"/>
              <a:t>This service is a DWDM wave between two locations</a:t>
            </a:r>
            <a:endParaRPr/>
          </a:p>
          <a:p>
            <a:pPr indent="-317500" lvl="0" marL="457200" rtl="0" algn="l">
              <a:spcBef>
                <a:spcPts val="0"/>
              </a:spcBef>
              <a:spcAft>
                <a:spcPts val="0"/>
              </a:spcAft>
              <a:buSzPts val="1400"/>
              <a:buChar char="-"/>
            </a:pPr>
            <a:r>
              <a:rPr lang="en-US"/>
              <a:t>In a sense, it’s very similar to the ELINEs that we saw earlier, which were the point-point VPN services</a:t>
            </a:r>
            <a:endParaRPr/>
          </a:p>
          <a:p>
            <a:pPr indent="-317500" lvl="0" marL="457200" rtl="0" algn="l">
              <a:spcBef>
                <a:spcPts val="0"/>
              </a:spcBef>
              <a:spcAft>
                <a:spcPts val="0"/>
              </a:spcAft>
              <a:buSzPts val="1400"/>
              <a:buChar char="-"/>
            </a:pPr>
            <a:r>
              <a:rPr lang="en-US"/>
              <a:t>In fact, a large reason the pre-NGI CalREN had so many optical services was actually because we were unable to offer ELINE services</a:t>
            </a:r>
            <a:endParaRPr/>
          </a:p>
          <a:p>
            <a:pPr indent="-317500" lvl="0" marL="457200" rtl="0" algn="l">
              <a:spcBef>
                <a:spcPts val="0"/>
              </a:spcBef>
              <a:spcAft>
                <a:spcPts val="0"/>
              </a:spcAft>
              <a:buSzPts val="1400"/>
              <a:buChar char="-"/>
            </a:pPr>
            <a:r>
              <a:rPr lang="en-US"/>
              <a:t>Now that Layer 2 VPNs are commonplace, in many if not most cases, the ELINE is the better option for our members</a:t>
            </a:r>
            <a:endParaRPr/>
          </a:p>
          <a:p>
            <a:pPr indent="-317500" lvl="0" marL="457200" rtl="0" algn="l">
              <a:spcBef>
                <a:spcPts val="0"/>
              </a:spcBef>
              <a:spcAft>
                <a:spcPts val="0"/>
              </a:spcAft>
              <a:buSzPts val="1400"/>
              <a:buChar char="-"/>
            </a:pPr>
            <a:r>
              <a:rPr lang="en-US"/>
              <a:t>Generally, optical remains the preferred choice for dedicated high-bandwidth requirements, such as a 400G service from LA to San Diego</a:t>
            </a:r>
            <a:endParaRPr/>
          </a:p>
        </p:txBody>
      </p:sp>
      <p:sp>
        <p:nvSpPr>
          <p:cNvPr id="1357" name="Google Shape;1357;g35a93be18a7_0_460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5a93be18a7_0_6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If there’s one thing to remember from my portion of this, CENIC is not an ISP, it’s a non profit org that operates California’s Research and Education network. We exist only to serve you, our charter members.</a:t>
            </a:r>
            <a:endParaRPr/>
          </a:p>
        </p:txBody>
      </p:sp>
      <p:sp>
        <p:nvSpPr>
          <p:cNvPr id="453" name="Google Shape;453;g35a93be18a7_0_6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3" name="Shape 1363"/>
        <p:cNvGrpSpPr/>
        <p:nvPr/>
      </p:nvGrpSpPr>
      <p:grpSpPr>
        <a:xfrm>
          <a:off x="0" y="0"/>
          <a:ext cx="0" cy="0"/>
          <a:chOff x="0" y="0"/>
          <a:chExt cx="0" cy="0"/>
        </a:xfrm>
      </p:grpSpPr>
      <p:sp>
        <p:nvSpPr>
          <p:cNvPr id="1364" name="Google Shape;1364;g35a93be18a7_0_48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65" name="Google Shape;1365;g35a93be18a7_0_48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 also have a new optical service offering - Metro optical</a:t>
            </a:r>
            <a:endParaRPr/>
          </a:p>
        </p:txBody>
      </p:sp>
      <p:sp>
        <p:nvSpPr>
          <p:cNvPr id="1366" name="Google Shape;1366;g35a93be18a7_0_489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g35a93be18a7_0_48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71" name="Google Shape;1371;g35a93be18a7_0_48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Since CENIC spends so much time on our large optical network, all of our 40 or so network engineers have a high amount of optical experience</a:t>
            </a:r>
            <a:endParaRPr/>
          </a:p>
          <a:p>
            <a:pPr indent="-317500" lvl="0" marL="457200" rtl="0" algn="l">
              <a:spcBef>
                <a:spcPts val="0"/>
              </a:spcBef>
              <a:spcAft>
                <a:spcPts val="0"/>
              </a:spcAft>
              <a:buSzPts val="1400"/>
              <a:buChar char="-"/>
            </a:pPr>
            <a:r>
              <a:rPr lang="en-US"/>
              <a:t>Our members often do not, simply because DWDM is a much lower component of their network</a:t>
            </a:r>
            <a:endParaRPr/>
          </a:p>
          <a:p>
            <a:pPr indent="-317500" lvl="0" marL="457200" rtl="0" algn="l">
              <a:spcBef>
                <a:spcPts val="0"/>
              </a:spcBef>
              <a:spcAft>
                <a:spcPts val="0"/>
              </a:spcAft>
              <a:buSzPts val="1400"/>
              <a:buChar char="-"/>
            </a:pPr>
            <a:r>
              <a:rPr lang="en-US"/>
              <a:t>To help with this, CENIC now offers a metro optical solution</a:t>
            </a:r>
            <a:endParaRPr/>
          </a:p>
          <a:p>
            <a:pPr indent="-317500" lvl="0" marL="457200" rtl="0" algn="l">
              <a:spcBef>
                <a:spcPts val="0"/>
              </a:spcBef>
              <a:spcAft>
                <a:spcPts val="0"/>
              </a:spcAft>
              <a:buSzPts val="1400"/>
              <a:buChar char="-"/>
            </a:pPr>
            <a:r>
              <a:rPr lang="en-US"/>
              <a:t>This differs from the traditional optical service in that the metro </a:t>
            </a:r>
            <a:r>
              <a:rPr lang="en-US"/>
              <a:t>solution</a:t>
            </a:r>
            <a:r>
              <a:rPr lang="en-US"/>
              <a:t> generally does NOT connect back to CalREN</a:t>
            </a:r>
            <a:endParaRPr/>
          </a:p>
          <a:p>
            <a:pPr indent="-317500" lvl="0" marL="457200" rtl="0" algn="l">
              <a:spcBef>
                <a:spcPts val="0"/>
              </a:spcBef>
              <a:spcAft>
                <a:spcPts val="0"/>
              </a:spcAft>
              <a:buSzPts val="1400"/>
              <a:buChar char="-"/>
            </a:pPr>
            <a:r>
              <a:rPr lang="en-US"/>
              <a:t>In other words, CENIC is helping to manage the Layer 1 portion of a member’s internal network</a:t>
            </a:r>
            <a:endParaRPr/>
          </a:p>
        </p:txBody>
      </p:sp>
      <p:sp>
        <p:nvSpPr>
          <p:cNvPr id="1372" name="Google Shape;1372;g35a93be18a7_0_48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g35a93be18a7_0_49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78" name="Google Shape;1378;g35a93be18a7_0_49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Here is the first production case of this metro service</a:t>
            </a:r>
            <a:endParaRPr/>
          </a:p>
          <a:p>
            <a:pPr indent="-317500" lvl="0" marL="457200" rtl="0" algn="l">
              <a:spcBef>
                <a:spcPts val="0"/>
              </a:spcBef>
              <a:spcAft>
                <a:spcPts val="0"/>
              </a:spcAft>
              <a:buSzPts val="1400"/>
              <a:buChar char="-"/>
            </a:pPr>
            <a:r>
              <a:rPr lang="en-US"/>
              <a:t>In this design, three fiber spans are managed by CENIC using Ciena Waveserver platforms</a:t>
            </a:r>
            <a:endParaRPr/>
          </a:p>
          <a:p>
            <a:pPr indent="-317500" lvl="0" marL="457200" rtl="0" algn="l">
              <a:spcBef>
                <a:spcPts val="0"/>
              </a:spcBef>
              <a:spcAft>
                <a:spcPts val="0"/>
              </a:spcAft>
              <a:buSzPts val="1400"/>
              <a:buChar char="-"/>
            </a:pPr>
            <a:r>
              <a:rPr lang="en-US"/>
              <a:t>We provisioned 400G trunks between the 5 Waveservers, and connected the waveservers down to member-managed </a:t>
            </a:r>
            <a:r>
              <a:rPr lang="en-US"/>
              <a:t>switches</a:t>
            </a:r>
            <a:endParaRPr/>
          </a:p>
          <a:p>
            <a:pPr indent="-317500" lvl="0" marL="457200" rtl="0" algn="l">
              <a:spcBef>
                <a:spcPts val="0"/>
              </a:spcBef>
              <a:spcAft>
                <a:spcPts val="0"/>
              </a:spcAft>
              <a:buSzPts val="1400"/>
              <a:buChar char="-"/>
            </a:pPr>
            <a:r>
              <a:rPr lang="en-US"/>
              <a:t>Again, none of these circuits connect into CalREN, this is exclusively for that member’s network</a:t>
            </a:r>
            <a:endParaRPr/>
          </a:p>
        </p:txBody>
      </p:sp>
      <p:sp>
        <p:nvSpPr>
          <p:cNvPr id="1379" name="Google Shape;1379;g35a93be18a7_0_490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g35a93be18a7_0_49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24" name="Google Shape;1424;g35a93be18a7_0_49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5" name="Google Shape;1425;g35a93be18a7_0_49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g35a93be18a7_0_49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31" name="Google Shape;1431;g35a93be18a7_0_49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2" name="Google Shape;1432;g35a93be18a7_0_49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5" name="Shape 1435"/>
        <p:cNvGrpSpPr/>
        <p:nvPr/>
      </p:nvGrpSpPr>
      <p:grpSpPr>
        <a:xfrm>
          <a:off x="0" y="0"/>
          <a:ext cx="0" cy="0"/>
          <a:chOff x="0" y="0"/>
          <a:chExt cx="0" cy="0"/>
        </a:xfrm>
      </p:grpSpPr>
      <p:sp>
        <p:nvSpPr>
          <p:cNvPr id="1436" name="Google Shape;1436;g35a93be18a7_0_49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37" name="Google Shape;1437;g35a93be18a7_0_49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8" name="Google Shape;1438;g35a93be18a7_0_49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2" name="Shape 1442"/>
        <p:cNvGrpSpPr/>
        <p:nvPr/>
      </p:nvGrpSpPr>
      <p:grpSpPr>
        <a:xfrm>
          <a:off x="0" y="0"/>
          <a:ext cx="0" cy="0"/>
          <a:chOff x="0" y="0"/>
          <a:chExt cx="0" cy="0"/>
        </a:xfrm>
      </p:grpSpPr>
      <p:sp>
        <p:nvSpPr>
          <p:cNvPr id="1443" name="Google Shape;1443;g35a93be18a7_0_49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44" name="Google Shape;1444;g35a93be18a7_0_49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5" name="Google Shape;1445;g35a93be18a7_0_49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g35a93be18a7_0_49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63" name="Google Shape;1463;g35a93be18a7_0_49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4" name="Google Shape;1464;g35a93be18a7_0_49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9" name="Shape 1489"/>
        <p:cNvGrpSpPr/>
        <p:nvPr/>
      </p:nvGrpSpPr>
      <p:grpSpPr>
        <a:xfrm>
          <a:off x="0" y="0"/>
          <a:ext cx="0" cy="0"/>
          <a:chOff x="0" y="0"/>
          <a:chExt cx="0" cy="0"/>
        </a:xfrm>
      </p:grpSpPr>
      <p:sp>
        <p:nvSpPr>
          <p:cNvPr id="1490" name="Google Shape;1490;g35a93be18a7_0_36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One of the most important new services is CENIC AIR, the CENIC AI Resouce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21 minutes to here</a:t>
            </a:r>
            <a:endParaRPr b="1"/>
          </a:p>
        </p:txBody>
      </p:sp>
      <p:sp>
        <p:nvSpPr>
          <p:cNvPr id="1491" name="Google Shape;1491;g35a93be18a7_0_36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4" name="Shape 1494"/>
        <p:cNvGrpSpPr/>
        <p:nvPr/>
      </p:nvGrpSpPr>
      <p:grpSpPr>
        <a:xfrm>
          <a:off x="0" y="0"/>
          <a:ext cx="0" cy="0"/>
          <a:chOff x="0" y="0"/>
          <a:chExt cx="0" cy="0"/>
        </a:xfrm>
      </p:grpSpPr>
      <p:sp>
        <p:nvSpPr>
          <p:cNvPr id="1495" name="Google Shape;1495;g35a93be18a7_0_2836:notes"/>
          <p:cNvSpPr txBox="1"/>
          <p:nvPr>
            <p:ph idx="1" type="body"/>
          </p:nvPr>
        </p:nvSpPr>
        <p:spPr>
          <a:xfrm>
            <a:off x="685801" y="4343401"/>
            <a:ext cx="5486400" cy="41148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CENIC AIR is the California portion of the National Research Platform with a focus on increasing and expanding access to AI resources</a:t>
            </a:r>
            <a:endParaRPr/>
          </a:p>
          <a:p>
            <a:pPr indent="-317500" lvl="0" marL="457200" rtl="0" algn="l">
              <a:spcBef>
                <a:spcPts val="0"/>
              </a:spcBef>
              <a:spcAft>
                <a:spcPts val="0"/>
              </a:spcAft>
              <a:buSzPts val="1400"/>
              <a:buChar char="-"/>
            </a:pPr>
            <a:r>
              <a:rPr lang="en-US"/>
              <a:t>It’s a collaborative effort between campuses and universities to share a </a:t>
            </a:r>
            <a:r>
              <a:rPr lang="en-US"/>
              <a:t>distributed compute and storage cluster optimized for data science and AI applications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496" name="Google Shape;1496;g35a93be18a7_0_2836:notes"/>
          <p:cNvSpPr/>
          <p:nvPr>
            <p:ph idx="2" type="sldImg"/>
          </p:nvPr>
        </p:nvSpPr>
        <p:spPr>
          <a:xfrm>
            <a:off x="430114" y="686405"/>
            <a:ext cx="5997600" cy="3427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5a93be18a7_0_2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5a93be18a7_0_21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Char char="-"/>
            </a:pPr>
            <a:r>
              <a:rPr lang="en-US"/>
              <a:t>This is the CalREN backbone</a:t>
            </a:r>
            <a:endParaRPr/>
          </a:p>
          <a:p>
            <a:pPr indent="-317500" lvl="0" marL="457200" rtl="0" algn="l">
              <a:spcBef>
                <a:spcPts val="0"/>
              </a:spcBef>
              <a:spcAft>
                <a:spcPts val="0"/>
              </a:spcAft>
              <a:buClr>
                <a:schemeClr val="dk1"/>
              </a:buClr>
              <a:buSzPts val="1400"/>
              <a:buChar char="-"/>
            </a:pPr>
            <a:r>
              <a:rPr lang="en-US"/>
              <a:t>We operate our own DWDM network connecting a total of 56 hubsites across the state together using dark fiber IRU assets</a:t>
            </a:r>
            <a:endParaRPr/>
          </a:p>
          <a:p>
            <a:pPr indent="-317500" lvl="0" marL="457200" rtl="0" algn="l">
              <a:spcBef>
                <a:spcPts val="0"/>
              </a:spcBef>
              <a:spcAft>
                <a:spcPts val="0"/>
              </a:spcAft>
              <a:buClr>
                <a:schemeClr val="dk1"/>
              </a:buClr>
              <a:buSzPts val="1400"/>
              <a:buChar char="-"/>
            </a:pPr>
            <a:r>
              <a:rPr lang="en-US"/>
              <a:t>The 22 locations shown here are the primary points of presence for optical and routed member connectivity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Like to other carriers CENIC provides connections to the internet.  </a:t>
            </a:r>
            <a:endParaRPr/>
          </a:p>
          <a:p>
            <a:pPr indent="0" lvl="0" marL="0" rtl="0" algn="l">
              <a:spcBef>
                <a:spcPts val="0"/>
              </a:spcBef>
              <a:spcAft>
                <a:spcPts val="0"/>
              </a:spcAft>
              <a:buNone/>
            </a:pPr>
            <a:r>
              <a:rPr lang="en-US"/>
              <a:t>What is the Internet? The Internet is a network of networks, It is not run by a single entity rather it is a combination of many autonomous networks connecting together through a collaborative effort. As of March 2021 there are about 100,000 global networks connecting together to create the Internet. </a:t>
            </a:r>
            <a:endParaRPr/>
          </a:p>
          <a:p>
            <a:pPr indent="0" lvl="0" marL="0" rtl="0" algn="l">
              <a:spcBef>
                <a:spcPts val="0"/>
              </a:spcBef>
              <a:spcAft>
                <a:spcPts val="0"/>
              </a:spcAft>
              <a:buNone/>
            </a:pPr>
            <a:r>
              <a:rPr lang="en-US"/>
              <a:t>CENIC is one of these networks and connects the research and education community of California to the world. We accomplish this by cultivating hundreds of connections with other cloud, content distribution, research, and education organizations. </a:t>
            </a:r>
            <a:endParaRPr/>
          </a:p>
          <a:p>
            <a:pPr indent="0" lvl="0" marL="0" rtl="0" algn="l">
              <a:spcBef>
                <a:spcPts val="0"/>
              </a:spcBef>
              <a:spcAft>
                <a:spcPts val="0"/>
              </a:spcAft>
              <a:buNone/>
            </a:pPr>
            <a:r>
              <a:rPr lang="en-US"/>
              <a:t>CENIC is able to do this due to our deep relationships with members of the internet ecology and our substantial user base.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However, CENIC is also different from the traditional carriers. We’re governed by our members which creates a collaborative environment where the members determine CENIC’s goals.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example, we have a standard Internet network and custom networks tailored to the unique needs of Research and Education. This custom network provides greater flexibility, that Research and Education institutions require to do their data-intensive research.</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 Stan had mentioned earlier, through the collaborative environment we have with our members, we’re able listen to their needs. We have deployed a Distributed Denial of Service mitigation service to protect from the threat of attacks across the internet, which have previously taken down Amazon and other major companies. This service has already been used to much success and allowed our members to seamlessly continue operations during these attack. </a:t>
            </a:r>
            <a:endParaRPr/>
          </a:p>
          <a:p>
            <a:pPr indent="0" lvl="0" marL="0" rtl="0" algn="l">
              <a:spcBef>
                <a:spcPts val="0"/>
              </a:spcBef>
              <a:spcAft>
                <a:spcPts val="0"/>
              </a:spcAft>
              <a:buNone/>
            </a:pPr>
            <a:r>
              <a:rPr lang="en-US"/>
              <a:t>On the fiscal side as Raul mentioned, due to CENIC’s aggregate buying power in both circuit and equipment, CENIC is able to obtain additional savings which we pass on to our members.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sz="1100">
                <a:latin typeface="Arial"/>
                <a:ea typeface="Arial"/>
                <a:cs typeface="Arial"/>
                <a:sym typeface="Arial"/>
              </a:rPr>
              <a:t>Over the last 3 years, we’ve been engaged on the path towards Next-Generation Infrastructure, an effort to modernize the network. With this effort CENIC’s network will be even more flexible than today. </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What’s coming next:</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-The capability for our member’s to address their unique needs to extend their network privately and seamlessly across CENIC’s network. This will provide cost savings and ease of member’s network management</a:t>
            </a:r>
            <a:endParaRPr b="1"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-Connections to major cloud providers and connections to Epic an electronic medical record platform which will contribute to better healthcare delivery</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-400Gigabit connections… which is 1250 times California’s average statewide speed of 40 MegaBytes per second</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493" name="Google Shape;493;g35a93be18a7_0_21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0" name="Shape 1500"/>
        <p:cNvGrpSpPr/>
        <p:nvPr/>
      </p:nvGrpSpPr>
      <p:grpSpPr>
        <a:xfrm>
          <a:off x="0" y="0"/>
          <a:ext cx="0" cy="0"/>
          <a:chOff x="0" y="0"/>
          <a:chExt cx="0" cy="0"/>
        </a:xfrm>
      </p:grpSpPr>
      <p:sp>
        <p:nvSpPr>
          <p:cNvPr id="1501" name="Google Shape;1501;g35a93be18a7_0_28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02" name="Google Shape;1502;g35a93be18a7_0_28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Char char="-"/>
            </a:pPr>
            <a:r>
              <a:rPr lang="en-US"/>
              <a:t>students at California institutions can access these resources using the Nautilus application, which is managed by UC San Diego</a:t>
            </a:r>
            <a:endParaRPr/>
          </a:p>
          <a:p>
            <a:pPr indent="-317500" lvl="0" marL="457200" rtl="0" algn="l">
              <a:spcBef>
                <a:spcPts val="0"/>
              </a:spcBef>
              <a:spcAft>
                <a:spcPts val="0"/>
              </a:spcAft>
              <a:buClr>
                <a:schemeClr val="dk1"/>
              </a:buClr>
              <a:buSzPts val="1400"/>
              <a:buChar char="-"/>
            </a:pPr>
            <a:r>
              <a:rPr lang="en-US"/>
              <a:t>When CENIC members make these GPU and CPU resources available to CENIC AIR, UC San Diego actually manages the servers centrally</a:t>
            </a:r>
            <a:endParaRPr/>
          </a:p>
          <a:p>
            <a:pPr indent="-317500" lvl="0" marL="457200" rtl="0" algn="l">
              <a:spcBef>
                <a:spcPts val="0"/>
              </a:spcBef>
              <a:spcAft>
                <a:spcPts val="0"/>
              </a:spcAft>
              <a:buClr>
                <a:schemeClr val="dk1"/>
              </a:buClr>
              <a:buSzPts val="1400"/>
              <a:buChar char="-"/>
            </a:pPr>
            <a:r>
              <a:rPr lang="en-US"/>
              <a:t>In addition to ensuring the servers are appropriately secured and </a:t>
            </a:r>
            <a:r>
              <a:rPr lang="en-US"/>
              <a:t>hardened, this also makes all resources available to all Nautilus users</a:t>
            </a:r>
            <a:endParaRPr/>
          </a:p>
          <a:p>
            <a:pPr indent="-317500" lvl="0" marL="457200" rtl="0" algn="l">
              <a:spcBef>
                <a:spcPts val="0"/>
              </a:spcBef>
              <a:spcAft>
                <a:spcPts val="0"/>
              </a:spcAft>
              <a:buClr>
                <a:schemeClr val="dk1"/>
              </a:buClr>
              <a:buSzPts val="1400"/>
              <a:buChar char="-"/>
            </a:pPr>
            <a:r>
              <a:rPr lang="en-US"/>
              <a:t>Users do not have to host CPU or GPU resources to make use of CENIC AIR, but when a campus does host, not only does it benefit the rest of the community, but their students get priority to their local resources and demand can burst to other nodes</a:t>
            </a:r>
            <a:endParaRPr/>
          </a:p>
        </p:txBody>
      </p:sp>
      <p:sp>
        <p:nvSpPr>
          <p:cNvPr id="1503" name="Google Shape;1503;g35a93be18a7_0_28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1" name="Shape 1511"/>
        <p:cNvGrpSpPr/>
        <p:nvPr/>
      </p:nvGrpSpPr>
      <p:grpSpPr>
        <a:xfrm>
          <a:off x="0" y="0"/>
          <a:ext cx="0" cy="0"/>
          <a:chOff x="0" y="0"/>
          <a:chExt cx="0" cy="0"/>
        </a:xfrm>
      </p:grpSpPr>
      <p:sp>
        <p:nvSpPr>
          <p:cNvPr id="1512" name="Google Shape;1512;g35a93be18a7_0_6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Char char="-"/>
            </a:pPr>
            <a:r>
              <a:rPr lang="en-US"/>
              <a:t>this is a view of the CPU and GPU resources available to CENIC AIR  as of last year</a:t>
            </a:r>
            <a:endParaRPr/>
          </a:p>
          <a:p>
            <a:pPr indent="-317500" lvl="0" marL="457200" rtl="0" algn="l">
              <a:spcBef>
                <a:spcPts val="0"/>
              </a:spcBef>
              <a:spcAft>
                <a:spcPts val="0"/>
              </a:spcAft>
              <a:buClr>
                <a:schemeClr val="dk1"/>
              </a:buClr>
              <a:buSzPts val="1400"/>
              <a:buChar char="-"/>
            </a:pPr>
            <a:r>
              <a:rPr lang="en-US"/>
              <a:t>A notable change over the past 9 months has been the increasing interest by the Community Colleges and CSUs</a:t>
            </a:r>
            <a:endParaRPr/>
          </a:p>
          <a:p>
            <a:pPr indent="-317500" lvl="0" marL="457200" rtl="0" algn="l">
              <a:spcBef>
                <a:spcPts val="0"/>
              </a:spcBef>
              <a:spcAft>
                <a:spcPts val="0"/>
              </a:spcAft>
              <a:buClr>
                <a:schemeClr val="dk1"/>
              </a:buClr>
              <a:buSzPts val="1400"/>
              <a:buChar char="-"/>
            </a:pPr>
            <a:r>
              <a:rPr lang="en-US"/>
              <a:t>Traditionally, a resource like CENIC AIR would typically only be consumed by the R1 institutes</a:t>
            </a:r>
            <a:endParaRPr/>
          </a:p>
          <a:p>
            <a:pPr indent="-317500" lvl="0" marL="457200" rtl="0" algn="l">
              <a:spcBef>
                <a:spcPts val="0"/>
              </a:spcBef>
              <a:spcAft>
                <a:spcPts val="0"/>
              </a:spcAft>
              <a:buClr>
                <a:schemeClr val="dk1"/>
              </a:buClr>
              <a:buSzPts val="1400"/>
              <a:buChar char="-"/>
            </a:pPr>
            <a:r>
              <a:rPr lang="en-US"/>
              <a:t>With all of the interest in AI, several CSUs have started turning up new nodes, as well as community colleges</a:t>
            </a:r>
            <a:endParaRPr/>
          </a:p>
          <a:p>
            <a:pPr indent="-317500" lvl="0" marL="457200" rtl="0" algn="l">
              <a:spcBef>
                <a:spcPts val="0"/>
              </a:spcBef>
              <a:spcAft>
                <a:spcPts val="0"/>
              </a:spcAft>
              <a:buClr>
                <a:schemeClr val="dk1"/>
              </a:buClr>
              <a:buSzPts val="1400"/>
              <a:buChar char="-"/>
            </a:pPr>
            <a:r>
              <a:rPr lang="en-US"/>
              <a:t>San Diego Community College was the first, with LA Community College shaping up to be the next one</a:t>
            </a:r>
            <a:endParaRPr/>
          </a:p>
        </p:txBody>
      </p:sp>
      <p:sp>
        <p:nvSpPr>
          <p:cNvPr id="1513" name="Google Shape;1513;g35a93be18a7_0_6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3" name="Shape 1523"/>
        <p:cNvGrpSpPr/>
        <p:nvPr/>
      </p:nvGrpSpPr>
      <p:grpSpPr>
        <a:xfrm>
          <a:off x="0" y="0"/>
          <a:ext cx="0" cy="0"/>
          <a:chOff x="0" y="0"/>
          <a:chExt cx="0" cy="0"/>
        </a:xfrm>
      </p:grpSpPr>
      <p:sp>
        <p:nvSpPr>
          <p:cNvPr id="1524" name="Google Shape;1524;g35a93be18a7_0_2851:notes"/>
          <p:cNvSpPr txBox="1"/>
          <p:nvPr>
            <p:ph idx="1" type="body"/>
          </p:nvPr>
        </p:nvSpPr>
        <p:spPr>
          <a:xfrm>
            <a:off x="642938" y="4136571"/>
            <a:ext cx="5143500" cy="3918900"/>
          </a:xfrm>
          <a:prstGeom prst="rect">
            <a:avLst/>
          </a:prstGeom>
          <a:noFill/>
          <a:ln>
            <a:noFill/>
          </a:ln>
        </p:spPr>
        <p:txBody>
          <a:bodyPr anchorCtr="0" anchor="t" bIns="86175" lIns="86175" spcFirstLastPara="1" rIns="86175" wrap="square" tIns="86175">
            <a:noAutofit/>
          </a:bodyPr>
          <a:lstStyle/>
          <a:p>
            <a:pPr indent="-317500" lvl="0" marL="457200" rtl="0" algn="l">
              <a:spcBef>
                <a:spcPts val="0"/>
              </a:spcBef>
              <a:spcAft>
                <a:spcPts val="0"/>
              </a:spcAft>
              <a:buSzPts val="1400"/>
              <a:buChar char="-"/>
            </a:pPr>
            <a:r>
              <a:rPr lang="en-US"/>
              <a:t>this is a view of the CPU and GPU resources available to CENIC AIR  as of this past july</a:t>
            </a:r>
            <a:endParaRPr/>
          </a:p>
          <a:p>
            <a:pPr indent="-317500" lvl="0" marL="457200" rtl="0" algn="l">
              <a:spcBef>
                <a:spcPts val="0"/>
              </a:spcBef>
              <a:spcAft>
                <a:spcPts val="0"/>
              </a:spcAft>
              <a:buSzPts val="1400"/>
              <a:buChar char="-"/>
            </a:pPr>
            <a:r>
              <a:rPr lang="en-US"/>
              <a:t>students and researchers don’t have to host these resources to take advantage of CENIC AIR, but hosting does give priority</a:t>
            </a:r>
            <a:endParaRPr/>
          </a:p>
        </p:txBody>
      </p:sp>
      <p:sp>
        <p:nvSpPr>
          <p:cNvPr id="1525" name="Google Shape;1525;g35a93be18a7_0_2851:notes"/>
          <p:cNvSpPr/>
          <p:nvPr>
            <p:ph idx="2" type="sldImg"/>
          </p:nvPr>
        </p:nvSpPr>
        <p:spPr>
          <a:xfrm>
            <a:off x="383693" y="653806"/>
            <a:ext cx="5661900" cy="3264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5" name="Shape 1825"/>
        <p:cNvGrpSpPr/>
        <p:nvPr/>
      </p:nvGrpSpPr>
      <p:grpSpPr>
        <a:xfrm>
          <a:off x="0" y="0"/>
          <a:ext cx="0" cy="0"/>
          <a:chOff x="0" y="0"/>
          <a:chExt cx="0" cy="0"/>
        </a:xfrm>
      </p:grpSpPr>
      <p:sp>
        <p:nvSpPr>
          <p:cNvPr id="1826" name="Google Shape;1826;g35a93be18a7_0_3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7" name="Google Shape;1827;g35a93be18a7_0_31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00000"/>
              </a:lnSpc>
              <a:spcBef>
                <a:spcPts val="0"/>
              </a:spcBef>
              <a:spcAft>
                <a:spcPts val="0"/>
              </a:spcAft>
              <a:buSzPts val="1400"/>
              <a:buChar char="-"/>
            </a:pPr>
            <a:r>
              <a:rPr lang="en-US"/>
              <a:t>campuses do not need to do anything specific to connect to CENIC AIR, but for those hosting, CENIC is able to offer a few services to make this easier</a:t>
            </a:r>
            <a:endParaRPr/>
          </a:p>
          <a:p>
            <a:pPr indent="-317500" lvl="0" marL="457200" marR="0" rtl="0" algn="l">
              <a:lnSpc>
                <a:spcPct val="100000"/>
              </a:lnSpc>
              <a:spcBef>
                <a:spcPts val="0"/>
              </a:spcBef>
              <a:spcAft>
                <a:spcPts val="0"/>
              </a:spcAft>
              <a:buSzPts val="1400"/>
              <a:buChar char="-"/>
            </a:pPr>
            <a:r>
              <a:rPr lang="en-US"/>
              <a:t>first, these Nautilus nodes need access to the CalREN DC network. This is used for OS and software updates, access to git repositories, and so on</a:t>
            </a:r>
            <a:endParaRPr/>
          </a:p>
          <a:p>
            <a:pPr indent="-317500" lvl="0" marL="457200" marR="0" rtl="0" algn="l">
              <a:lnSpc>
                <a:spcPct val="100000"/>
              </a:lnSpc>
              <a:spcBef>
                <a:spcPts val="0"/>
              </a:spcBef>
              <a:spcAft>
                <a:spcPts val="0"/>
              </a:spcAft>
              <a:buSzPts val="1400"/>
              <a:buChar char="-"/>
            </a:pPr>
            <a:r>
              <a:rPr lang="en-US"/>
              <a:t>Secondly, CalREN HPR is used for data transfer between nodes and from Nautilus nodes to the user</a:t>
            </a:r>
            <a:endParaRPr/>
          </a:p>
        </p:txBody>
      </p:sp>
      <p:sp>
        <p:nvSpPr>
          <p:cNvPr id="1828" name="Google Shape;1828;g35a93be18a7_0_31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4" name="Shape 1844"/>
        <p:cNvGrpSpPr/>
        <p:nvPr/>
      </p:nvGrpSpPr>
      <p:grpSpPr>
        <a:xfrm>
          <a:off x="0" y="0"/>
          <a:ext cx="0" cy="0"/>
          <a:chOff x="0" y="0"/>
          <a:chExt cx="0" cy="0"/>
        </a:xfrm>
      </p:grpSpPr>
      <p:sp>
        <p:nvSpPr>
          <p:cNvPr id="1845" name="Google Shape;1845;g35a93be18a7_0_3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6" name="Google Shape;1846;g35a93be18a7_0_3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00000"/>
              </a:lnSpc>
              <a:spcBef>
                <a:spcPts val="0"/>
              </a:spcBef>
              <a:spcAft>
                <a:spcPts val="0"/>
              </a:spcAft>
              <a:buSzPts val="1400"/>
              <a:buChar char="-"/>
            </a:pPr>
            <a:r>
              <a:rPr lang="en-US"/>
              <a:t>Thirdly, Science DMZs are preferred to create a DMZ for the nautilus nodes themselves</a:t>
            </a:r>
            <a:endParaRPr/>
          </a:p>
          <a:p>
            <a:pPr indent="-317500" lvl="0" marL="457200" marR="0" rtl="0" algn="l">
              <a:lnSpc>
                <a:spcPct val="100000"/>
              </a:lnSpc>
              <a:spcBef>
                <a:spcPts val="0"/>
              </a:spcBef>
              <a:spcAft>
                <a:spcPts val="0"/>
              </a:spcAft>
              <a:buSzPts val="1400"/>
              <a:buChar char="-"/>
            </a:pPr>
            <a:r>
              <a:rPr lang="en-US"/>
              <a:t>Because of the high throughput needs, these Nautilus GPU and CPU nodes should ideally not be behind campus firewalls</a:t>
            </a:r>
            <a:endParaRPr/>
          </a:p>
          <a:p>
            <a:pPr indent="-317500" lvl="0" marL="457200" marR="0" rtl="0" algn="l">
              <a:lnSpc>
                <a:spcPct val="100000"/>
              </a:lnSpc>
              <a:spcBef>
                <a:spcPts val="0"/>
              </a:spcBef>
              <a:spcAft>
                <a:spcPts val="0"/>
              </a:spcAft>
              <a:buSzPts val="1400"/>
              <a:buChar char="-"/>
            </a:pPr>
            <a:r>
              <a:rPr lang="en-US"/>
              <a:t>Instead, they should have limited access to the DC network and primarily use the HPR network, which by definition has a lower attack surface</a:t>
            </a:r>
            <a:endParaRPr/>
          </a:p>
          <a:p>
            <a:pPr indent="-317500" lvl="0" marL="457200" marR="0" rtl="0" algn="l">
              <a:lnSpc>
                <a:spcPct val="100000"/>
              </a:lnSpc>
              <a:spcBef>
                <a:spcPts val="0"/>
              </a:spcBef>
              <a:spcAft>
                <a:spcPts val="0"/>
              </a:spcAft>
              <a:buSzPts val="1400"/>
              <a:buChar char="-"/>
            </a:pPr>
            <a:r>
              <a:rPr lang="en-US"/>
              <a:t>The melding of the two networks in this way is called a Science DMZ</a:t>
            </a:r>
            <a:endParaRPr/>
          </a:p>
          <a:p>
            <a:pPr indent="-317500" lvl="0" marL="457200" marR="0" rtl="0" algn="l">
              <a:lnSpc>
                <a:spcPct val="100000"/>
              </a:lnSpc>
              <a:spcBef>
                <a:spcPts val="0"/>
              </a:spcBef>
              <a:spcAft>
                <a:spcPts val="0"/>
              </a:spcAft>
              <a:buSzPts val="1400"/>
              <a:buChar char="-"/>
            </a:pPr>
            <a:r>
              <a:rPr lang="en-US"/>
              <a:t>Science DMZs can be setup entirely by the campus, but it can be more complex to deploy given the BGP knowledge required</a:t>
            </a:r>
            <a:endParaRPr/>
          </a:p>
        </p:txBody>
      </p:sp>
      <p:sp>
        <p:nvSpPr>
          <p:cNvPr id="1847" name="Google Shape;1847;g35a93be18a7_0_3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5" name="Shape 1875"/>
        <p:cNvGrpSpPr/>
        <p:nvPr/>
      </p:nvGrpSpPr>
      <p:grpSpPr>
        <a:xfrm>
          <a:off x="0" y="0"/>
          <a:ext cx="0" cy="0"/>
          <a:chOff x="0" y="0"/>
          <a:chExt cx="0" cy="0"/>
        </a:xfrm>
      </p:grpSpPr>
      <p:sp>
        <p:nvSpPr>
          <p:cNvPr id="1876" name="Google Shape;1876;g35a93be18a7_0_3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7" name="Google Shape;1877;g35a93be18a7_0_32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00000"/>
              </a:lnSpc>
              <a:spcBef>
                <a:spcPts val="0"/>
              </a:spcBef>
              <a:spcAft>
                <a:spcPts val="0"/>
              </a:spcAft>
              <a:buSzPts val="1400"/>
              <a:buChar char="-"/>
            </a:pPr>
            <a:r>
              <a:rPr lang="en-US"/>
              <a:t>To help with this, CENIC now offers a third Layer 3 network service for Science DMZs</a:t>
            </a:r>
            <a:endParaRPr/>
          </a:p>
          <a:p>
            <a:pPr indent="-317500" lvl="0" marL="457200" marR="0" rtl="0" algn="l">
              <a:lnSpc>
                <a:spcPct val="100000"/>
              </a:lnSpc>
              <a:spcBef>
                <a:spcPts val="0"/>
              </a:spcBef>
              <a:spcAft>
                <a:spcPts val="0"/>
              </a:spcAft>
              <a:buSzPts val="1400"/>
              <a:buChar char="-"/>
            </a:pPr>
            <a:r>
              <a:rPr lang="en-US"/>
              <a:t>We have several different options, which primarily depend on the individual campuses’ security requirements</a:t>
            </a:r>
            <a:endParaRPr/>
          </a:p>
          <a:p>
            <a:pPr indent="-317500" lvl="0" marL="457200" marR="0" rtl="0" algn="l">
              <a:lnSpc>
                <a:spcPct val="100000"/>
              </a:lnSpc>
              <a:spcBef>
                <a:spcPts val="0"/>
              </a:spcBef>
              <a:spcAft>
                <a:spcPts val="0"/>
              </a:spcAft>
              <a:buSzPts val="1400"/>
              <a:buChar char="-"/>
            </a:pPr>
            <a:r>
              <a:rPr lang="en-US"/>
              <a:t>In the CENIC-managed Science DMZ, the routing is handled by the on-site CENIC CPE router, and more simplified handoffs are given to the member</a:t>
            </a:r>
            <a:endParaRPr/>
          </a:p>
          <a:p>
            <a:pPr indent="-317500" lvl="0" marL="457200" marR="0" rtl="0" algn="l">
              <a:lnSpc>
                <a:spcPct val="100000"/>
              </a:lnSpc>
              <a:spcBef>
                <a:spcPts val="0"/>
              </a:spcBef>
              <a:spcAft>
                <a:spcPts val="0"/>
              </a:spcAft>
              <a:buSzPts val="1400"/>
              <a:buChar char="-"/>
            </a:pPr>
            <a:r>
              <a:rPr lang="en-US"/>
              <a:t>The goal here is just to make CENIC AIR access as streamlined as possible for the member</a:t>
            </a:r>
            <a:endParaRPr/>
          </a:p>
        </p:txBody>
      </p:sp>
      <p:sp>
        <p:nvSpPr>
          <p:cNvPr id="1878" name="Google Shape;1878;g35a93be18a7_0_32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2" name="Shape 1912"/>
        <p:cNvGrpSpPr/>
        <p:nvPr/>
      </p:nvGrpSpPr>
      <p:grpSpPr>
        <a:xfrm>
          <a:off x="0" y="0"/>
          <a:ext cx="0" cy="0"/>
          <a:chOff x="0" y="0"/>
          <a:chExt cx="0" cy="0"/>
        </a:xfrm>
      </p:grpSpPr>
      <p:sp>
        <p:nvSpPr>
          <p:cNvPr id="1913" name="Google Shape;1913;g35a93be18a7_0_34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US"/>
              <a:t>Finally, CENIC has begun the last stage of the NGI effort, the 2x800G backbone project</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b="1" lang="en-US"/>
              <a:t>25 minutes to here</a:t>
            </a:r>
            <a:endParaRPr b="1"/>
          </a:p>
        </p:txBody>
      </p:sp>
      <p:sp>
        <p:nvSpPr>
          <p:cNvPr id="1914" name="Google Shape;1914;g35a93be18a7_0_34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7" name="Shape 1917"/>
        <p:cNvGrpSpPr/>
        <p:nvPr/>
      </p:nvGrpSpPr>
      <p:grpSpPr>
        <a:xfrm>
          <a:off x="0" y="0"/>
          <a:ext cx="0" cy="0"/>
          <a:chOff x="0" y="0"/>
          <a:chExt cx="0" cy="0"/>
        </a:xfrm>
      </p:grpSpPr>
      <p:sp>
        <p:nvSpPr>
          <p:cNvPr id="1918" name="Google Shape;1918;g3559a697457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19" name="Google Shape;1919;g3559a697457_0_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As we saw earlier, CalREN is currently nearly at 2x400G</a:t>
            </a:r>
            <a:endParaRPr/>
          </a:p>
          <a:p>
            <a:pPr indent="-317500" lvl="0" marL="457200" rtl="0" algn="l">
              <a:spcBef>
                <a:spcPts val="0"/>
              </a:spcBef>
              <a:spcAft>
                <a:spcPts val="0"/>
              </a:spcAft>
              <a:buSzPts val="1400"/>
              <a:buChar char="-"/>
            </a:pPr>
            <a:r>
              <a:rPr lang="en-US"/>
              <a:t>Our optical line system is primarily based on the Cisco NCS2006 platform using flex-grid technology</a:t>
            </a:r>
            <a:endParaRPr/>
          </a:p>
          <a:p>
            <a:pPr indent="-317500" lvl="0" marL="457200" rtl="0" algn="l">
              <a:spcBef>
                <a:spcPts val="0"/>
              </a:spcBef>
              <a:spcAft>
                <a:spcPts val="0"/>
              </a:spcAft>
              <a:buSzPts val="1400"/>
              <a:buChar char="-"/>
            </a:pPr>
            <a:r>
              <a:rPr lang="en-US"/>
              <a:t>While this has been a very reliable platform, as we start deploying more 400G and greater services, the gaps start to show</a:t>
            </a:r>
            <a:br>
              <a:rPr lang="en-US"/>
            </a:br>
            <a:endParaRPr/>
          </a:p>
          <a:p>
            <a:pPr indent="-317500" lvl="0" marL="457200" rtl="0" algn="l">
              <a:spcBef>
                <a:spcPts val="0"/>
              </a:spcBef>
              <a:spcAft>
                <a:spcPts val="0"/>
              </a:spcAft>
              <a:buSzPts val="1400"/>
              <a:buChar char="-"/>
            </a:pPr>
            <a:r>
              <a:rPr lang="en-US"/>
              <a:t>We are now in the process of refreshing to the Cisco NCS1010 platform which </a:t>
            </a:r>
            <a:r>
              <a:rPr lang="en-US"/>
              <a:t>has many important generational improvements, such as greater and more flexible support for 400G and above services</a:t>
            </a:r>
            <a:endParaRPr/>
          </a:p>
          <a:p>
            <a:pPr indent="-317500" lvl="0" marL="457200" rtl="0" algn="l">
              <a:spcBef>
                <a:spcPts val="0"/>
              </a:spcBef>
              <a:spcAft>
                <a:spcPts val="0"/>
              </a:spcAft>
              <a:buSzPts val="1400"/>
              <a:buChar char="-"/>
            </a:pPr>
            <a:r>
              <a:rPr lang="en-US"/>
              <a:t>The new NCS1010s also reduce space and power consumption </a:t>
            </a:r>
            <a:r>
              <a:rPr lang="en-US"/>
              <a:t>significantly as well as reduced the annual maintenance spend, </a:t>
            </a:r>
            <a:endParaRPr/>
          </a:p>
          <a:p>
            <a:pPr indent="-317500" lvl="0" marL="457200" rtl="0" algn="l">
              <a:spcBef>
                <a:spcPts val="0"/>
              </a:spcBef>
              <a:spcAft>
                <a:spcPts val="0"/>
              </a:spcAft>
              <a:buSzPts val="1400"/>
              <a:buChar char="-"/>
            </a:pPr>
            <a:r>
              <a:rPr lang="en-US"/>
              <a:t>and offer improved operational capabilities, such as built-in OTDRs for enhanced fiber failure detection and troubleshooting</a:t>
            </a:r>
            <a:endParaRPr/>
          </a:p>
          <a:p>
            <a:pPr indent="-317500" lvl="0" marL="457200" rtl="0" algn="l">
              <a:spcBef>
                <a:spcPts val="0"/>
              </a:spcBef>
              <a:spcAft>
                <a:spcPts val="0"/>
              </a:spcAft>
              <a:buSzPts val="1400"/>
              <a:buChar char="-"/>
            </a:pPr>
            <a:r>
              <a:rPr lang="en-US"/>
              <a:t>This new platform ultimately means a total capacity of 51.2 Tbps across each fiber, or 64 800G circuits</a:t>
            </a:r>
            <a:endParaRPr/>
          </a:p>
          <a:p>
            <a:pPr indent="0" lvl="0" marL="0" rtl="0" algn="l">
              <a:spcBef>
                <a:spcPts val="0"/>
              </a:spcBef>
              <a:spcAft>
                <a:spcPts val="0"/>
              </a:spcAft>
              <a:buNone/>
            </a:pPr>
            <a:r>
              <a:t/>
            </a:r>
            <a:endParaRPr/>
          </a:p>
        </p:txBody>
      </p:sp>
      <p:sp>
        <p:nvSpPr>
          <p:cNvPr id="1920" name="Google Shape;1920;g3559a697457_0_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1" name="Shape 1941"/>
        <p:cNvGrpSpPr/>
        <p:nvPr/>
      </p:nvGrpSpPr>
      <p:grpSpPr>
        <a:xfrm>
          <a:off x="0" y="0"/>
          <a:ext cx="0" cy="0"/>
          <a:chOff x="0" y="0"/>
          <a:chExt cx="0" cy="0"/>
        </a:xfrm>
      </p:grpSpPr>
      <p:sp>
        <p:nvSpPr>
          <p:cNvPr id="1942" name="Google Shape;1942;g355f8b0e82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43" name="Google Shape;1943;g355f8b0e827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Slide purpose: show the complexity of the project</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317500" lvl="0" marL="457200" rtl="0" algn="l">
              <a:spcBef>
                <a:spcPts val="0"/>
              </a:spcBef>
              <a:spcAft>
                <a:spcPts val="0"/>
              </a:spcAft>
              <a:buSzPts val="1400"/>
              <a:buChar char="-"/>
            </a:pPr>
            <a:r>
              <a:rPr lang="en-US"/>
              <a:t>the challenge with this project is that the optical backbone is the foundation for all CENIC services</a:t>
            </a:r>
            <a:endParaRPr/>
          </a:p>
          <a:p>
            <a:pPr indent="-317500" lvl="0" marL="457200" rtl="0" algn="l">
              <a:spcBef>
                <a:spcPts val="0"/>
              </a:spcBef>
              <a:spcAft>
                <a:spcPts val="0"/>
              </a:spcAft>
              <a:buSzPts val="1400"/>
              <a:buChar char="-"/>
            </a:pPr>
            <a:r>
              <a:rPr lang="en-US"/>
              <a:t>this image shows the optical diagram that our engineers reference daily</a:t>
            </a:r>
            <a:endParaRPr/>
          </a:p>
          <a:p>
            <a:pPr indent="-317500" lvl="0" marL="457200" rtl="0" algn="l">
              <a:spcBef>
                <a:spcPts val="0"/>
              </a:spcBef>
              <a:spcAft>
                <a:spcPts val="0"/>
              </a:spcAft>
              <a:buSzPts val="1400"/>
              <a:buChar char="-"/>
            </a:pPr>
            <a:r>
              <a:rPr lang="en-US"/>
              <a:t>Over 40 sites are being upgraded, but even that number alone is somewhat misleading</a:t>
            </a:r>
            <a:endParaRPr/>
          </a:p>
          <a:p>
            <a:pPr indent="-317500" lvl="0" marL="457200" rtl="0" algn="l">
              <a:spcBef>
                <a:spcPts val="0"/>
              </a:spcBef>
              <a:spcAft>
                <a:spcPts val="0"/>
              </a:spcAft>
              <a:buSzPts val="1400"/>
              <a:buChar char="-"/>
            </a:pPr>
            <a:r>
              <a:rPr lang="en-US"/>
              <a:t>Upgrades need to be executed by fiber path, meaning any given site will need 2 to 5 maintenance windows to complete</a:t>
            </a:r>
            <a:endParaRPr/>
          </a:p>
          <a:p>
            <a:pPr indent="-317500" lvl="1" marL="914400" rtl="0" algn="l">
              <a:spcBef>
                <a:spcPts val="0"/>
              </a:spcBef>
              <a:spcAft>
                <a:spcPts val="0"/>
              </a:spcAft>
              <a:buSzPts val="1400"/>
              <a:buChar char="-"/>
            </a:pPr>
            <a:r>
              <a:rPr lang="en-US"/>
              <a:t>For example, Riverside has four fiber paths into the data center, so we need at least four different upgrade windows for this one site</a:t>
            </a:r>
            <a:endParaRPr/>
          </a:p>
          <a:p>
            <a:pPr indent="-317500" lvl="0" marL="457200" rtl="0" algn="l">
              <a:spcBef>
                <a:spcPts val="0"/>
              </a:spcBef>
              <a:spcAft>
                <a:spcPts val="0"/>
              </a:spcAft>
              <a:buSzPts val="1400"/>
              <a:buChar char="-"/>
            </a:pPr>
            <a:r>
              <a:rPr lang="en-US"/>
              <a:t>This means careful planning and preparation is needed to mitigate risk while performing these complex upgrades</a:t>
            </a:r>
            <a:br>
              <a:rPr lang="en-US"/>
            </a:br>
            <a:endParaRPr/>
          </a:p>
          <a:p>
            <a:pPr indent="-317500" lvl="0" marL="457200" rtl="0" algn="l">
              <a:spcBef>
                <a:spcPts val="0"/>
              </a:spcBef>
              <a:spcAft>
                <a:spcPts val="0"/>
              </a:spcAft>
              <a:buSzPts val="1400"/>
              <a:buChar char="-"/>
            </a:pPr>
            <a:r>
              <a:rPr lang="en-US"/>
              <a:t>Because of all these challenges, we initially envisioned a four year roadmap to complete this project</a:t>
            </a:r>
            <a:endParaRPr/>
          </a:p>
        </p:txBody>
      </p:sp>
      <p:sp>
        <p:nvSpPr>
          <p:cNvPr id="1944" name="Google Shape;1944;g355f8b0e827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9" name="Shape 1949"/>
        <p:cNvGrpSpPr/>
        <p:nvPr/>
      </p:nvGrpSpPr>
      <p:grpSpPr>
        <a:xfrm>
          <a:off x="0" y="0"/>
          <a:ext cx="0" cy="0"/>
          <a:chOff x="0" y="0"/>
          <a:chExt cx="0" cy="0"/>
        </a:xfrm>
      </p:grpSpPr>
      <p:sp>
        <p:nvSpPr>
          <p:cNvPr id="1950" name="Google Shape;1950;g3573f49b8eb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1" name="Google Shape;1951;g3573f49b8eb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a:t>slide purpose: </a:t>
            </a:r>
            <a:r>
              <a:rPr lang="en-US"/>
              <a:t>show the initial project plan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317500" lvl="0" marL="457200" rtl="0" algn="l">
              <a:lnSpc>
                <a:spcPct val="100000"/>
              </a:lnSpc>
              <a:spcBef>
                <a:spcPts val="0"/>
              </a:spcBef>
              <a:spcAft>
                <a:spcPts val="0"/>
              </a:spcAft>
              <a:buSzPts val="1400"/>
              <a:buChar char="-"/>
            </a:pPr>
            <a:r>
              <a:rPr lang="en-US"/>
              <a:t>This shows the initial roadmap as envisioned last year for each of the </a:t>
            </a:r>
            <a:r>
              <a:rPr lang="en-US"/>
              <a:t>three</a:t>
            </a:r>
            <a:r>
              <a:rPr lang="en-US"/>
              <a:t> optical routes - Coastal, Inland, and Southern, and their projected start and end dates</a:t>
            </a:r>
            <a:endParaRPr/>
          </a:p>
          <a:p>
            <a:pPr indent="-317500" lvl="0" marL="457200" rtl="0" algn="l">
              <a:lnSpc>
                <a:spcPct val="100000"/>
              </a:lnSpc>
              <a:spcBef>
                <a:spcPts val="0"/>
              </a:spcBef>
              <a:spcAft>
                <a:spcPts val="0"/>
              </a:spcAft>
              <a:buSzPts val="1400"/>
              <a:buChar char="-"/>
            </a:pPr>
            <a:r>
              <a:rPr lang="en-US"/>
              <a:t>Because of the criticality of the LA to Sunnyvale path, the Coastal route began first and is already nearing completion after only one year</a:t>
            </a:r>
            <a:endParaRPr/>
          </a:p>
          <a:p>
            <a:pPr indent="-317500" lvl="0" marL="457200" rtl="0" algn="l">
              <a:lnSpc>
                <a:spcPct val="100000"/>
              </a:lnSpc>
              <a:spcBef>
                <a:spcPts val="0"/>
              </a:spcBef>
              <a:spcAft>
                <a:spcPts val="0"/>
              </a:spcAft>
              <a:buSzPts val="1400"/>
              <a:buChar char="-"/>
            </a:pPr>
            <a:r>
              <a:rPr lang="en-US"/>
              <a:t>Additionally, work has already begun on the Inland route, with several major phases already completed - such as the deployment and turnup of the new NCS1010s </a:t>
            </a:r>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5a93be18a7_0_6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In addition to CalREN, CENIC also operates several other networks</a:t>
            </a:r>
            <a:endParaRPr/>
          </a:p>
          <a:p>
            <a:pPr indent="-317500" lvl="0" marL="457200" rtl="0" algn="l">
              <a:lnSpc>
                <a:spcPct val="100000"/>
              </a:lnSpc>
              <a:spcBef>
                <a:spcPts val="0"/>
              </a:spcBef>
              <a:spcAft>
                <a:spcPts val="0"/>
              </a:spcAft>
              <a:buSzPts val="1400"/>
              <a:buChar char="-"/>
            </a:pPr>
            <a:r>
              <a:rPr lang="en-US"/>
              <a:t>Pacific Wave is a joint partnership between CENIC and the Pacific Northwest Gigapop, the REN for the state of Washington</a:t>
            </a:r>
            <a:endParaRPr/>
          </a:p>
          <a:p>
            <a:pPr indent="-317500" lvl="0" marL="457200" rtl="0" algn="l">
              <a:lnSpc>
                <a:spcPct val="100000"/>
              </a:lnSpc>
              <a:spcBef>
                <a:spcPts val="0"/>
              </a:spcBef>
              <a:spcAft>
                <a:spcPts val="0"/>
              </a:spcAft>
              <a:buSzPts val="1400"/>
              <a:buChar char="-"/>
            </a:pPr>
            <a:r>
              <a:rPr lang="en-US"/>
              <a:t>Pacific Wave is a national and international exchange and peering fabric serving global research needs</a:t>
            </a:r>
            <a:endParaRPr/>
          </a:p>
          <a:p>
            <a:pPr indent="-317500" lvl="0" marL="457200" rtl="0" algn="l">
              <a:lnSpc>
                <a:spcPct val="100000"/>
              </a:lnSpc>
              <a:spcBef>
                <a:spcPts val="0"/>
              </a:spcBef>
              <a:spcAft>
                <a:spcPts val="0"/>
              </a:spcAft>
              <a:buSzPts val="1400"/>
              <a:buChar char="-"/>
            </a:pPr>
            <a:r>
              <a:rPr lang="en-US"/>
              <a:t>The major exchange points are currently in Los Angeles and Sunnyvale in California, Seattle Washington, Guam, and Tokyo Japan, with a new Alaska location in-progress that will provide access to important climate research data</a:t>
            </a:r>
            <a:endParaRPr/>
          </a:p>
          <a:p>
            <a:pPr indent="-317500" lvl="0" marL="457200" rtl="0" algn="l">
              <a:lnSpc>
                <a:spcPct val="100000"/>
              </a:lnSpc>
              <a:spcBef>
                <a:spcPts val="0"/>
              </a:spcBef>
              <a:spcAft>
                <a:spcPts val="0"/>
              </a:spcAft>
              <a:buSzPts val="1400"/>
              <a:buChar char="-"/>
            </a:pPr>
            <a:r>
              <a:rPr lang="en-US"/>
              <a:t>This is also how CUDI connects into California, using dark fiber from Tijuana into San Diego</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b="1" lang="en-US"/>
              <a:t>go through the next slides:</a:t>
            </a:r>
            <a:endParaRPr b="1"/>
          </a:p>
          <a:p>
            <a:pPr indent="-317500" lvl="0" marL="457200" rtl="0" algn="l">
              <a:lnSpc>
                <a:spcPct val="100000"/>
              </a:lnSpc>
              <a:spcBef>
                <a:spcPts val="0"/>
              </a:spcBef>
              <a:spcAft>
                <a:spcPts val="0"/>
              </a:spcAft>
              <a:buSzPts val="1400"/>
              <a:buChar char="-"/>
            </a:pPr>
            <a:r>
              <a:rPr lang="en-US"/>
              <a:t>CENIC and </a:t>
            </a:r>
            <a:r>
              <a:rPr lang="en-US"/>
              <a:t>Pacific Wave also participate in several other key programs, such as</a:t>
            </a:r>
            <a:endParaRPr/>
          </a:p>
          <a:p>
            <a:pPr indent="-317500" lvl="1" marL="914400" rtl="0" algn="l">
              <a:lnSpc>
                <a:spcPct val="100000"/>
              </a:lnSpc>
              <a:spcBef>
                <a:spcPts val="0"/>
              </a:spcBef>
              <a:spcAft>
                <a:spcPts val="0"/>
              </a:spcAft>
              <a:buSzPts val="1400"/>
              <a:buChar char="-"/>
            </a:pPr>
            <a:r>
              <a:rPr lang="en-US"/>
              <a:t>WRN, the Western Regional Network, which connects several states such as Colorado, New Mexico, and </a:t>
            </a:r>
            <a:r>
              <a:rPr lang="en-US"/>
              <a:t>Illinois</a:t>
            </a:r>
            <a:endParaRPr/>
          </a:p>
          <a:p>
            <a:pPr indent="-317500" lvl="1" marL="914400" rtl="0" algn="l">
              <a:lnSpc>
                <a:spcPct val="100000"/>
              </a:lnSpc>
              <a:spcBef>
                <a:spcPts val="0"/>
              </a:spcBef>
              <a:spcAft>
                <a:spcPts val="0"/>
              </a:spcAft>
              <a:buSzPts val="1400"/>
              <a:buChar char="-"/>
            </a:pPr>
            <a:r>
              <a:rPr lang="en-US"/>
              <a:t>APONet, the Asia Pacific Oceania Network</a:t>
            </a:r>
            <a:endParaRPr/>
          </a:p>
          <a:p>
            <a:pPr indent="-317500" lvl="1" marL="914400" rtl="0" algn="l">
              <a:lnSpc>
                <a:spcPct val="100000"/>
              </a:lnSpc>
              <a:spcBef>
                <a:spcPts val="0"/>
              </a:spcBef>
              <a:spcAft>
                <a:spcPts val="0"/>
              </a:spcAft>
              <a:buSzPts val="1400"/>
              <a:buChar char="-"/>
            </a:pPr>
            <a:r>
              <a:rPr lang="en-US"/>
              <a:t>GOREX, the Guam Open </a:t>
            </a:r>
            <a:r>
              <a:rPr lang="en-US"/>
              <a:t>Research and Education Exchange</a:t>
            </a:r>
            <a:endParaRPr/>
          </a:p>
          <a:p>
            <a:pPr indent="-317500" lvl="1" marL="914400" rtl="0" algn="l">
              <a:lnSpc>
                <a:spcPct val="100000"/>
              </a:lnSpc>
              <a:spcBef>
                <a:spcPts val="0"/>
              </a:spcBef>
              <a:spcAft>
                <a:spcPts val="0"/>
              </a:spcAft>
              <a:buSzPts val="1400"/>
              <a:buChar char="-"/>
            </a:pPr>
            <a:r>
              <a:rPr lang="en-US"/>
              <a:t>NA-REX, the North Atlantic </a:t>
            </a:r>
            <a:r>
              <a:rPr lang="en-US"/>
              <a:t>Research and Education Exchange</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317500" lvl="0" marL="457200" rtl="0" algn="l">
              <a:spcBef>
                <a:spcPts val="0"/>
              </a:spcBef>
              <a:spcAft>
                <a:spcPts val="0"/>
              </a:spcAft>
              <a:buSzPts val="1400"/>
              <a:buChar char="-"/>
            </a:pPr>
            <a:r>
              <a:rPr lang="en-US"/>
              <a:t>Joint project of CENIC (California regional research and education network) and PNWGP (US Pacific Northwest regional research and education)</a:t>
            </a:r>
            <a:endParaRPr/>
          </a:p>
          <a:p>
            <a:pPr indent="-317500" lvl="0" marL="457200" rtl="0" algn="l">
              <a:spcBef>
                <a:spcPts val="0"/>
              </a:spcBef>
              <a:spcAft>
                <a:spcPts val="0"/>
              </a:spcAft>
              <a:buSzPts val="1400"/>
              <a:buChar char="-"/>
            </a:pPr>
            <a:r>
              <a:rPr lang="en-US"/>
              <a:t>Open Exchange supporting both commercial and R&amp;E peers</a:t>
            </a:r>
            <a:endParaRPr/>
          </a:p>
          <a:p>
            <a:pPr indent="-317500" lvl="0" marL="457200" rtl="0" algn="l">
              <a:spcBef>
                <a:spcPts val="0"/>
              </a:spcBef>
              <a:spcAft>
                <a:spcPts val="0"/>
              </a:spcAft>
              <a:buSzPts val="1400"/>
              <a:buChar char="-"/>
            </a:pPr>
            <a:r>
              <a:rPr lang="en-US"/>
              <a:t>Serve 29 countries across the Pacific connecting to the Western US</a:t>
            </a:r>
            <a:endParaRPr/>
          </a:p>
          <a:p>
            <a:pPr indent="-317500" lvl="0" marL="457200" rtl="0" algn="l">
              <a:spcBef>
                <a:spcPts val="0"/>
              </a:spcBef>
              <a:spcAft>
                <a:spcPts val="0"/>
              </a:spcAft>
              <a:buSzPts val="1400"/>
              <a:buChar char="-"/>
            </a:pPr>
            <a:r>
              <a:rPr lang="en-US"/>
              <a:t>Supported in part by a grant from the US National Science Foundation (Award 2029306)</a:t>
            </a:r>
            <a:endParaRPr/>
          </a:p>
          <a:p>
            <a:pPr indent="0" lvl="0" marL="0" rtl="0" algn="l">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spcBef>
                <a:spcPts val="0"/>
              </a:spcBef>
              <a:spcAft>
                <a:spcPts val="0"/>
              </a:spcAft>
              <a:buClr>
                <a:schemeClr val="dk1"/>
              </a:buClr>
              <a:buSzPts val="1400"/>
              <a:buFont typeface="Arial"/>
              <a:buNone/>
            </a:pPr>
            <a:r>
              <a:rPr lang="en-US"/>
              <a:t>We also with our partners in the Pacific Northwest, run an infrastructure called Pacific Wave, which is an international exchange and peering facility for California researchers and their counterparts across the United States -- which provides access to global scale scientific instruments, huge data repositories, and international collaborations -- such as we have witnessed in the response to COVID-19.  This network allows our California researchers to have seamless access to colleagues and resources in the Asia Pacific region and Europe.   Our major network nodes are in LA, SNVL, Seattle, Guam and Tokyo, and soon, we hope in Fairbanks (for access to the important climate research that goes on among the Arctic nations.  Lastly, with our colleagues at Internet2, we run an “express lane” across the us that links West and East Coast Internatinal Research Exchanges.  It is important to note that this peering “fabric” is used extensively across all research disciplines, including the arts and clinical research.  Mention CERN, sensor nets, distributed data like Cancer Genome (UCSC) and radio telescopes.</a:t>
            </a:r>
            <a:endParaRPr/>
          </a:p>
        </p:txBody>
      </p:sp>
      <p:sp>
        <p:nvSpPr>
          <p:cNvPr id="526" name="Google Shape;526;g35a93be18a7_0_6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4" name="Shape 1984"/>
        <p:cNvGrpSpPr/>
        <p:nvPr/>
      </p:nvGrpSpPr>
      <p:grpSpPr>
        <a:xfrm>
          <a:off x="0" y="0"/>
          <a:ext cx="0" cy="0"/>
          <a:chOff x="0" y="0"/>
          <a:chExt cx="0" cy="0"/>
        </a:xfrm>
      </p:grpSpPr>
      <p:sp>
        <p:nvSpPr>
          <p:cNvPr id="1985" name="Google Shape;1985;g3573f49b8eb_0_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6" name="Google Shape;1986;g3573f49b8eb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a:t>slide purpose: </a:t>
            </a:r>
            <a:r>
              <a:rPr lang="en-US"/>
              <a:t>show current status and new end dates, discuss accelerated schedule</a:t>
            </a:r>
            <a:endParaRPr/>
          </a:p>
          <a:p>
            <a:pPr indent="0" lvl="0" marL="0" rtl="0" algn="l">
              <a:lnSpc>
                <a:spcPct val="100000"/>
              </a:lnSpc>
              <a:spcBef>
                <a:spcPts val="0"/>
              </a:spcBef>
              <a:spcAft>
                <a:spcPts val="0"/>
              </a:spcAft>
              <a:buSzPts val="1100"/>
              <a:buNone/>
            </a:pPr>
            <a:r>
              <a:t/>
            </a:r>
            <a:endParaRPr/>
          </a:p>
          <a:p>
            <a:pPr indent="-317500" lvl="0" marL="457200" rtl="0" algn="l">
              <a:lnSpc>
                <a:spcPct val="100000"/>
              </a:lnSpc>
              <a:spcBef>
                <a:spcPts val="0"/>
              </a:spcBef>
              <a:spcAft>
                <a:spcPts val="0"/>
              </a:spcAft>
              <a:buSzPts val="1400"/>
              <a:buChar char="-"/>
            </a:pPr>
            <a:r>
              <a:rPr lang="en-US"/>
              <a:t>After the first year of this project, we’ve been able to realize significant improvements to our deployment and migration processes while still reducing the </a:t>
            </a:r>
            <a:r>
              <a:rPr lang="en-US"/>
              <a:t>risk inherent in network changes at this level of complexity</a:t>
            </a:r>
            <a:endParaRPr/>
          </a:p>
          <a:p>
            <a:pPr indent="-317500" lvl="0" marL="457200" rtl="0" algn="l">
              <a:lnSpc>
                <a:spcPct val="100000"/>
              </a:lnSpc>
              <a:spcBef>
                <a:spcPts val="0"/>
              </a:spcBef>
              <a:spcAft>
                <a:spcPts val="0"/>
              </a:spcAft>
              <a:buSzPts val="1400"/>
              <a:buChar char="-"/>
            </a:pPr>
            <a:r>
              <a:rPr lang="en-US"/>
              <a:t>Some of the improvements we’ve made include</a:t>
            </a:r>
            <a:endParaRPr/>
          </a:p>
          <a:p>
            <a:pPr indent="-317500" lvl="1" marL="914400" rtl="0" algn="l">
              <a:lnSpc>
                <a:spcPct val="100000"/>
              </a:lnSpc>
              <a:spcBef>
                <a:spcPts val="0"/>
              </a:spcBef>
              <a:spcAft>
                <a:spcPts val="0"/>
              </a:spcAft>
              <a:buSzPts val="1400"/>
              <a:buChar char="-"/>
            </a:pPr>
            <a:r>
              <a:rPr lang="en-US"/>
              <a:t>recent customized optical training for both our operations team and the engineering and architecture group</a:t>
            </a:r>
            <a:endParaRPr/>
          </a:p>
          <a:p>
            <a:pPr indent="-317500" lvl="1" marL="914400" rtl="0" algn="l">
              <a:lnSpc>
                <a:spcPct val="100000"/>
              </a:lnSpc>
              <a:spcBef>
                <a:spcPts val="0"/>
              </a:spcBef>
              <a:spcAft>
                <a:spcPts val="0"/>
              </a:spcAft>
              <a:buSzPts val="1400"/>
              <a:buChar char="-"/>
            </a:pPr>
            <a:r>
              <a:rPr lang="en-US"/>
              <a:t>also, strong relationships with Cisco’s optical product team allowed us to work directly with Cisco to iron out bugs and new features with the next gen hardware</a:t>
            </a:r>
            <a:endParaRPr/>
          </a:p>
          <a:p>
            <a:pPr indent="-317500" lvl="1" marL="914400" rtl="0" algn="l">
              <a:lnSpc>
                <a:spcPct val="100000"/>
              </a:lnSpc>
              <a:spcBef>
                <a:spcPts val="0"/>
              </a:spcBef>
              <a:spcAft>
                <a:spcPts val="0"/>
              </a:spcAft>
              <a:buSzPts val="1400"/>
              <a:buChar char="-"/>
            </a:pPr>
            <a:r>
              <a:rPr lang="en-US"/>
              <a:t>this relationship in particular was really important in the technical development of our engineers, which has had a tremendous impact for this project</a:t>
            </a:r>
            <a:endParaRPr/>
          </a:p>
          <a:p>
            <a:pPr indent="-317500" lvl="1" marL="914400" rtl="0" algn="l">
              <a:lnSpc>
                <a:spcPct val="100000"/>
              </a:lnSpc>
              <a:spcBef>
                <a:spcPts val="0"/>
              </a:spcBef>
              <a:spcAft>
                <a:spcPts val="0"/>
              </a:spcAft>
              <a:buSzPts val="1400"/>
              <a:buChar char="-"/>
            </a:pPr>
            <a:r>
              <a:rPr lang="en-US"/>
              <a:t>we’ve also been exploring and implementing automation and small-scale scripting to accelerate deployments</a:t>
            </a:r>
            <a:endParaRPr/>
          </a:p>
          <a:p>
            <a:pPr indent="-317500" lvl="0" marL="457200" rtl="0" algn="l">
              <a:lnSpc>
                <a:spcPct val="100000"/>
              </a:lnSpc>
              <a:spcBef>
                <a:spcPts val="0"/>
              </a:spcBef>
              <a:spcAft>
                <a:spcPts val="0"/>
              </a:spcAft>
              <a:buSzPts val="1400"/>
              <a:buChar char="-"/>
            </a:pPr>
            <a:r>
              <a:rPr lang="en-US"/>
              <a:t>Finally, a somewhat surprising challenge was our dark fiber. On most spans, CENIC obtains at least two pairs of dark fiber. This helps with upgrades like this one, and also allows for flexibility when connecting members to CalREN</a:t>
            </a:r>
            <a:endParaRPr/>
          </a:p>
          <a:p>
            <a:pPr indent="-317500" lvl="0" marL="457200" rtl="0" algn="l">
              <a:lnSpc>
                <a:spcPct val="100000"/>
              </a:lnSpc>
              <a:spcBef>
                <a:spcPts val="0"/>
              </a:spcBef>
              <a:spcAft>
                <a:spcPts val="0"/>
              </a:spcAft>
              <a:buSzPts val="1400"/>
              <a:buChar char="-"/>
            </a:pPr>
            <a:r>
              <a:rPr lang="en-US"/>
              <a:t>The challenge was that in many cases, our fiber vendors struggled to identify these secondary pairs, but our engineers did an excellent job working with these vendors to correct their documentation in less time than expected</a:t>
            </a:r>
            <a:endParaRPr/>
          </a:p>
          <a:p>
            <a:pPr indent="0" lvl="0" marL="457200" rtl="0" algn="l">
              <a:lnSpc>
                <a:spcPct val="100000"/>
              </a:lnSpc>
              <a:spcBef>
                <a:spcPts val="0"/>
              </a:spcBef>
              <a:spcAft>
                <a:spcPts val="0"/>
              </a:spcAft>
              <a:buNone/>
            </a:pPr>
            <a:r>
              <a:t/>
            </a:r>
            <a:endParaRPr/>
          </a:p>
          <a:p>
            <a:pPr indent="-317500" lvl="0" marL="457200" rtl="0" algn="l">
              <a:lnSpc>
                <a:spcPct val="100000"/>
              </a:lnSpc>
              <a:spcBef>
                <a:spcPts val="0"/>
              </a:spcBef>
              <a:spcAft>
                <a:spcPts val="0"/>
              </a:spcAft>
              <a:buSzPts val="1400"/>
              <a:buChar char="-"/>
            </a:pPr>
            <a:r>
              <a:rPr lang="en-US"/>
              <a:t>All of these improvements will allow us to complete the project in half the originally projected timeframe</a:t>
            </a:r>
            <a:br>
              <a:rPr lang="en-US"/>
            </a:br>
            <a:endParaRPr/>
          </a:p>
          <a:p>
            <a:pPr indent="-317500" lvl="0" marL="457200" rtl="0" algn="l">
              <a:lnSpc>
                <a:spcPct val="100000"/>
              </a:lnSpc>
              <a:spcBef>
                <a:spcPts val="0"/>
              </a:spcBef>
              <a:spcAft>
                <a:spcPts val="0"/>
              </a:spcAft>
              <a:buSzPts val="1400"/>
              <a:buChar char="-"/>
            </a:pPr>
            <a:r>
              <a:rPr lang="en-US"/>
              <a:t>Finally, it’s also worth mentioning that the three optical routes will be fully integrated by the conclusion of this project, greatly reducing </a:t>
            </a:r>
            <a:r>
              <a:rPr lang="en-US"/>
              <a:t>circuit</a:t>
            </a:r>
            <a:r>
              <a:rPr lang="en-US"/>
              <a:t> complexity and enabling more comprehensive management</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b="1" lang="en-US"/>
              <a:t>transition</a:t>
            </a:r>
            <a:r>
              <a:rPr lang="en-US"/>
              <a:t> -&gt; in the next few slides we will talk about the changes at Layer 3 that will allow us to best take advantage of this optical NGI project</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9" name="Shape 2019"/>
        <p:cNvGrpSpPr/>
        <p:nvPr/>
      </p:nvGrpSpPr>
      <p:grpSpPr>
        <a:xfrm>
          <a:off x="0" y="0"/>
          <a:ext cx="0" cy="0"/>
          <a:chOff x="0" y="0"/>
          <a:chExt cx="0" cy="0"/>
        </a:xfrm>
      </p:grpSpPr>
      <p:sp>
        <p:nvSpPr>
          <p:cNvPr id="2020" name="Google Shape;2020;g3579a3665a6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21" name="Google Shape;2021;g3579a3665a6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slide purpose</a:t>
            </a:r>
            <a:r>
              <a:rPr lang="en-US"/>
              <a:t>: ptx gives us 800G capability</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US"/>
              <a:t>Our current backbone router that we use to deliver 400G </a:t>
            </a:r>
            <a:r>
              <a:rPr lang="en-US"/>
              <a:t>services </a:t>
            </a:r>
            <a:r>
              <a:rPr lang="en-US"/>
              <a:t>is the MX10008 platform from Juniper</a:t>
            </a:r>
            <a:endParaRPr/>
          </a:p>
          <a:p>
            <a:pPr indent="-317500" lvl="0" marL="457200" rtl="0" algn="l">
              <a:spcBef>
                <a:spcPts val="0"/>
              </a:spcBef>
              <a:spcAft>
                <a:spcPts val="0"/>
              </a:spcAft>
              <a:buSzPts val="1400"/>
              <a:buChar char="-"/>
            </a:pPr>
            <a:r>
              <a:rPr lang="en-US"/>
              <a:t>In order to achieve 800G capability, we needed an upgrade</a:t>
            </a:r>
            <a:endParaRPr/>
          </a:p>
          <a:p>
            <a:pPr indent="-317500" lvl="0" marL="457200" rtl="0" algn="l">
              <a:spcBef>
                <a:spcPts val="0"/>
              </a:spcBef>
              <a:spcAft>
                <a:spcPts val="0"/>
              </a:spcAft>
              <a:buSzPts val="1400"/>
              <a:buChar char="-"/>
            </a:pPr>
            <a:r>
              <a:rPr lang="en-US"/>
              <a:t>Anytime we need to do this, we look at feature sets and costs for many different platforms and vendors to find the best fit for CalREN’s needs</a:t>
            </a:r>
            <a:endParaRPr/>
          </a:p>
          <a:p>
            <a:pPr indent="-317500" lvl="0" marL="457200" rtl="0" algn="l">
              <a:spcBef>
                <a:spcPts val="0"/>
              </a:spcBef>
              <a:spcAft>
                <a:spcPts val="0"/>
              </a:spcAft>
              <a:buSzPts val="1400"/>
              <a:buChar char="-"/>
            </a:pPr>
            <a:r>
              <a:rPr lang="en-US"/>
              <a:t>Upgrading the </a:t>
            </a:r>
            <a:r>
              <a:rPr lang="en-US"/>
              <a:t>existing</a:t>
            </a:r>
            <a:r>
              <a:rPr lang="en-US"/>
              <a:t> MX10008s, besides just the high-cost, also required waiting at least another year for the 800G hardware to become available, and the </a:t>
            </a:r>
            <a:r>
              <a:rPr lang="en-US"/>
              <a:t>upgrade</a:t>
            </a:r>
            <a:r>
              <a:rPr lang="en-US"/>
              <a:t> itself requires replacing many internal components in a very challenging </a:t>
            </a:r>
            <a:r>
              <a:rPr lang="en-US"/>
              <a:t>maintenance</a:t>
            </a:r>
            <a:r>
              <a:rPr lang="en-US"/>
              <a:t> window</a:t>
            </a:r>
            <a:endParaRPr/>
          </a:p>
          <a:p>
            <a:pPr indent="-317500" lvl="0" marL="457200" rtl="0" algn="l">
              <a:spcBef>
                <a:spcPts val="0"/>
              </a:spcBef>
              <a:spcAft>
                <a:spcPts val="0"/>
              </a:spcAft>
              <a:buSzPts val="1400"/>
              <a:buChar char="-"/>
            </a:pPr>
            <a:r>
              <a:rPr lang="en-US"/>
              <a:t>Alternatively, the new PTX10002, also from Juniper, was significantly easier</a:t>
            </a:r>
            <a:r>
              <a:rPr lang="en-US"/>
              <a:t>, and therefore less risky, to deploy and much more cost-effective compared to the older MX10008 platform</a:t>
            </a:r>
            <a:br>
              <a:rPr lang="en-US"/>
            </a:br>
            <a:endParaRPr/>
          </a:p>
          <a:p>
            <a:pPr indent="-317500" lvl="0" marL="457200" rtl="0" algn="l">
              <a:spcBef>
                <a:spcPts val="0"/>
              </a:spcBef>
              <a:spcAft>
                <a:spcPts val="0"/>
              </a:spcAft>
              <a:buSzPts val="1400"/>
              <a:buChar char="-"/>
            </a:pPr>
            <a:r>
              <a:rPr lang="en-US"/>
              <a:t>Additionally, the MX10008 has a more monolithic, ‘all-in-one platform’ design, where all or at least most services within a location are aggregated onto it</a:t>
            </a:r>
            <a:endParaRPr/>
          </a:p>
          <a:p>
            <a:pPr indent="-317500" lvl="0" marL="457200" rtl="0" algn="l">
              <a:spcBef>
                <a:spcPts val="0"/>
              </a:spcBef>
              <a:spcAft>
                <a:spcPts val="0"/>
              </a:spcAft>
              <a:buSzPts val="1400"/>
              <a:buChar char="-"/>
            </a:pPr>
            <a:r>
              <a:rPr lang="en-US"/>
              <a:t>This makes for simpler designs but at the cost of flexibility and potentially painful upgrades</a:t>
            </a:r>
            <a:endParaRPr/>
          </a:p>
          <a:p>
            <a:pPr indent="-317500" lvl="0" marL="457200" rtl="0" algn="l">
              <a:spcBef>
                <a:spcPts val="0"/>
              </a:spcBef>
              <a:spcAft>
                <a:spcPts val="0"/>
              </a:spcAft>
              <a:buSzPts val="1400"/>
              <a:buChar char="-"/>
            </a:pPr>
            <a:r>
              <a:rPr lang="en-US"/>
              <a:t>The PTX, on the other hand, offers a much more distributed architecture for greater flexibility and faster upgrade cycles while still remaining very cost-effective and enabling 800G service opportunities</a:t>
            </a:r>
            <a:endParaRPr/>
          </a:p>
          <a:p>
            <a:pPr indent="-317500" lvl="0" marL="457200" rtl="0" algn="l">
              <a:spcBef>
                <a:spcPts val="0"/>
              </a:spcBef>
              <a:spcAft>
                <a:spcPts val="0"/>
              </a:spcAft>
              <a:buSzPts val="1400"/>
              <a:buChar char="-"/>
            </a:pPr>
            <a:r>
              <a:rPr lang="en-US"/>
              <a:t>Much of the additional complexity with this new design will be offset by CENIC’s automation efforts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transition -&gt; </a:t>
            </a:r>
            <a:r>
              <a:rPr lang="en-US"/>
              <a:t>these routers will also allow us to take advantage of several key advancements at the optics layer</a:t>
            </a:r>
            <a:endParaRPr/>
          </a:p>
        </p:txBody>
      </p:sp>
      <p:sp>
        <p:nvSpPr>
          <p:cNvPr id="2022" name="Google Shape;2022;g3579a3665a6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4" name="Shape 2034"/>
        <p:cNvGrpSpPr/>
        <p:nvPr/>
      </p:nvGrpSpPr>
      <p:grpSpPr>
        <a:xfrm>
          <a:off x="0" y="0"/>
          <a:ext cx="0" cy="0"/>
          <a:chOff x="0" y="0"/>
          <a:chExt cx="0" cy="0"/>
        </a:xfrm>
      </p:grpSpPr>
      <p:sp>
        <p:nvSpPr>
          <p:cNvPr id="2035" name="Google Shape;2035;g3579a3665a6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36" name="Google Shape;2036;g3579a3665a6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slide purpose: </a:t>
            </a:r>
            <a:r>
              <a:rPr lang="en-US"/>
              <a:t>quickly talk about optics, focus on DCO</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US"/>
              <a:t>DWDM </a:t>
            </a:r>
            <a:r>
              <a:rPr lang="en-US"/>
              <a:t>solutions</a:t>
            </a:r>
            <a:r>
              <a:rPr lang="en-US"/>
              <a:t> are one of the most critical considerations of any upgrade cycle because the capabilities of the chosen router platform directly affect the available options</a:t>
            </a:r>
            <a:endParaRPr/>
          </a:p>
          <a:p>
            <a:pPr indent="-317500" lvl="0" marL="457200" rtl="0" algn="l">
              <a:spcBef>
                <a:spcPts val="0"/>
              </a:spcBef>
              <a:spcAft>
                <a:spcPts val="0"/>
              </a:spcAft>
              <a:buSzPts val="1400"/>
              <a:buChar char="-"/>
            </a:pPr>
            <a:r>
              <a:rPr lang="en-US"/>
              <a:t>When connecting two routers in different locations together, standard optics do not work </a:t>
            </a:r>
            <a:r>
              <a:rPr lang="en-US"/>
              <a:t>in most cases </a:t>
            </a:r>
            <a:r>
              <a:rPr lang="en-US"/>
              <a:t>- the distances are just too great</a:t>
            </a:r>
            <a:endParaRPr/>
          </a:p>
          <a:p>
            <a:pPr indent="-317500" lvl="0" marL="457200" rtl="0" algn="l">
              <a:spcBef>
                <a:spcPts val="0"/>
              </a:spcBef>
              <a:spcAft>
                <a:spcPts val="0"/>
              </a:spcAft>
              <a:buSzPts val="1400"/>
              <a:buChar char="-"/>
            </a:pPr>
            <a:r>
              <a:rPr lang="en-US"/>
              <a:t>The two main solutions for this are DWDM transponders or DWDM optics, also called IPoDWDM</a:t>
            </a:r>
            <a:endParaRPr/>
          </a:p>
          <a:p>
            <a:pPr indent="-317500" lvl="0" marL="457200" rtl="0" algn="l">
              <a:spcBef>
                <a:spcPts val="0"/>
              </a:spcBef>
              <a:spcAft>
                <a:spcPts val="0"/>
              </a:spcAft>
              <a:buSzPts val="1400"/>
              <a:buChar char="-"/>
            </a:pPr>
            <a:r>
              <a:rPr lang="en-US"/>
              <a:t>Both solutions enable long distance connectivity between routers and sites</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US"/>
              <a:t>The traditional way to create this connectivity is using DWDM transponders, shown at the top right</a:t>
            </a:r>
            <a:endParaRPr/>
          </a:p>
          <a:p>
            <a:pPr indent="-317500" lvl="0" marL="457200" rtl="0" algn="l">
              <a:spcBef>
                <a:spcPts val="0"/>
              </a:spcBef>
              <a:spcAft>
                <a:spcPts val="0"/>
              </a:spcAft>
              <a:buSzPts val="1400"/>
              <a:buChar char="-"/>
            </a:pPr>
            <a:r>
              <a:rPr lang="en-US"/>
              <a:t>These transponders require discrete hardware that, while very capable, is also more costly compared to DWDM optics, which are somewhat less versatile, but very cost-effective and require no additional hardware</a:t>
            </a:r>
            <a:endParaRPr/>
          </a:p>
          <a:p>
            <a:pPr indent="-317500" lvl="0" marL="457200" rtl="0" algn="l">
              <a:spcBef>
                <a:spcPts val="0"/>
              </a:spcBef>
              <a:spcAft>
                <a:spcPts val="0"/>
              </a:spcAft>
              <a:buSzPts val="1400"/>
              <a:buChar char="-"/>
            </a:pPr>
            <a:r>
              <a:rPr lang="en-US"/>
              <a:t>Generally, DWDM optics are perfect for shorter spans, such as LA - San Diego, while transponders are best suited for longer spans, such as LA - Sunnyvale</a:t>
            </a:r>
            <a:endParaRPr/>
          </a:p>
          <a:p>
            <a:pPr indent="-317500" lvl="0" marL="457200" rtl="0" algn="l">
              <a:spcBef>
                <a:spcPts val="0"/>
              </a:spcBef>
              <a:spcAft>
                <a:spcPts val="0"/>
              </a:spcAft>
              <a:buSzPts val="1400"/>
              <a:buChar char="-"/>
            </a:pPr>
            <a:r>
              <a:rPr lang="en-US"/>
              <a:t>The majority of backbone and member connections can benefit from these DWDM optics, whether at 400G or 800G</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US"/>
              <a:t>Because of the high value of DWDM optics, any viable router solution was required to support 800G DWDM optics, which the PTX10002 does and this was a key reason why it was selected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transition</a:t>
            </a:r>
            <a:r>
              <a:rPr lang="en-US"/>
              <a:t>: Next, let’s review how these routers and optics are used on the CalREN backbone</a:t>
            </a:r>
            <a:endParaRPr/>
          </a:p>
        </p:txBody>
      </p:sp>
      <p:sp>
        <p:nvSpPr>
          <p:cNvPr id="2037" name="Google Shape;2037;g3579a3665a6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6" name="Shape 2056"/>
        <p:cNvGrpSpPr/>
        <p:nvPr/>
      </p:nvGrpSpPr>
      <p:grpSpPr>
        <a:xfrm>
          <a:off x="0" y="0"/>
          <a:ext cx="0" cy="0"/>
          <a:chOff x="0" y="0"/>
          <a:chExt cx="0" cy="0"/>
        </a:xfrm>
      </p:grpSpPr>
      <p:sp>
        <p:nvSpPr>
          <p:cNvPr id="2057" name="Google Shape;2057;g3579a3665a6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58" name="Google Shape;2058;g3579a3665a6_0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slide purpose</a:t>
            </a:r>
            <a:r>
              <a:rPr lang="en-US"/>
              <a:t>: show the current 400G design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US"/>
              <a:t>This represents the CalREN layer 3 network today, specifically the 400G-based ring that we refer to as the ‘Core Ring’</a:t>
            </a:r>
            <a:endParaRPr/>
          </a:p>
          <a:p>
            <a:pPr indent="-317500" lvl="0" marL="457200" rtl="0" algn="l">
              <a:spcBef>
                <a:spcPts val="0"/>
              </a:spcBef>
              <a:spcAft>
                <a:spcPts val="0"/>
              </a:spcAft>
              <a:buSzPts val="1400"/>
              <a:buChar char="-"/>
            </a:pPr>
            <a:r>
              <a:rPr lang="en-US"/>
              <a:t>Every link will be 2x400G by this coming June and all but two links (LA to Sunnyvale and Riverside to Sacramento) use 400G DWDM pluggable optics directly in the routers</a:t>
            </a:r>
            <a:endParaRPr/>
          </a:p>
          <a:p>
            <a:pPr indent="-317500" lvl="0" marL="457200" rtl="0" algn="l">
              <a:spcBef>
                <a:spcPts val="0"/>
              </a:spcBef>
              <a:spcAft>
                <a:spcPts val="0"/>
              </a:spcAft>
              <a:buSzPts val="1400"/>
              <a:buChar char="-"/>
            </a:pPr>
            <a:r>
              <a:rPr lang="en-US"/>
              <a:t>this makes capacity increases very fast and cost-effective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transition</a:t>
            </a:r>
            <a:r>
              <a:rPr lang="en-US"/>
              <a:t> - in order to keep that same flexibility at 800G, we have a new design we’re finalizing</a:t>
            </a:r>
            <a:endParaRPr/>
          </a:p>
        </p:txBody>
      </p:sp>
      <p:sp>
        <p:nvSpPr>
          <p:cNvPr id="2059" name="Google Shape;2059;g3579a3665a6_0_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3" name="Shape 2093"/>
        <p:cNvGrpSpPr/>
        <p:nvPr/>
      </p:nvGrpSpPr>
      <p:grpSpPr>
        <a:xfrm>
          <a:off x="0" y="0"/>
          <a:ext cx="0" cy="0"/>
          <a:chOff x="0" y="0"/>
          <a:chExt cx="0" cy="0"/>
        </a:xfrm>
      </p:grpSpPr>
      <p:sp>
        <p:nvSpPr>
          <p:cNvPr id="2094" name="Google Shape;2094;g355f8b0e827_0_5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95" name="Google Shape;2095;g355f8b0e827_0_5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slide purpose</a:t>
            </a:r>
            <a:r>
              <a:rPr lang="en-US"/>
              <a:t>: show Fady’s new design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US"/>
              <a:t>This final phase of the NGI effort </a:t>
            </a:r>
            <a:r>
              <a:rPr lang="en-US"/>
              <a:t>will</a:t>
            </a:r>
            <a:r>
              <a:rPr lang="en-US"/>
              <a:t> be the 2x800G backbone</a:t>
            </a:r>
            <a:endParaRPr/>
          </a:p>
          <a:p>
            <a:pPr indent="-317500" lvl="0" marL="457200" rtl="0" algn="l">
              <a:spcBef>
                <a:spcPts val="0"/>
              </a:spcBef>
              <a:spcAft>
                <a:spcPts val="0"/>
              </a:spcAft>
              <a:buSzPts val="1400"/>
              <a:buChar char="-"/>
            </a:pPr>
            <a:r>
              <a:rPr lang="en-US"/>
              <a:t>As our </a:t>
            </a:r>
            <a:r>
              <a:rPr lang="en-US"/>
              <a:t>engineers</a:t>
            </a:r>
            <a:r>
              <a:rPr lang="en-US"/>
              <a:t> began planning for this, we wanted a design that improved the flexibility of the network while allowing for a phased approach to 800G but still keeping the same resiliency of today’s 400G based core ring</a:t>
            </a:r>
            <a:endParaRPr/>
          </a:p>
          <a:p>
            <a:pPr indent="-317500" lvl="0" marL="457200" rtl="0" algn="l">
              <a:spcBef>
                <a:spcPts val="0"/>
              </a:spcBef>
              <a:spcAft>
                <a:spcPts val="0"/>
              </a:spcAft>
              <a:buSzPts val="1400"/>
              <a:buChar char="-"/>
            </a:pPr>
            <a:r>
              <a:rPr lang="en-US"/>
              <a:t>In this phase, we’ll deploy the PTX10002 routers at each of the 4 hubsites shown here, creating a ‘super core’ ring</a:t>
            </a:r>
            <a:endParaRPr/>
          </a:p>
          <a:p>
            <a:pPr indent="-317500" lvl="0" marL="457200" rtl="0" algn="l">
              <a:spcBef>
                <a:spcPts val="0"/>
              </a:spcBef>
              <a:spcAft>
                <a:spcPts val="0"/>
              </a:spcAft>
              <a:buSzPts val="1400"/>
              <a:buChar char="-"/>
            </a:pPr>
            <a:r>
              <a:rPr lang="en-US"/>
              <a:t>The 400G circuits as shown in the previous slide will largely be left as shown there, as the low cost of DWDM optics used makes this very advantageous</a:t>
            </a:r>
            <a:endParaRPr/>
          </a:p>
          <a:p>
            <a:pPr indent="-317500" lvl="0" marL="457200" rtl="0" algn="l">
              <a:spcBef>
                <a:spcPts val="0"/>
              </a:spcBef>
              <a:spcAft>
                <a:spcPts val="0"/>
              </a:spcAft>
              <a:buSzPts val="1400"/>
              <a:buChar char="-"/>
            </a:pPr>
            <a:r>
              <a:rPr lang="en-US"/>
              <a:t>On top of this, we will deploy 800G services to create a fully diverse 800G-based backbone, with additional 800G locations easily added as demand requires</a:t>
            </a:r>
            <a:endParaRPr/>
          </a:p>
          <a:p>
            <a:pPr indent="-317500" lvl="0" marL="457200" rtl="0" algn="l">
              <a:spcBef>
                <a:spcPts val="0"/>
              </a:spcBef>
              <a:spcAft>
                <a:spcPts val="0"/>
              </a:spcAft>
              <a:buSzPts val="1400"/>
              <a:buChar char="-"/>
            </a:pPr>
            <a:r>
              <a:rPr lang="en-US"/>
              <a:t>Not only does this give us all the benefits of a true 2x800G, or 1.6Tbps, network but also greatly improves future upgrade flexibility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transition</a:t>
            </a:r>
            <a:r>
              <a:rPr lang="en-US"/>
              <a:t>: what does all this information mean?</a:t>
            </a:r>
            <a:endParaRPr/>
          </a:p>
        </p:txBody>
      </p:sp>
      <p:sp>
        <p:nvSpPr>
          <p:cNvPr id="2096" name="Google Shape;2096;g355f8b0e827_0_5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8" name="Shape 2118"/>
        <p:cNvGrpSpPr/>
        <p:nvPr/>
      </p:nvGrpSpPr>
      <p:grpSpPr>
        <a:xfrm>
          <a:off x="0" y="0"/>
          <a:ext cx="0" cy="0"/>
          <a:chOff x="0" y="0"/>
          <a:chExt cx="0" cy="0"/>
        </a:xfrm>
      </p:grpSpPr>
      <p:sp>
        <p:nvSpPr>
          <p:cNvPr id="2119" name="Google Shape;2119;g3579a3665a6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20" name="Google Shape;2120;g3579a3665a6_0_1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slide purpose</a:t>
            </a:r>
            <a:r>
              <a:rPr lang="en-US"/>
              <a:t>: show how NGI helped make the SDSU project trivial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US"/>
              <a:t>This 800G NGI effort recently culminated in the first 800G member connection in the R&amp;E community for San Diego State University</a:t>
            </a:r>
            <a:endParaRPr/>
          </a:p>
          <a:p>
            <a:pPr indent="-317500" lvl="0" marL="457200" rtl="0" algn="l">
              <a:spcBef>
                <a:spcPts val="0"/>
              </a:spcBef>
              <a:spcAft>
                <a:spcPts val="0"/>
              </a:spcAft>
              <a:buSzPts val="1400"/>
              <a:buChar char="-"/>
            </a:pPr>
            <a:r>
              <a:rPr lang="en-US"/>
              <a:t>Last year, SDSU came to us about upgrading their connection to CalREN to better support CSU TIDE and other initiatives, and we ultimately recommended moving straight to 800G</a:t>
            </a:r>
            <a:endParaRPr/>
          </a:p>
          <a:p>
            <a:pPr indent="-317500" lvl="1" marL="914400" rtl="0" algn="l">
              <a:spcBef>
                <a:spcPts val="0"/>
              </a:spcBef>
              <a:spcAft>
                <a:spcPts val="0"/>
              </a:spcAft>
              <a:buSzPts val="1400"/>
              <a:buChar char="-"/>
            </a:pPr>
            <a:r>
              <a:rPr lang="en-US"/>
              <a:t>As a result of the NGI efforts, we were able to deliver this service for a similar cost as a 400G upgrade</a:t>
            </a:r>
            <a:endParaRPr/>
          </a:p>
          <a:p>
            <a:pPr indent="-317500" lvl="1" marL="914400" rtl="0" algn="l">
              <a:spcBef>
                <a:spcPts val="0"/>
              </a:spcBef>
              <a:spcAft>
                <a:spcPts val="0"/>
              </a:spcAft>
              <a:buSzPts val="1400"/>
              <a:buChar char="-"/>
            </a:pPr>
            <a:r>
              <a:rPr lang="en-US"/>
              <a:t>Moving straight to 800G also greatly reduces overall lifecycle costs by skipping the 400G step</a:t>
            </a:r>
            <a:br>
              <a:rPr lang="en-US"/>
            </a:br>
            <a:endParaRPr/>
          </a:p>
          <a:p>
            <a:pPr indent="-317500" lvl="0" marL="457200" rtl="0" algn="l">
              <a:spcBef>
                <a:spcPts val="0"/>
              </a:spcBef>
              <a:spcAft>
                <a:spcPts val="0"/>
              </a:spcAft>
              <a:buSzPts val="1400"/>
              <a:buChar char="-"/>
            </a:pPr>
            <a:r>
              <a:rPr lang="en-US"/>
              <a:t>While the NGI effort that’s been discussed in this presentation up to now has been focused on the CalREN backbone, the strategies and processes developed by our engineers directly translated to this project</a:t>
            </a:r>
            <a:endParaRPr/>
          </a:p>
          <a:p>
            <a:pPr indent="-317500" lvl="0" marL="457200" rtl="0" algn="l">
              <a:spcBef>
                <a:spcPts val="0"/>
              </a:spcBef>
              <a:spcAft>
                <a:spcPts val="0"/>
              </a:spcAft>
              <a:buSzPts val="1400"/>
              <a:buChar char="-"/>
            </a:pPr>
            <a:r>
              <a:rPr lang="en-US"/>
              <a:t>Additionally, we were able to leverage our partnership with Juniper to obtain 800G DWDM optics ahead of the general release schedule, allowing this project to complete 2-3 months </a:t>
            </a:r>
            <a:r>
              <a:rPr lang="en-US"/>
              <a:t>earlier</a:t>
            </a:r>
            <a:r>
              <a:rPr lang="en-US"/>
              <a:t> than expected</a:t>
            </a:r>
            <a:endParaRPr/>
          </a:p>
          <a:p>
            <a:pPr indent="-317500" lvl="0" marL="457200" rtl="0" algn="l">
              <a:spcBef>
                <a:spcPts val="0"/>
              </a:spcBef>
              <a:spcAft>
                <a:spcPts val="0"/>
              </a:spcAft>
              <a:buSzPts val="1400"/>
              <a:buChar char="-"/>
            </a:pPr>
            <a:r>
              <a:rPr lang="en-US"/>
              <a:t>Because of this and the lessons learned during the NGI effort, we were able to work with SDSU to seamlessly upgrade them to 800G</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US"/>
              <a:t>In the final phase, we will completely replace SDSU’s legacy NCS2006 optical line system with just two simple optical amplifiers, reducing not just cost but also network, configuration, and operational complexity</a:t>
            </a:r>
            <a:endParaRPr/>
          </a:p>
          <a:p>
            <a:pPr indent="-317500" lvl="0" marL="457200" rtl="0" algn="l">
              <a:spcBef>
                <a:spcPts val="0"/>
              </a:spcBef>
              <a:spcAft>
                <a:spcPts val="0"/>
              </a:spcAft>
              <a:buSzPts val="1400"/>
              <a:buChar char="-"/>
            </a:pPr>
            <a:r>
              <a:rPr lang="en-US"/>
              <a:t>Even today though, adding new services is just a simple matter of two new optics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US"/>
              <a:t>This 800G NGI effort recently culminated in the first 800G member deployment for CENIC at SDSU, </a:t>
            </a:r>
            <a:r>
              <a:rPr b="1" lang="en-US"/>
              <a:t>and we believe it’s the first in the R&amp;E community</a:t>
            </a:r>
            <a:endParaRPr b="1"/>
          </a:p>
          <a:p>
            <a:pPr indent="-317500" lvl="0" marL="457200" rtl="0" algn="l">
              <a:spcBef>
                <a:spcPts val="0"/>
              </a:spcBef>
              <a:spcAft>
                <a:spcPts val="0"/>
              </a:spcAft>
              <a:buSzPts val="1400"/>
              <a:buChar char="-"/>
            </a:pPr>
            <a:r>
              <a:rPr lang="en-US"/>
              <a:t>While the NGI effort that’s been discussed in this presentation up to now is focused on the CENIC backbone, the strategies and processes developed by our engineers directly translated to this project</a:t>
            </a:r>
            <a:endParaRPr/>
          </a:p>
          <a:p>
            <a:pPr indent="-317500" lvl="0" marL="457200" rtl="0" algn="l">
              <a:spcBef>
                <a:spcPts val="0"/>
              </a:spcBef>
              <a:spcAft>
                <a:spcPts val="0"/>
              </a:spcAft>
              <a:buSzPts val="1400"/>
              <a:buChar char="-"/>
            </a:pPr>
            <a:r>
              <a:rPr lang="en-US"/>
              <a:t>Our engineers were able to work with SDSU to very quickly make necessary upgrades to SDSU’s optical hardware to support 800G</a:t>
            </a:r>
            <a:endParaRPr/>
          </a:p>
          <a:p>
            <a:pPr indent="-317500" lvl="0" marL="457200" rtl="0" algn="l">
              <a:spcBef>
                <a:spcPts val="0"/>
              </a:spcBef>
              <a:spcAft>
                <a:spcPts val="0"/>
              </a:spcAft>
              <a:buSzPts val="1400"/>
              <a:buChar char="-"/>
            </a:pPr>
            <a:r>
              <a:rPr lang="en-US"/>
              <a:t>Simultaneously, we were able to use our relationship with Juniper to obtain loaner optics ahead of general availability, completing the deployment 2-3 months faster than expected</a:t>
            </a:r>
            <a:endParaRPr/>
          </a:p>
          <a:p>
            <a:pPr indent="-317500" lvl="0" marL="457200" rtl="0" algn="l">
              <a:spcBef>
                <a:spcPts val="0"/>
              </a:spcBef>
              <a:spcAft>
                <a:spcPts val="0"/>
              </a:spcAft>
              <a:buSzPts val="1400"/>
              <a:buChar char="-"/>
            </a:pPr>
            <a:r>
              <a:rPr lang="en-US"/>
              <a:t>Once this was completed, deploying the new 800G was a simple matter of connecting two 800G ZR+ optics up to the line system</a:t>
            </a:r>
            <a:endParaRPr/>
          </a:p>
          <a:p>
            <a:pPr indent="-317500" lvl="0" marL="457200" rtl="0" algn="l">
              <a:spcBef>
                <a:spcPts val="0"/>
              </a:spcBef>
              <a:spcAft>
                <a:spcPts val="0"/>
              </a:spcAft>
              <a:buSzPts val="1400"/>
              <a:buChar char="-"/>
            </a:pPr>
            <a:r>
              <a:t/>
            </a:r>
            <a:endParaRPr/>
          </a:p>
          <a:p>
            <a:pPr indent="-317500" lvl="0" marL="457200" rtl="0" algn="l">
              <a:spcBef>
                <a:spcPts val="0"/>
              </a:spcBef>
              <a:spcAft>
                <a:spcPts val="0"/>
              </a:spcAft>
              <a:buSzPts val="1400"/>
              <a:buChar char="-"/>
            </a:pPr>
            <a:r>
              <a:rPr lang="en-US"/>
              <a:t>In an upcoming future phase, we will be fully decommissioning SDSU’s line system in favor of simple, but versatile, EDFA amplifiers</a:t>
            </a:r>
            <a:endParaRPr/>
          </a:p>
          <a:p>
            <a:pPr indent="-317500" lvl="0" marL="457200" rtl="0" algn="l">
              <a:spcBef>
                <a:spcPts val="0"/>
              </a:spcBef>
              <a:spcAft>
                <a:spcPts val="0"/>
              </a:spcAft>
              <a:buSzPts val="1400"/>
              <a:buChar char="-"/>
            </a:pPr>
            <a:r>
              <a:rPr lang="en-US"/>
              <a:t>In other words, all of the complexity is at the router and optic layer. Adding new 400G or 800G services is a simple matter of adding a new pair of optics</a:t>
            </a:r>
            <a:endParaRPr/>
          </a:p>
          <a:p>
            <a:pPr indent="-317500" lvl="0" marL="457200" rtl="0" algn="l">
              <a:spcBef>
                <a:spcPts val="0"/>
              </a:spcBef>
              <a:spcAft>
                <a:spcPts val="0"/>
              </a:spcAft>
              <a:buSzPts val="1400"/>
              <a:buChar char="-"/>
            </a:pPr>
            <a:r>
              <a:rPr lang="en-US"/>
              <a:t>This design not only reduces costs and network complexity, but also the configuration and long term operational lifecycle aspects</a:t>
            </a:r>
            <a:endParaRPr/>
          </a:p>
          <a:p>
            <a:pPr indent="-317500" lvl="0" marL="457200" rtl="0" algn="l">
              <a:spcBef>
                <a:spcPts val="0"/>
              </a:spcBef>
              <a:spcAft>
                <a:spcPts val="0"/>
              </a:spcAft>
              <a:buSzPts val="1400"/>
              <a:buChar char="-"/>
            </a:pPr>
            <a:r>
              <a:rPr lang="en-US"/>
              <a:t>Finally, this project allowed SDSU to effectively ‘skip’ an entire upgrade cycle, moving from 100G-based services directly to 800G</a:t>
            </a:r>
            <a:endParaRPr/>
          </a:p>
        </p:txBody>
      </p:sp>
      <p:sp>
        <p:nvSpPr>
          <p:cNvPr id="2121" name="Google Shape;2121;g3579a3665a6_0_1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2" name="Shape 2152"/>
        <p:cNvGrpSpPr/>
        <p:nvPr/>
      </p:nvGrpSpPr>
      <p:grpSpPr>
        <a:xfrm>
          <a:off x="0" y="0"/>
          <a:ext cx="0" cy="0"/>
          <a:chOff x="0" y="0"/>
          <a:chExt cx="0" cy="0"/>
        </a:xfrm>
      </p:grpSpPr>
      <p:sp>
        <p:nvSpPr>
          <p:cNvPr id="2153" name="Google Shape;2153;g355f8b0e827_0_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54" name="Google Shape;2154;g355f8b0e827_0_3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full rehearse #1 - 36m</a:t>
            </a:r>
            <a:endParaRPr b="1"/>
          </a:p>
        </p:txBody>
      </p:sp>
      <p:sp>
        <p:nvSpPr>
          <p:cNvPr id="2155" name="Google Shape;2155;g355f8b0e827_0_30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5a93be18a7_0_6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5a93be18a7_0_6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Western Regional network - UofH, PNWGP, FRGP, UNM, CENIC connecting research and education institutions to leverage shared resources</a:t>
            </a:r>
            <a:endParaRPr/>
          </a:p>
        </p:txBody>
      </p:sp>
      <p:sp>
        <p:nvSpPr>
          <p:cNvPr id="533" name="Google Shape;533;g35a93be18a7_0_6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5a93be18a7_0_8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5a93be18a7_0_8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g35a93be18a7_0_88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20.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1.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 Id="rId3" Type="http://schemas.openxmlformats.org/officeDocument/2006/relationships/image" Target="../media/image20.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1.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 Id="rId3" Type="http://schemas.openxmlformats.org/officeDocument/2006/relationships/image" Target="../media/image20.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 Id="rId3" Type="http://schemas.openxmlformats.org/officeDocument/2006/relationships/image" Target="../media/image1.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pic>
        <p:nvPicPr>
          <p:cNvPr id="16" name="Google Shape;16;p2"/>
          <p:cNvPicPr preferRelativeResize="0"/>
          <p:nvPr/>
        </p:nvPicPr>
        <p:blipFill>
          <a:blip r:embed="rId2">
            <a:alphaModFix/>
          </a:blip>
          <a:stretch>
            <a:fillRect/>
          </a:stretch>
        </p:blipFill>
        <p:spPr>
          <a:xfrm>
            <a:off x="13" y="1"/>
            <a:ext cx="12191986" cy="6858000"/>
          </a:xfrm>
          <a:prstGeom prst="rect">
            <a:avLst/>
          </a:prstGeom>
          <a:noFill/>
          <a:ln>
            <a:noFill/>
          </a:ln>
        </p:spPr>
      </p:pic>
      <p:sp>
        <p:nvSpPr>
          <p:cNvPr id="17" name="Google Shape;17;p2"/>
          <p:cNvSpPr txBox="1"/>
          <p:nvPr>
            <p:ph type="ctrTitle"/>
          </p:nvPr>
        </p:nvSpPr>
        <p:spPr>
          <a:xfrm>
            <a:off x="5462475" y="1122375"/>
            <a:ext cx="5484300" cy="2387700"/>
          </a:xfrm>
          <a:prstGeom prst="rect">
            <a:avLst/>
          </a:prstGeom>
          <a:noFill/>
          <a:ln>
            <a:noFill/>
          </a:ln>
        </p:spPr>
        <p:txBody>
          <a:bodyPr anchorCtr="0" anchor="b" bIns="45700" lIns="91425" spcFirstLastPara="1" rIns="91425" wrap="square" tIns="45700">
            <a:noAutofit/>
          </a:bodyPr>
          <a:lstStyle>
            <a:lvl1pPr lvl="0">
              <a:spcBef>
                <a:spcPts val="0"/>
              </a:spcBef>
              <a:spcAft>
                <a:spcPts val="0"/>
              </a:spcAft>
              <a:buClr>
                <a:schemeClr val="lt1"/>
              </a:buClr>
              <a:buSzPts val="4800"/>
              <a:buFont typeface="Calibri"/>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
          <p:cNvSpPr txBox="1"/>
          <p:nvPr>
            <p:ph idx="1" type="subTitle"/>
          </p:nvPr>
        </p:nvSpPr>
        <p:spPr>
          <a:xfrm>
            <a:off x="5462475" y="3602050"/>
            <a:ext cx="5769900" cy="543300"/>
          </a:xfrm>
          <a:prstGeom prst="rect">
            <a:avLst/>
          </a:prstGeom>
          <a:noFill/>
          <a:ln>
            <a:noFill/>
          </a:ln>
        </p:spPr>
        <p:txBody>
          <a:bodyPr anchorCtr="0" anchor="t" bIns="45700" lIns="91425" spcFirstLastPara="1" rIns="91425" wrap="square" tIns="45700">
            <a:noAutofit/>
          </a:bodyPr>
          <a:lstStyle>
            <a:lvl1pPr lvl="0">
              <a:spcBef>
                <a:spcPts val="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Thank You">
  <p:cSld name="Transition Slide/Thank You">
    <p:spTree>
      <p:nvGrpSpPr>
        <p:cNvPr id="74" name="Shape 74"/>
        <p:cNvGrpSpPr/>
        <p:nvPr/>
      </p:nvGrpSpPr>
      <p:grpSpPr>
        <a:xfrm>
          <a:off x="0" y="0"/>
          <a:ext cx="0" cy="0"/>
          <a:chOff x="0" y="0"/>
          <a:chExt cx="0" cy="0"/>
        </a:xfrm>
      </p:grpSpPr>
      <p:pic>
        <p:nvPicPr>
          <p:cNvPr id="75" name="Google Shape;75;p1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6" name="Google Shape;76;p11"/>
          <p:cNvSpPr txBox="1"/>
          <p:nvPr>
            <p:ph type="ctrTitle"/>
          </p:nvPr>
        </p:nvSpPr>
        <p:spPr>
          <a:xfrm>
            <a:off x="75" y="2320675"/>
            <a:ext cx="12192000" cy="16803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6000"/>
              <a:buFont typeface="Proxima Nova Semibold"/>
              <a:buNone/>
              <a:defRPr b="0" sz="6000">
                <a:solidFill>
                  <a:schemeClr val="lt1"/>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Thank You 1">
  <p:cSld name="Transition Slide/Thank You_2">
    <p:spTree>
      <p:nvGrpSpPr>
        <p:cNvPr id="78" name="Shape 78"/>
        <p:cNvGrpSpPr/>
        <p:nvPr/>
      </p:nvGrpSpPr>
      <p:grpSpPr>
        <a:xfrm>
          <a:off x="0" y="0"/>
          <a:ext cx="0" cy="0"/>
          <a:chOff x="0" y="0"/>
          <a:chExt cx="0" cy="0"/>
        </a:xfrm>
      </p:grpSpPr>
      <p:pic>
        <p:nvPicPr>
          <p:cNvPr id="79" name="Google Shape;79;p1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0" name="Google Shape;80;p12"/>
          <p:cNvSpPr txBox="1"/>
          <p:nvPr>
            <p:ph type="ctrTitle"/>
          </p:nvPr>
        </p:nvSpPr>
        <p:spPr>
          <a:xfrm>
            <a:off x="75" y="2320675"/>
            <a:ext cx="12192000" cy="16803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2"/>
              </a:buClr>
              <a:buSzPts val="6000"/>
              <a:buFont typeface="Proxima Nova Semibold"/>
              <a:buNone/>
              <a:defRPr b="0" sz="6000">
                <a:solidFill>
                  <a:schemeClr val="dk2"/>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Welcome 1">
  <p:cSld name="Transition Slide/Thank You_1">
    <p:spTree>
      <p:nvGrpSpPr>
        <p:cNvPr id="82" name="Shape 82"/>
        <p:cNvGrpSpPr/>
        <p:nvPr/>
      </p:nvGrpSpPr>
      <p:grpSpPr>
        <a:xfrm>
          <a:off x="0" y="0"/>
          <a:ext cx="0" cy="0"/>
          <a:chOff x="0" y="0"/>
          <a:chExt cx="0" cy="0"/>
        </a:xfrm>
      </p:grpSpPr>
      <p:pic>
        <p:nvPicPr>
          <p:cNvPr id="83" name="Google Shape;83;p1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4" name="Google Shape;84;p13"/>
          <p:cNvSpPr txBox="1"/>
          <p:nvPr>
            <p:ph type="ctrTitle"/>
          </p:nvPr>
        </p:nvSpPr>
        <p:spPr>
          <a:xfrm>
            <a:off x="2446275" y="1535075"/>
            <a:ext cx="8636700" cy="1680300"/>
          </a:xfrm>
          <a:prstGeom prst="rect">
            <a:avLst/>
          </a:prstGeom>
          <a:noFill/>
          <a:ln>
            <a:noFill/>
          </a:ln>
        </p:spPr>
        <p:txBody>
          <a:bodyPr anchorCtr="0" anchor="b" bIns="45700" lIns="91425" spcFirstLastPara="1" rIns="91425" wrap="square" tIns="45700">
            <a:noAutofit/>
          </a:bodyPr>
          <a:lstStyle>
            <a:lvl1pPr lvl="0">
              <a:spcBef>
                <a:spcPts val="0"/>
              </a:spcBef>
              <a:spcAft>
                <a:spcPts val="0"/>
              </a:spcAft>
              <a:buClr>
                <a:schemeClr val="lt1"/>
              </a:buClr>
              <a:buSzPts val="4600"/>
              <a:buFont typeface="Proxima Nova Semibold"/>
              <a:buNone/>
              <a:defRPr b="0" sz="4800">
                <a:solidFill>
                  <a:schemeClr val="lt1"/>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86" name="Google Shape;86;p13"/>
          <p:cNvSpPr txBox="1"/>
          <p:nvPr>
            <p:ph idx="2" type="ctrTitle"/>
          </p:nvPr>
        </p:nvSpPr>
        <p:spPr>
          <a:xfrm>
            <a:off x="2496274" y="2701675"/>
            <a:ext cx="7019100" cy="1036500"/>
          </a:xfrm>
          <a:prstGeom prst="rect">
            <a:avLst/>
          </a:prstGeom>
          <a:noFill/>
          <a:ln>
            <a:noFill/>
          </a:ln>
        </p:spPr>
        <p:txBody>
          <a:bodyPr anchorCtr="0" anchor="b" bIns="45700" lIns="91425" spcFirstLastPara="1" rIns="91425" wrap="square" tIns="45700">
            <a:noAutofit/>
          </a:bodyPr>
          <a:lstStyle>
            <a:lvl1pPr lvl="0">
              <a:spcBef>
                <a:spcPts val="0"/>
              </a:spcBef>
              <a:spcAft>
                <a:spcPts val="0"/>
              </a:spcAft>
              <a:buClr>
                <a:schemeClr val="lt1"/>
              </a:buClr>
              <a:buSzPts val="2400"/>
              <a:buFont typeface="Proxima Nova"/>
              <a:buNone/>
              <a:defRPr sz="2700">
                <a:solidFill>
                  <a:schemeClr val="lt1"/>
                </a:solidFill>
                <a:latin typeface="Proxima Nova"/>
                <a:ea typeface="Proxima Nova"/>
                <a:cs typeface="Proxima Nova"/>
                <a:sym typeface="Proxima Nov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Welcome 2">
  <p:cSld name="Transition Slide/Thank You_1_1">
    <p:spTree>
      <p:nvGrpSpPr>
        <p:cNvPr id="87" name="Shape 87"/>
        <p:cNvGrpSpPr/>
        <p:nvPr/>
      </p:nvGrpSpPr>
      <p:grpSpPr>
        <a:xfrm>
          <a:off x="0" y="0"/>
          <a:ext cx="0" cy="0"/>
          <a:chOff x="0" y="0"/>
          <a:chExt cx="0" cy="0"/>
        </a:xfrm>
      </p:grpSpPr>
      <p:sp>
        <p:nvSpPr>
          <p:cNvPr id="88" name="Google Shape;88;p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grpSp>
        <p:nvGrpSpPr>
          <p:cNvPr id="89" name="Google Shape;89;p14"/>
          <p:cNvGrpSpPr/>
          <p:nvPr/>
        </p:nvGrpSpPr>
        <p:grpSpPr>
          <a:xfrm>
            <a:off x="0" y="0"/>
            <a:ext cx="12192038" cy="6858000"/>
            <a:chOff x="0" y="0"/>
            <a:chExt cx="12192038" cy="6858000"/>
          </a:xfrm>
        </p:grpSpPr>
        <p:sp>
          <p:nvSpPr>
            <p:cNvPr id="90" name="Google Shape;90;p14"/>
            <p:cNvSpPr/>
            <p:nvPr/>
          </p:nvSpPr>
          <p:spPr>
            <a:xfrm>
              <a:off x="38" y="0"/>
              <a:ext cx="12192000" cy="6858000"/>
            </a:xfrm>
            <a:prstGeom prst="rect">
              <a:avLst/>
            </a:prstGeom>
            <a:solidFill>
              <a:srgbClr val="06192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 name="Google Shape;91;p14"/>
            <p:cNvPicPr preferRelativeResize="0"/>
            <p:nvPr/>
          </p:nvPicPr>
          <p:blipFill>
            <a:blip r:embed="rId2">
              <a:alphaModFix amt="31000"/>
            </a:blip>
            <a:stretch>
              <a:fillRect/>
            </a:stretch>
          </p:blipFill>
          <p:spPr>
            <a:xfrm>
              <a:off x="0" y="0"/>
              <a:ext cx="12192000" cy="6858000"/>
            </a:xfrm>
            <a:prstGeom prst="rect">
              <a:avLst/>
            </a:prstGeom>
            <a:noFill/>
            <a:ln>
              <a:noFill/>
            </a:ln>
          </p:spPr>
        </p:pic>
        <p:pic>
          <p:nvPicPr>
            <p:cNvPr id="92" name="Google Shape;92;p14"/>
            <p:cNvPicPr preferRelativeResize="0"/>
            <p:nvPr/>
          </p:nvPicPr>
          <p:blipFill rotWithShape="1">
            <a:blip r:embed="rId3">
              <a:alphaModFix amt="41000"/>
            </a:blip>
            <a:srcRect b="0" l="0" r="1068" t="25661"/>
            <a:stretch/>
          </p:blipFill>
          <p:spPr>
            <a:xfrm>
              <a:off x="75" y="0"/>
              <a:ext cx="12191923" cy="6857998"/>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Header">
  <p:cSld name="Dark Header">
    <p:spTree>
      <p:nvGrpSpPr>
        <p:cNvPr id="93" name="Shape 93"/>
        <p:cNvGrpSpPr/>
        <p:nvPr/>
      </p:nvGrpSpPr>
      <p:grpSpPr>
        <a:xfrm>
          <a:off x="0" y="0"/>
          <a:ext cx="0" cy="0"/>
          <a:chOff x="0" y="0"/>
          <a:chExt cx="0" cy="0"/>
        </a:xfrm>
      </p:grpSpPr>
      <p:pic>
        <p:nvPicPr>
          <p:cNvPr id="94" name="Google Shape;94;p15"/>
          <p:cNvPicPr preferRelativeResize="0"/>
          <p:nvPr/>
        </p:nvPicPr>
        <p:blipFill>
          <a:blip r:embed="rId2">
            <a:alphaModFix/>
          </a:blip>
          <a:stretch>
            <a:fillRect/>
          </a:stretch>
        </p:blipFill>
        <p:spPr>
          <a:xfrm>
            <a:off x="-739" y="0"/>
            <a:ext cx="12192000" cy="6858000"/>
          </a:xfrm>
          <a:prstGeom prst="rect">
            <a:avLst/>
          </a:prstGeom>
          <a:noFill/>
          <a:ln>
            <a:noFill/>
          </a:ln>
        </p:spPr>
      </p:pic>
      <p:sp>
        <p:nvSpPr>
          <p:cNvPr id="95" name="Google Shape;95;p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98" name="Google Shape;98;p15"/>
          <p:cNvSpPr txBox="1"/>
          <p:nvPr/>
        </p:nvSpPr>
        <p:spPr>
          <a:xfrm>
            <a:off x="156409" y="0"/>
            <a:ext cx="121518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alibri"/>
              <a:buNone/>
            </a:pPr>
            <a:r>
              <a:t/>
            </a:r>
            <a:endParaRPr b="0" sz="4600">
              <a:latin typeface="Proxima Nova Semibold"/>
              <a:ea typeface="Proxima Nova Semibold"/>
              <a:cs typeface="Proxima Nova Semibold"/>
              <a:sym typeface="Proxima Nova Semibo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ark Left" type="obj">
  <p:cSld name="OBJECT">
    <p:spTree>
      <p:nvGrpSpPr>
        <p:cNvPr id="99" name="Shape 99"/>
        <p:cNvGrpSpPr/>
        <p:nvPr/>
      </p:nvGrpSpPr>
      <p:grpSpPr>
        <a:xfrm>
          <a:off x="0" y="0"/>
          <a:ext cx="0" cy="0"/>
          <a:chOff x="0" y="0"/>
          <a:chExt cx="0" cy="0"/>
        </a:xfrm>
      </p:grpSpPr>
      <p:sp>
        <p:nvSpPr>
          <p:cNvPr id="100" name="Google Shape;100;p16"/>
          <p:cNvSpPr txBox="1"/>
          <p:nvPr>
            <p:ph idx="1" type="body"/>
          </p:nvPr>
        </p:nvSpPr>
        <p:spPr>
          <a:xfrm>
            <a:off x="589722" y="1537390"/>
            <a:ext cx="107640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solidFill>
                  <a:schemeClr val="lt1"/>
                </a:solidFill>
              </a:defRPr>
            </a:lvl1pPr>
            <a:lvl2pPr indent="-342900" lvl="1" marL="914400" algn="l">
              <a:lnSpc>
                <a:spcPct val="90000"/>
              </a:lnSpc>
              <a:spcBef>
                <a:spcPts val="500"/>
              </a:spcBef>
              <a:spcAft>
                <a:spcPts val="0"/>
              </a:spcAft>
              <a:buClr>
                <a:schemeClr val="lt1"/>
              </a:buClr>
              <a:buSzPts val="1800"/>
              <a:buChar char="•"/>
              <a:defRPr>
                <a:solidFill>
                  <a:schemeClr val="lt1"/>
                </a:solidFill>
              </a:defRPr>
            </a:lvl2pPr>
            <a:lvl3pPr indent="-342900" lvl="2" marL="1371600" algn="l">
              <a:lnSpc>
                <a:spcPct val="90000"/>
              </a:lnSpc>
              <a:spcBef>
                <a:spcPts val="500"/>
              </a:spcBef>
              <a:spcAft>
                <a:spcPts val="0"/>
              </a:spcAft>
              <a:buClr>
                <a:schemeClr val="lt1"/>
              </a:buClr>
              <a:buSzPts val="18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lt1"/>
              </a:buClr>
              <a:buSzPts val="1800"/>
              <a:buChar char="•"/>
              <a:defRPr>
                <a:solidFill>
                  <a:schemeClr val="lt1"/>
                </a:solidFill>
              </a:defRPr>
            </a:lvl6pPr>
            <a:lvl7pPr indent="-342900" lvl="6" marL="3200400" algn="l">
              <a:lnSpc>
                <a:spcPct val="90000"/>
              </a:lnSpc>
              <a:spcBef>
                <a:spcPts val="500"/>
              </a:spcBef>
              <a:spcAft>
                <a:spcPts val="0"/>
              </a:spcAft>
              <a:buClr>
                <a:schemeClr val="lt1"/>
              </a:buClr>
              <a:buSzPts val="1800"/>
              <a:buChar char="•"/>
              <a:defRPr>
                <a:solidFill>
                  <a:schemeClr val="lt1"/>
                </a:solidFill>
              </a:defRPr>
            </a:lvl7pPr>
            <a:lvl8pPr indent="-342900" lvl="7" marL="3657600" algn="l">
              <a:lnSpc>
                <a:spcPct val="90000"/>
              </a:lnSpc>
              <a:spcBef>
                <a:spcPts val="500"/>
              </a:spcBef>
              <a:spcAft>
                <a:spcPts val="0"/>
              </a:spcAft>
              <a:buClr>
                <a:schemeClr val="lt1"/>
              </a:buClr>
              <a:buSzPts val="1800"/>
              <a:buChar char="•"/>
              <a:defRPr>
                <a:solidFill>
                  <a:schemeClr val="lt1"/>
                </a:solidFill>
              </a:defRPr>
            </a:lvl8pPr>
            <a:lvl9pPr indent="-342900" lvl="8" marL="4114800" algn="l">
              <a:lnSpc>
                <a:spcPct val="90000"/>
              </a:lnSpc>
              <a:spcBef>
                <a:spcPts val="500"/>
              </a:spcBef>
              <a:spcAft>
                <a:spcPts val="0"/>
              </a:spcAft>
              <a:buClr>
                <a:schemeClr val="lt1"/>
              </a:buClr>
              <a:buSzPts val="1800"/>
              <a:buChar char="•"/>
              <a:defRPr>
                <a:solidFill>
                  <a:schemeClr val="lt1"/>
                </a:solidFill>
              </a:defRPr>
            </a:lvl9pPr>
          </a:lstStyle>
          <a:p/>
        </p:txBody>
      </p:sp>
      <p:sp>
        <p:nvSpPr>
          <p:cNvPr id="101" name="Google Shape;101;p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02" name="Google Shape;102;p16"/>
          <p:cNvSpPr txBox="1"/>
          <p:nvPr>
            <p:ph type="title"/>
          </p:nvPr>
        </p:nvSpPr>
        <p:spPr>
          <a:xfrm>
            <a:off x="371049" y="0"/>
            <a:ext cx="11620500" cy="1325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2200"/>
              <a:buFont typeface="Proxima Nova Semibold"/>
              <a:buNone/>
              <a:defRPr b="0" sz="4000">
                <a:solidFill>
                  <a:schemeClr val="lt1"/>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Light Left 1">
  <p:cSld name="OBJECT_1">
    <p:spTree>
      <p:nvGrpSpPr>
        <p:cNvPr id="103" name="Shape 103"/>
        <p:cNvGrpSpPr/>
        <p:nvPr/>
      </p:nvGrpSpPr>
      <p:grpSpPr>
        <a:xfrm>
          <a:off x="0" y="0"/>
          <a:ext cx="0" cy="0"/>
          <a:chOff x="0" y="0"/>
          <a:chExt cx="0" cy="0"/>
        </a:xfrm>
      </p:grpSpPr>
      <p:sp>
        <p:nvSpPr>
          <p:cNvPr id="104" name="Google Shape;104;p17"/>
          <p:cNvSpPr txBox="1"/>
          <p:nvPr>
            <p:ph idx="1" type="body"/>
          </p:nvPr>
        </p:nvSpPr>
        <p:spPr>
          <a:xfrm>
            <a:off x="371050" y="1374400"/>
            <a:ext cx="49182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073763"/>
              </a:buClr>
              <a:buSzPts val="1800"/>
              <a:buChar char="•"/>
              <a:defRPr>
                <a:solidFill>
                  <a:srgbClr val="073763"/>
                </a:solidFill>
              </a:defRPr>
            </a:lvl1pPr>
            <a:lvl2pPr indent="-342900" lvl="1" marL="914400" algn="l">
              <a:lnSpc>
                <a:spcPct val="90000"/>
              </a:lnSpc>
              <a:spcBef>
                <a:spcPts val="500"/>
              </a:spcBef>
              <a:spcAft>
                <a:spcPts val="0"/>
              </a:spcAft>
              <a:buClr>
                <a:srgbClr val="073763"/>
              </a:buClr>
              <a:buSzPts val="1800"/>
              <a:buChar char="•"/>
              <a:defRPr>
                <a:solidFill>
                  <a:srgbClr val="073763"/>
                </a:solidFill>
              </a:defRPr>
            </a:lvl2pPr>
            <a:lvl3pPr indent="-342900" lvl="2" marL="1371600" algn="l">
              <a:lnSpc>
                <a:spcPct val="90000"/>
              </a:lnSpc>
              <a:spcBef>
                <a:spcPts val="500"/>
              </a:spcBef>
              <a:spcAft>
                <a:spcPts val="0"/>
              </a:spcAft>
              <a:buClr>
                <a:srgbClr val="073763"/>
              </a:buClr>
              <a:buSzPts val="1800"/>
              <a:buChar char="•"/>
              <a:defRPr>
                <a:solidFill>
                  <a:srgbClr val="073763"/>
                </a:solidFill>
              </a:defRPr>
            </a:lvl3pPr>
            <a:lvl4pPr indent="-342900" lvl="3" marL="1828800" algn="l">
              <a:lnSpc>
                <a:spcPct val="90000"/>
              </a:lnSpc>
              <a:spcBef>
                <a:spcPts val="500"/>
              </a:spcBef>
              <a:spcAft>
                <a:spcPts val="0"/>
              </a:spcAft>
              <a:buClr>
                <a:srgbClr val="073763"/>
              </a:buClr>
              <a:buSzPts val="1800"/>
              <a:buChar char="•"/>
              <a:defRPr>
                <a:solidFill>
                  <a:srgbClr val="073763"/>
                </a:solidFill>
              </a:defRPr>
            </a:lvl4pPr>
            <a:lvl5pPr indent="-342900" lvl="4" marL="2286000" algn="l">
              <a:lnSpc>
                <a:spcPct val="90000"/>
              </a:lnSpc>
              <a:spcBef>
                <a:spcPts val="500"/>
              </a:spcBef>
              <a:spcAft>
                <a:spcPts val="0"/>
              </a:spcAft>
              <a:buClr>
                <a:srgbClr val="073763"/>
              </a:buClr>
              <a:buSzPts val="1800"/>
              <a:buChar char="•"/>
              <a:defRPr>
                <a:solidFill>
                  <a:srgbClr val="073763"/>
                </a:solidFill>
              </a:defRPr>
            </a:lvl5pPr>
            <a:lvl6pPr indent="-342900" lvl="5" marL="2743200" algn="l">
              <a:lnSpc>
                <a:spcPct val="90000"/>
              </a:lnSpc>
              <a:spcBef>
                <a:spcPts val="500"/>
              </a:spcBef>
              <a:spcAft>
                <a:spcPts val="0"/>
              </a:spcAft>
              <a:buClr>
                <a:srgbClr val="073763"/>
              </a:buClr>
              <a:buSzPts val="1800"/>
              <a:buChar char="•"/>
              <a:defRPr>
                <a:solidFill>
                  <a:srgbClr val="073763"/>
                </a:solidFill>
              </a:defRPr>
            </a:lvl6pPr>
            <a:lvl7pPr indent="-342900" lvl="6" marL="3200400" algn="l">
              <a:lnSpc>
                <a:spcPct val="90000"/>
              </a:lnSpc>
              <a:spcBef>
                <a:spcPts val="500"/>
              </a:spcBef>
              <a:spcAft>
                <a:spcPts val="0"/>
              </a:spcAft>
              <a:buClr>
                <a:srgbClr val="073763"/>
              </a:buClr>
              <a:buSzPts val="1800"/>
              <a:buChar char="•"/>
              <a:defRPr>
                <a:solidFill>
                  <a:srgbClr val="073763"/>
                </a:solidFill>
              </a:defRPr>
            </a:lvl7pPr>
            <a:lvl8pPr indent="-342900" lvl="7" marL="3657600" algn="l">
              <a:lnSpc>
                <a:spcPct val="90000"/>
              </a:lnSpc>
              <a:spcBef>
                <a:spcPts val="500"/>
              </a:spcBef>
              <a:spcAft>
                <a:spcPts val="0"/>
              </a:spcAft>
              <a:buClr>
                <a:srgbClr val="073763"/>
              </a:buClr>
              <a:buSzPts val="1800"/>
              <a:buChar char="•"/>
              <a:defRPr>
                <a:solidFill>
                  <a:srgbClr val="073763"/>
                </a:solidFill>
              </a:defRPr>
            </a:lvl8pPr>
            <a:lvl9pPr indent="-342900" lvl="8" marL="4114800" algn="l">
              <a:lnSpc>
                <a:spcPct val="90000"/>
              </a:lnSpc>
              <a:spcBef>
                <a:spcPts val="500"/>
              </a:spcBef>
              <a:spcAft>
                <a:spcPts val="0"/>
              </a:spcAft>
              <a:buClr>
                <a:srgbClr val="073763"/>
              </a:buClr>
              <a:buSzPts val="1800"/>
              <a:buChar char="•"/>
              <a:defRPr>
                <a:solidFill>
                  <a:srgbClr val="073763"/>
                </a:solidFill>
              </a:defRPr>
            </a:lvl9pPr>
          </a:lstStyle>
          <a:p/>
        </p:txBody>
      </p:sp>
      <p:sp>
        <p:nvSpPr>
          <p:cNvPr id="105" name="Google Shape;105;p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06" name="Google Shape;106;p17"/>
          <p:cNvSpPr txBox="1"/>
          <p:nvPr>
            <p:ph type="title"/>
          </p:nvPr>
        </p:nvSpPr>
        <p:spPr>
          <a:xfrm>
            <a:off x="371049" y="0"/>
            <a:ext cx="11620500" cy="1325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2200"/>
              <a:buFont typeface="Proxima Nova Semibold"/>
              <a:buNone/>
              <a:defRPr sz="4000">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7" name="Shape 107"/>
        <p:cNvGrpSpPr/>
        <p:nvPr/>
      </p:nvGrpSpPr>
      <p:grpSpPr>
        <a:xfrm>
          <a:off x="0" y="0"/>
          <a:ext cx="0" cy="0"/>
          <a:chOff x="0" y="0"/>
          <a:chExt cx="0" cy="0"/>
        </a:xfrm>
      </p:grpSpPr>
      <p:pic>
        <p:nvPicPr>
          <p:cNvPr id="108" name="Google Shape;108;p18"/>
          <p:cNvPicPr preferRelativeResize="0"/>
          <p:nvPr/>
        </p:nvPicPr>
        <p:blipFill>
          <a:blip r:embed="rId2">
            <a:alphaModFix/>
          </a:blip>
          <a:stretch>
            <a:fillRect/>
          </a:stretch>
        </p:blipFill>
        <p:spPr>
          <a:xfrm>
            <a:off x="-739" y="0"/>
            <a:ext cx="12192000" cy="6858000"/>
          </a:xfrm>
          <a:prstGeom prst="rect">
            <a:avLst/>
          </a:prstGeom>
          <a:noFill/>
          <a:ln>
            <a:noFill/>
          </a:ln>
        </p:spPr>
      </p:pic>
      <p:sp>
        <p:nvSpPr>
          <p:cNvPr id="109" name="Google Shape;109;p18"/>
          <p:cNvSpPr txBox="1"/>
          <p:nvPr>
            <p:ph type="title"/>
          </p:nvPr>
        </p:nvSpPr>
        <p:spPr>
          <a:xfrm>
            <a:off x="371049" y="0"/>
            <a:ext cx="11620500" cy="1325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2200"/>
              <a:buFont typeface="Proxima Nova Semibold"/>
              <a:buNone/>
              <a:defRPr b="0" sz="4000">
                <a:solidFill>
                  <a:schemeClr val="lt1"/>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11" name="Shape 111"/>
        <p:cNvGrpSpPr/>
        <p:nvPr/>
      </p:nvGrpSpPr>
      <p:grpSpPr>
        <a:xfrm>
          <a:off x="0" y="0"/>
          <a:ext cx="0" cy="0"/>
          <a:chOff x="0" y="0"/>
          <a:chExt cx="0" cy="0"/>
        </a:xfrm>
      </p:grpSpPr>
      <p:pic>
        <p:nvPicPr>
          <p:cNvPr id="112" name="Google Shape;112;p19"/>
          <p:cNvPicPr preferRelativeResize="0"/>
          <p:nvPr/>
        </p:nvPicPr>
        <p:blipFill>
          <a:blip r:embed="rId2">
            <a:alphaModFix/>
          </a:blip>
          <a:stretch>
            <a:fillRect/>
          </a:stretch>
        </p:blipFill>
        <p:spPr>
          <a:xfrm>
            <a:off x="-739" y="0"/>
            <a:ext cx="12192000" cy="6858000"/>
          </a:xfrm>
          <a:prstGeom prst="rect">
            <a:avLst/>
          </a:prstGeom>
          <a:noFill/>
          <a:ln>
            <a:noFill/>
          </a:ln>
        </p:spPr>
      </p:pic>
      <p:sp>
        <p:nvSpPr>
          <p:cNvPr id="113" name="Google Shape;113;p19"/>
          <p:cNvSpPr txBox="1"/>
          <p:nvPr>
            <p:ph type="title"/>
          </p:nvPr>
        </p:nvSpPr>
        <p:spPr>
          <a:xfrm>
            <a:off x="371049" y="0"/>
            <a:ext cx="11620500" cy="1325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2200"/>
              <a:buFont typeface="Proxima Nova Semibold"/>
              <a:buNone/>
              <a:defRPr b="0" sz="4000">
                <a:solidFill>
                  <a:schemeClr val="lt1"/>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15" name="Google Shape;115;p19"/>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rmAutofit/>
          </a:bodyPr>
          <a:lstStyle>
            <a:lvl1pPr indent="-431800" lvl="0" marL="457200" algn="l">
              <a:lnSpc>
                <a:spcPct val="90000"/>
              </a:lnSpc>
              <a:spcBef>
                <a:spcPts val="0"/>
              </a:spcBef>
              <a:spcAft>
                <a:spcPts val="0"/>
              </a:spcAft>
              <a:buClr>
                <a:schemeClr val="dk2"/>
              </a:buClr>
              <a:buSzPts val="3200"/>
              <a:buFont typeface="Arial"/>
              <a:buChar char="•"/>
              <a:defRPr>
                <a:solidFill>
                  <a:schemeClr val="dk2"/>
                </a:solidFill>
              </a:defRPr>
            </a:lvl1pPr>
            <a:lvl2pPr indent="-406400" lvl="1" marL="914400" algn="l">
              <a:lnSpc>
                <a:spcPct val="90000"/>
              </a:lnSpc>
              <a:spcBef>
                <a:spcPts val="500"/>
              </a:spcBef>
              <a:spcAft>
                <a:spcPts val="0"/>
              </a:spcAft>
              <a:buClr>
                <a:schemeClr val="dk2"/>
              </a:buClr>
              <a:buSzPts val="2800"/>
              <a:buFont typeface="Arial"/>
              <a:buChar char="•"/>
              <a:defRPr sz="2300">
                <a:solidFill>
                  <a:schemeClr val="dk2"/>
                </a:solidFill>
              </a:defRPr>
            </a:lvl2pPr>
            <a:lvl3pPr indent="-381000" lvl="2" marL="1371600" algn="l">
              <a:lnSpc>
                <a:spcPct val="90000"/>
              </a:lnSpc>
              <a:spcBef>
                <a:spcPts val="2100"/>
              </a:spcBef>
              <a:spcAft>
                <a:spcPts val="0"/>
              </a:spcAft>
              <a:buClr>
                <a:schemeClr val="dk2"/>
              </a:buClr>
              <a:buSzPts val="2400"/>
              <a:buFont typeface="Arial"/>
              <a:buChar char="•"/>
              <a:defRPr>
                <a:solidFill>
                  <a:schemeClr val="dk2"/>
                </a:solidFill>
              </a:defRPr>
            </a:lvl3pPr>
            <a:lvl4pPr indent="-355600" lvl="3" marL="1828800" algn="l">
              <a:lnSpc>
                <a:spcPct val="90000"/>
              </a:lnSpc>
              <a:spcBef>
                <a:spcPts val="2100"/>
              </a:spcBef>
              <a:spcAft>
                <a:spcPts val="0"/>
              </a:spcAft>
              <a:buClr>
                <a:schemeClr val="dk2"/>
              </a:buClr>
              <a:buSzPts val="2000"/>
              <a:buFont typeface="Arial"/>
              <a:buChar char="•"/>
              <a:defRPr>
                <a:solidFill>
                  <a:schemeClr val="dk2"/>
                </a:solidFill>
              </a:defRPr>
            </a:lvl4pPr>
            <a:lvl5pPr indent="-355600" lvl="4" marL="2286000" algn="l">
              <a:lnSpc>
                <a:spcPct val="90000"/>
              </a:lnSpc>
              <a:spcBef>
                <a:spcPts val="2100"/>
              </a:spcBef>
              <a:spcAft>
                <a:spcPts val="0"/>
              </a:spcAft>
              <a:buSzPts val="2000"/>
              <a:buFont typeface="Arial"/>
              <a:buChar char="•"/>
              <a:defRPr>
                <a:solidFill>
                  <a:schemeClr val="dk2"/>
                </a:solidFill>
              </a:defRPr>
            </a:lvl5pPr>
            <a:lvl6pPr indent="-355600" lvl="5" marL="2743200" algn="l">
              <a:lnSpc>
                <a:spcPct val="90000"/>
              </a:lnSpc>
              <a:spcBef>
                <a:spcPts val="2100"/>
              </a:spcBef>
              <a:spcAft>
                <a:spcPts val="0"/>
              </a:spcAft>
              <a:buSzPts val="2000"/>
              <a:buFont typeface="Arial"/>
              <a:buChar char="•"/>
              <a:defRPr>
                <a:solidFill>
                  <a:schemeClr val="dk2"/>
                </a:solidFill>
              </a:defRPr>
            </a:lvl6pPr>
            <a:lvl7pPr indent="-355600" lvl="6" marL="3200400" algn="l">
              <a:lnSpc>
                <a:spcPct val="90000"/>
              </a:lnSpc>
              <a:spcBef>
                <a:spcPts val="2100"/>
              </a:spcBef>
              <a:spcAft>
                <a:spcPts val="0"/>
              </a:spcAft>
              <a:buSzPts val="2000"/>
              <a:buFont typeface="Arial"/>
              <a:buChar char="•"/>
              <a:defRPr>
                <a:solidFill>
                  <a:schemeClr val="dk2"/>
                </a:solidFill>
              </a:defRPr>
            </a:lvl7pPr>
            <a:lvl8pPr indent="-355600" lvl="7" marL="3657600" algn="l">
              <a:lnSpc>
                <a:spcPct val="90000"/>
              </a:lnSpc>
              <a:spcBef>
                <a:spcPts val="2100"/>
              </a:spcBef>
              <a:spcAft>
                <a:spcPts val="0"/>
              </a:spcAft>
              <a:buSzPts val="2000"/>
              <a:buFont typeface="Arial"/>
              <a:buChar char="•"/>
              <a:defRPr>
                <a:solidFill>
                  <a:schemeClr val="dk2"/>
                </a:solidFill>
              </a:defRPr>
            </a:lvl8pPr>
            <a:lvl9pPr indent="-355600" lvl="8" marL="4114800" algn="l">
              <a:lnSpc>
                <a:spcPct val="90000"/>
              </a:lnSpc>
              <a:spcBef>
                <a:spcPts val="2100"/>
              </a:spcBef>
              <a:spcAft>
                <a:spcPts val="2100"/>
              </a:spcAft>
              <a:buSzPts val="2000"/>
              <a:buFont typeface="Arial"/>
              <a:buChar char="•"/>
              <a:defRPr>
                <a:solidFill>
                  <a:schemeClr val="dk2"/>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6" name="Shape 116"/>
        <p:cNvGrpSpPr/>
        <p:nvPr/>
      </p:nvGrpSpPr>
      <p:grpSpPr>
        <a:xfrm>
          <a:off x="0" y="0"/>
          <a:ext cx="0" cy="0"/>
          <a:chOff x="0" y="0"/>
          <a:chExt cx="0" cy="0"/>
        </a:xfrm>
      </p:grpSpPr>
      <p:sp>
        <p:nvSpPr>
          <p:cNvPr id="117" name="Google Shape;117;p2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2"/>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20"/>
          <p:cNvSpPr/>
          <p:nvPr>
            <p:ph idx="2" type="pic"/>
          </p:nvPr>
        </p:nvSpPr>
        <p:spPr>
          <a:xfrm>
            <a:off x="4772025" y="457201"/>
            <a:ext cx="6583500" cy="54039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1000"/>
              </a:spcBef>
              <a:spcAft>
                <a:spcPts val="0"/>
              </a:spcAft>
              <a:buClr>
                <a:schemeClr val="lt2"/>
              </a:buClr>
              <a:buSzPts val="3200"/>
              <a:buFont typeface="Arial"/>
              <a:buNone/>
              <a:defRPr b="0" i="0" sz="3200" u="none" cap="none" strike="noStrike">
                <a:solidFill>
                  <a:srgbClr val="3F3F3F"/>
                </a:solidFill>
                <a:latin typeface="Calibri"/>
                <a:ea typeface="Calibri"/>
                <a:cs typeface="Calibri"/>
                <a:sym typeface="Calibri"/>
              </a:defRPr>
            </a:lvl1pPr>
            <a:lvl2pPr lvl="1" marR="0" algn="l">
              <a:lnSpc>
                <a:spcPct val="90000"/>
              </a:lnSpc>
              <a:spcBef>
                <a:spcPts val="500"/>
              </a:spcBef>
              <a:spcAft>
                <a:spcPts val="0"/>
              </a:spcAft>
              <a:buClr>
                <a:schemeClr val="lt2"/>
              </a:buClr>
              <a:buSzPts val="2800"/>
              <a:buFont typeface="Arial"/>
              <a:buNone/>
              <a:defRPr b="0" i="0" sz="2800" u="none" cap="none" strike="noStrike">
                <a:solidFill>
                  <a:srgbClr val="3F3F3F"/>
                </a:solidFill>
                <a:latin typeface="Calibri"/>
                <a:ea typeface="Calibri"/>
                <a:cs typeface="Calibri"/>
                <a:sym typeface="Calibri"/>
              </a:defRPr>
            </a:lvl2pPr>
            <a:lvl3pPr lvl="2" marR="0" algn="l">
              <a:lnSpc>
                <a:spcPct val="90000"/>
              </a:lnSpc>
              <a:spcBef>
                <a:spcPts val="500"/>
              </a:spcBef>
              <a:spcAft>
                <a:spcPts val="0"/>
              </a:spcAft>
              <a:buClr>
                <a:schemeClr val="lt2"/>
              </a:buClr>
              <a:buSzPts val="2400"/>
              <a:buFont typeface="Arial"/>
              <a:buNone/>
              <a:defRPr b="0" i="0" sz="2400" u="none" cap="none" strike="noStrike">
                <a:solidFill>
                  <a:srgbClr val="3F3F3F"/>
                </a:solidFill>
                <a:latin typeface="Calibri"/>
                <a:ea typeface="Calibri"/>
                <a:cs typeface="Calibri"/>
                <a:sym typeface="Calibri"/>
              </a:defRPr>
            </a:lvl3pPr>
            <a:lvl4pPr lvl="3" marR="0" algn="l">
              <a:lnSpc>
                <a:spcPct val="90000"/>
              </a:lnSpc>
              <a:spcBef>
                <a:spcPts val="500"/>
              </a:spcBef>
              <a:spcAft>
                <a:spcPts val="0"/>
              </a:spcAft>
              <a:buClr>
                <a:schemeClr val="lt2"/>
              </a:buClr>
              <a:buSzPts val="2000"/>
              <a:buFont typeface="Arial"/>
              <a:buNone/>
              <a:defRPr b="0" i="0" sz="2000" u="none" cap="none" strike="noStrike">
                <a:solidFill>
                  <a:srgbClr val="3F3F3F"/>
                </a:solidFill>
                <a:latin typeface="Calibri"/>
                <a:ea typeface="Calibri"/>
                <a:cs typeface="Calibri"/>
                <a:sym typeface="Calibri"/>
              </a:defRPr>
            </a:lvl4pPr>
            <a:lvl5pPr lvl="4" marR="0" algn="l">
              <a:lnSpc>
                <a:spcPct val="90000"/>
              </a:lnSpc>
              <a:spcBef>
                <a:spcPts val="500"/>
              </a:spcBef>
              <a:spcAft>
                <a:spcPts val="0"/>
              </a:spcAft>
              <a:buClr>
                <a:schemeClr val="lt2"/>
              </a:buClr>
              <a:buSzPts val="2000"/>
              <a:buFont typeface="Arial"/>
              <a:buNone/>
              <a:defRPr b="0" i="0" sz="2000" u="none" cap="none" strike="noStrike">
                <a:solidFill>
                  <a:srgbClr val="3F3F3F"/>
                </a:solidFill>
                <a:latin typeface="Calibri"/>
                <a:ea typeface="Calibri"/>
                <a:cs typeface="Calibri"/>
                <a:sym typeface="Calibri"/>
              </a:defRPr>
            </a:lvl5pPr>
            <a:lvl6pPr lvl="5"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19" name="Google Shape;119;p20"/>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SzPts val="1600"/>
              <a:buNone/>
              <a:defRPr sz="1600">
                <a:solidFill>
                  <a:srgbClr val="7F7F7F"/>
                </a:solidFill>
              </a:defRPr>
            </a:lvl1pPr>
            <a:lvl2pPr indent="-228600" lvl="1" marL="914400" algn="l">
              <a:lnSpc>
                <a:spcPct val="90000"/>
              </a:lnSpc>
              <a:spcBef>
                <a:spcPts val="500"/>
              </a:spcBef>
              <a:spcAft>
                <a:spcPts val="0"/>
              </a:spcAft>
              <a:buSzPts val="1400"/>
              <a:buNone/>
              <a:defRPr sz="14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0" name="Google Shape;120;p2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2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19" name="Shape 19"/>
        <p:cNvGrpSpPr/>
        <p:nvPr/>
      </p:nvGrpSpPr>
      <p:grpSpPr>
        <a:xfrm>
          <a:off x="0" y="0"/>
          <a:ext cx="0" cy="0"/>
          <a:chOff x="0" y="0"/>
          <a:chExt cx="0" cy="0"/>
        </a:xfrm>
      </p:grpSpPr>
      <p:pic>
        <p:nvPicPr>
          <p:cNvPr id="20" name="Google Shape;20;p3"/>
          <p:cNvPicPr preferRelativeResize="0"/>
          <p:nvPr/>
        </p:nvPicPr>
        <p:blipFill>
          <a:blip r:embed="rId2">
            <a:alphaModFix/>
          </a:blip>
          <a:stretch>
            <a:fillRect/>
          </a:stretch>
        </p:blipFill>
        <p:spPr>
          <a:xfrm>
            <a:off x="13" y="0"/>
            <a:ext cx="12192000" cy="6858000"/>
          </a:xfrm>
          <a:prstGeom prst="rect">
            <a:avLst/>
          </a:prstGeom>
          <a:noFill/>
          <a:ln>
            <a:noFill/>
          </a:ln>
        </p:spPr>
      </p:pic>
      <p:sp>
        <p:nvSpPr>
          <p:cNvPr id="21" name="Google Shape;21;p3"/>
          <p:cNvSpPr txBox="1"/>
          <p:nvPr>
            <p:ph type="ctrTitle"/>
          </p:nvPr>
        </p:nvSpPr>
        <p:spPr>
          <a:xfrm>
            <a:off x="5438878" y="744316"/>
            <a:ext cx="5484300" cy="23877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4000"/>
              <a:buFont typeface="Calibri"/>
              <a:buNone/>
              <a:defRPr sz="4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
          <p:cNvSpPr txBox="1"/>
          <p:nvPr>
            <p:ph idx="1" type="subTitle"/>
          </p:nvPr>
        </p:nvSpPr>
        <p:spPr>
          <a:xfrm>
            <a:off x="5478200" y="3360674"/>
            <a:ext cx="6197700" cy="1459500"/>
          </a:xfrm>
          <a:prstGeom prst="rect">
            <a:avLst/>
          </a:prstGeom>
          <a:noFill/>
          <a:ln>
            <a:noFill/>
          </a:ln>
        </p:spPr>
        <p:txBody>
          <a:bodyPr anchorCtr="0" anchor="t" bIns="45700" lIns="91425" spcFirstLastPara="1" rIns="91425" wrap="square" tIns="45700">
            <a:noAutofit/>
          </a:bodyPr>
          <a:lstStyle>
            <a:lvl1pPr lvl="0">
              <a:lnSpc>
                <a:spcPct val="150000"/>
              </a:lnSpc>
              <a:spcBef>
                <a:spcPts val="0"/>
              </a:spcBef>
              <a:spcAft>
                <a:spcPts val="0"/>
              </a:spcAft>
              <a:buClr>
                <a:schemeClr val="dk2"/>
              </a:buClr>
              <a:buSzPts val="2400"/>
              <a:buNone/>
              <a:defRPr sz="2200">
                <a:solidFill>
                  <a:schemeClr val="dk2"/>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3" name="Shape 123"/>
        <p:cNvGrpSpPr/>
        <p:nvPr/>
      </p:nvGrpSpPr>
      <p:grpSpPr>
        <a:xfrm>
          <a:off x="0" y="0"/>
          <a:ext cx="0" cy="0"/>
          <a:chOff x="0" y="0"/>
          <a:chExt cx="0" cy="0"/>
        </a:xfrm>
      </p:grpSpPr>
      <p:sp>
        <p:nvSpPr>
          <p:cNvPr id="124" name="Google Shape;124;p21"/>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chemeClr val="dk2"/>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5" name="Google Shape;125;p21"/>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rmAutofit/>
          </a:bodyPr>
          <a:lstStyle>
            <a:lvl1pPr indent="-349250" lvl="0" marL="457200" algn="l">
              <a:lnSpc>
                <a:spcPct val="90000"/>
              </a:lnSpc>
              <a:spcBef>
                <a:spcPts val="0"/>
              </a:spcBef>
              <a:spcAft>
                <a:spcPts val="0"/>
              </a:spcAft>
              <a:buSzPts val="1900"/>
              <a:buChar char="●"/>
              <a:defRPr/>
            </a:lvl1pPr>
            <a:lvl2pPr indent="-323850" lvl="1" marL="914400" algn="l">
              <a:lnSpc>
                <a:spcPct val="90000"/>
              </a:lnSpc>
              <a:spcBef>
                <a:spcPts val="2100"/>
              </a:spcBef>
              <a:spcAft>
                <a:spcPts val="0"/>
              </a:spcAft>
              <a:buSzPts val="1500"/>
              <a:buChar char="○"/>
              <a:defRPr/>
            </a:lvl2pPr>
            <a:lvl3pPr indent="-323850" lvl="2" marL="1371600" algn="l">
              <a:lnSpc>
                <a:spcPct val="90000"/>
              </a:lnSpc>
              <a:spcBef>
                <a:spcPts val="2100"/>
              </a:spcBef>
              <a:spcAft>
                <a:spcPts val="0"/>
              </a:spcAft>
              <a:buSzPts val="1500"/>
              <a:buChar char="■"/>
              <a:defRPr/>
            </a:lvl3pPr>
            <a:lvl4pPr indent="-323850" lvl="3" marL="1828800" algn="l">
              <a:lnSpc>
                <a:spcPct val="90000"/>
              </a:lnSpc>
              <a:spcBef>
                <a:spcPts val="2100"/>
              </a:spcBef>
              <a:spcAft>
                <a:spcPts val="0"/>
              </a:spcAft>
              <a:buSzPts val="1500"/>
              <a:buChar char="●"/>
              <a:defRPr/>
            </a:lvl4pPr>
            <a:lvl5pPr indent="-323850" lvl="4" marL="2286000" algn="l">
              <a:lnSpc>
                <a:spcPct val="90000"/>
              </a:lnSpc>
              <a:spcBef>
                <a:spcPts val="2100"/>
              </a:spcBef>
              <a:spcAft>
                <a:spcPts val="0"/>
              </a:spcAft>
              <a:buSzPts val="1500"/>
              <a:buChar char="○"/>
              <a:defRPr/>
            </a:lvl5pPr>
            <a:lvl6pPr indent="-323850" lvl="5" marL="2743200" algn="l">
              <a:lnSpc>
                <a:spcPct val="90000"/>
              </a:lnSpc>
              <a:spcBef>
                <a:spcPts val="2100"/>
              </a:spcBef>
              <a:spcAft>
                <a:spcPts val="0"/>
              </a:spcAft>
              <a:buClr>
                <a:schemeClr val="dk1"/>
              </a:buClr>
              <a:buSzPts val="1500"/>
              <a:buChar char="■"/>
              <a:defRPr/>
            </a:lvl6pPr>
            <a:lvl7pPr indent="-323850" lvl="6" marL="3200400" algn="l">
              <a:lnSpc>
                <a:spcPct val="90000"/>
              </a:lnSpc>
              <a:spcBef>
                <a:spcPts val="2100"/>
              </a:spcBef>
              <a:spcAft>
                <a:spcPts val="0"/>
              </a:spcAft>
              <a:buClr>
                <a:schemeClr val="dk1"/>
              </a:buClr>
              <a:buSzPts val="1500"/>
              <a:buChar char="●"/>
              <a:defRPr/>
            </a:lvl7pPr>
            <a:lvl8pPr indent="-323850" lvl="7" marL="3657600" algn="l">
              <a:lnSpc>
                <a:spcPct val="90000"/>
              </a:lnSpc>
              <a:spcBef>
                <a:spcPts val="2100"/>
              </a:spcBef>
              <a:spcAft>
                <a:spcPts val="0"/>
              </a:spcAft>
              <a:buClr>
                <a:schemeClr val="dk1"/>
              </a:buClr>
              <a:buSzPts val="1500"/>
              <a:buChar char="○"/>
              <a:defRPr/>
            </a:lvl8pPr>
            <a:lvl9pPr indent="-323850" lvl="8" marL="4114800" algn="l">
              <a:lnSpc>
                <a:spcPct val="90000"/>
              </a:lnSpc>
              <a:spcBef>
                <a:spcPts val="2100"/>
              </a:spcBef>
              <a:spcAft>
                <a:spcPts val="2100"/>
              </a:spcAft>
              <a:buClr>
                <a:schemeClr val="dk1"/>
              </a:buClr>
              <a:buSzPts val="1500"/>
              <a:buChar char="■"/>
              <a:defRPr/>
            </a:lvl9pPr>
          </a:lstStyle>
          <a:p/>
        </p:txBody>
      </p:sp>
      <p:sp>
        <p:nvSpPr>
          <p:cNvPr id="126" name="Google Shape;126;p21"/>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algn="r">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algn="r">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algn="r">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algn="r">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algn="r">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algn="r">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algn="r">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algn="r">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algn="r">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Header 1">
  <p:cSld name="Dark Header_1">
    <p:spTree>
      <p:nvGrpSpPr>
        <p:cNvPr id="127" name="Shape 127"/>
        <p:cNvGrpSpPr/>
        <p:nvPr/>
      </p:nvGrpSpPr>
      <p:grpSpPr>
        <a:xfrm>
          <a:off x="0" y="0"/>
          <a:ext cx="0" cy="0"/>
          <a:chOff x="0" y="0"/>
          <a:chExt cx="0" cy="0"/>
        </a:xfrm>
      </p:grpSpPr>
      <p:pic>
        <p:nvPicPr>
          <p:cNvPr id="128" name="Google Shape;128;p22"/>
          <p:cNvPicPr preferRelativeResize="0"/>
          <p:nvPr/>
        </p:nvPicPr>
        <p:blipFill rotWithShape="1">
          <a:blip r:embed="rId2">
            <a:alphaModFix/>
          </a:blip>
          <a:srcRect b="63900" l="1143" r="1143" t="18041"/>
          <a:stretch/>
        </p:blipFill>
        <p:spPr>
          <a:xfrm>
            <a:off x="0" y="-16000"/>
            <a:ext cx="12192005" cy="1267301"/>
          </a:xfrm>
          <a:prstGeom prst="rect">
            <a:avLst/>
          </a:prstGeom>
          <a:noFill/>
          <a:ln>
            <a:noFill/>
          </a:ln>
        </p:spPr>
      </p:pic>
      <p:sp>
        <p:nvSpPr>
          <p:cNvPr id="129" name="Google Shape;129;p22"/>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30" name="Google Shape;130;p22"/>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31" name="Google Shape;131;p22"/>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32" name="Google Shape;132;p22"/>
          <p:cNvSpPr txBox="1"/>
          <p:nvPr>
            <p:ph type="title"/>
          </p:nvPr>
        </p:nvSpPr>
        <p:spPr>
          <a:xfrm>
            <a:off x="183507" y="139700"/>
            <a:ext cx="9114000" cy="994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2500"/>
              <a:buFont typeface="Oswald"/>
              <a:buNone/>
              <a:defRPr sz="3900">
                <a:solidFill>
                  <a:schemeClr val="lt1"/>
                </a:solidFill>
                <a:latin typeface="Oswald Medium"/>
                <a:ea typeface="Oswald Medium"/>
                <a:cs typeface="Oswald Medium"/>
                <a:sym typeface="Oswald Medium"/>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Header 2">
  <p:cSld name="Dark Header_2">
    <p:spTree>
      <p:nvGrpSpPr>
        <p:cNvPr id="133" name="Shape 133"/>
        <p:cNvGrpSpPr/>
        <p:nvPr/>
      </p:nvGrpSpPr>
      <p:grpSpPr>
        <a:xfrm>
          <a:off x="0" y="0"/>
          <a:ext cx="0" cy="0"/>
          <a:chOff x="0" y="0"/>
          <a:chExt cx="0" cy="0"/>
        </a:xfrm>
      </p:grpSpPr>
      <p:sp>
        <p:nvSpPr>
          <p:cNvPr id="134" name="Google Shape;134;p2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2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37" name="Google Shape;137;p23"/>
          <p:cNvPicPr preferRelativeResize="0"/>
          <p:nvPr/>
        </p:nvPicPr>
        <p:blipFill rotWithShape="1">
          <a:blip r:embed="rId2">
            <a:alphaModFix/>
          </a:blip>
          <a:srcRect b="77675" l="3286" r="-2266" t="5726"/>
          <a:stretch/>
        </p:blipFill>
        <p:spPr>
          <a:xfrm>
            <a:off x="-1" y="1"/>
            <a:ext cx="12477509" cy="1251283"/>
          </a:xfrm>
          <a:prstGeom prst="rect">
            <a:avLst/>
          </a:prstGeom>
          <a:noFill/>
          <a:ln>
            <a:noFill/>
          </a:ln>
        </p:spPr>
      </p:pic>
      <p:sp>
        <p:nvSpPr>
          <p:cNvPr id="138" name="Google Shape;138;p23"/>
          <p:cNvSpPr txBox="1"/>
          <p:nvPr>
            <p:ph type="title"/>
          </p:nvPr>
        </p:nvSpPr>
        <p:spPr>
          <a:xfrm>
            <a:off x="156409" y="0"/>
            <a:ext cx="121518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Header 3">
  <p:cSld name="Dark Header_3">
    <p:spTree>
      <p:nvGrpSpPr>
        <p:cNvPr id="139" name="Shape 139"/>
        <p:cNvGrpSpPr/>
        <p:nvPr/>
      </p:nvGrpSpPr>
      <p:grpSpPr>
        <a:xfrm>
          <a:off x="0" y="0"/>
          <a:ext cx="0" cy="0"/>
          <a:chOff x="0" y="0"/>
          <a:chExt cx="0" cy="0"/>
        </a:xfrm>
      </p:grpSpPr>
      <p:pic>
        <p:nvPicPr>
          <p:cNvPr id="140" name="Google Shape;140;p24"/>
          <p:cNvPicPr preferRelativeResize="0"/>
          <p:nvPr/>
        </p:nvPicPr>
        <p:blipFill rotWithShape="1">
          <a:blip r:embed="rId2">
            <a:alphaModFix/>
          </a:blip>
          <a:srcRect b="63900" l="1143" r="1143" t="18041"/>
          <a:stretch/>
        </p:blipFill>
        <p:spPr>
          <a:xfrm>
            <a:off x="0" y="-16000"/>
            <a:ext cx="12192005" cy="1267301"/>
          </a:xfrm>
          <a:prstGeom prst="rect">
            <a:avLst/>
          </a:prstGeom>
          <a:noFill/>
          <a:ln>
            <a:noFill/>
          </a:ln>
        </p:spPr>
      </p:pic>
      <p:sp>
        <p:nvSpPr>
          <p:cNvPr id="141" name="Google Shape;141;p24"/>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42" name="Google Shape;142;p24"/>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43" name="Google Shape;143;p24"/>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44" name="Google Shape;144;p24"/>
          <p:cNvSpPr txBox="1"/>
          <p:nvPr>
            <p:ph type="title"/>
          </p:nvPr>
        </p:nvSpPr>
        <p:spPr>
          <a:xfrm>
            <a:off x="183507" y="139700"/>
            <a:ext cx="9114000" cy="994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2500"/>
              <a:buFont typeface="Oswald"/>
              <a:buNone/>
              <a:defRPr sz="3900">
                <a:solidFill>
                  <a:schemeClr val="lt1"/>
                </a:solidFill>
                <a:latin typeface="Oswald Medium"/>
                <a:ea typeface="Oswald Medium"/>
                <a:cs typeface="Oswald Medium"/>
                <a:sym typeface="Oswald Medium"/>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Header 4">
  <p:cSld name="Dark Header_4">
    <p:spTree>
      <p:nvGrpSpPr>
        <p:cNvPr id="145" name="Shape 145"/>
        <p:cNvGrpSpPr/>
        <p:nvPr/>
      </p:nvGrpSpPr>
      <p:grpSpPr>
        <a:xfrm>
          <a:off x="0" y="0"/>
          <a:ext cx="0" cy="0"/>
          <a:chOff x="0" y="0"/>
          <a:chExt cx="0" cy="0"/>
        </a:xfrm>
      </p:grpSpPr>
      <p:sp>
        <p:nvSpPr>
          <p:cNvPr id="146" name="Google Shape;146;p2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2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49" name="Google Shape;149;p25"/>
          <p:cNvPicPr preferRelativeResize="0"/>
          <p:nvPr/>
        </p:nvPicPr>
        <p:blipFill rotWithShape="1">
          <a:blip r:embed="rId2">
            <a:alphaModFix/>
          </a:blip>
          <a:srcRect b="77675" l="3286" r="-2266" t="5726"/>
          <a:stretch/>
        </p:blipFill>
        <p:spPr>
          <a:xfrm>
            <a:off x="-1" y="1"/>
            <a:ext cx="12477509" cy="1251283"/>
          </a:xfrm>
          <a:prstGeom prst="rect">
            <a:avLst/>
          </a:prstGeom>
          <a:noFill/>
          <a:ln>
            <a:noFill/>
          </a:ln>
        </p:spPr>
      </p:pic>
      <p:sp>
        <p:nvSpPr>
          <p:cNvPr id="150" name="Google Shape;150;p25"/>
          <p:cNvSpPr txBox="1"/>
          <p:nvPr>
            <p:ph type="title"/>
          </p:nvPr>
        </p:nvSpPr>
        <p:spPr>
          <a:xfrm>
            <a:off x="156409" y="0"/>
            <a:ext cx="121518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51" name="Google Shape;151;p25"/>
          <p:cNvPicPr preferRelativeResize="0"/>
          <p:nvPr/>
        </p:nvPicPr>
        <p:blipFill rotWithShape="1">
          <a:blip r:embed="rId3">
            <a:alphaModFix/>
          </a:blip>
          <a:srcRect b="30329" l="0" r="2286" t="51842"/>
          <a:stretch/>
        </p:blipFill>
        <p:spPr>
          <a:xfrm>
            <a:off x="0" y="0"/>
            <a:ext cx="12192000" cy="125127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Header 5">
  <p:cSld name="Dark Header_5">
    <p:spTree>
      <p:nvGrpSpPr>
        <p:cNvPr id="152" name="Shape 152"/>
        <p:cNvGrpSpPr/>
        <p:nvPr/>
      </p:nvGrpSpPr>
      <p:grpSpPr>
        <a:xfrm>
          <a:off x="0" y="0"/>
          <a:ext cx="0" cy="0"/>
          <a:chOff x="0" y="0"/>
          <a:chExt cx="0" cy="0"/>
        </a:xfrm>
      </p:grpSpPr>
      <p:sp>
        <p:nvSpPr>
          <p:cNvPr id="153" name="Google Shape;153;p2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2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6" name="Google Shape;156;p26"/>
          <p:cNvPicPr preferRelativeResize="0"/>
          <p:nvPr/>
        </p:nvPicPr>
        <p:blipFill rotWithShape="1">
          <a:blip r:embed="rId2">
            <a:alphaModFix/>
          </a:blip>
          <a:srcRect b="77675" l="3286" r="-2266" t="5726"/>
          <a:stretch/>
        </p:blipFill>
        <p:spPr>
          <a:xfrm>
            <a:off x="-1" y="1"/>
            <a:ext cx="12477509" cy="1251283"/>
          </a:xfrm>
          <a:prstGeom prst="rect">
            <a:avLst/>
          </a:prstGeom>
          <a:noFill/>
          <a:ln>
            <a:noFill/>
          </a:ln>
        </p:spPr>
      </p:pic>
      <p:sp>
        <p:nvSpPr>
          <p:cNvPr id="157" name="Google Shape;157;p26"/>
          <p:cNvSpPr txBox="1"/>
          <p:nvPr>
            <p:ph type="title"/>
          </p:nvPr>
        </p:nvSpPr>
        <p:spPr>
          <a:xfrm>
            <a:off x="156409" y="0"/>
            <a:ext cx="121518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58" name="Google Shape;158;p26"/>
          <p:cNvPicPr preferRelativeResize="0"/>
          <p:nvPr/>
        </p:nvPicPr>
        <p:blipFill rotWithShape="1">
          <a:blip r:embed="rId3">
            <a:alphaModFix/>
          </a:blip>
          <a:srcRect b="30329" l="0" r="2286" t="51842"/>
          <a:stretch/>
        </p:blipFill>
        <p:spPr>
          <a:xfrm>
            <a:off x="0" y="0"/>
            <a:ext cx="12192000" cy="125127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Header 1 1">
  <p:cSld name="1_Dark Header 2">
    <p:spTree>
      <p:nvGrpSpPr>
        <p:cNvPr id="159" name="Shape 159"/>
        <p:cNvGrpSpPr/>
        <p:nvPr/>
      </p:nvGrpSpPr>
      <p:grpSpPr>
        <a:xfrm>
          <a:off x="0" y="0"/>
          <a:ext cx="0" cy="0"/>
          <a:chOff x="0" y="0"/>
          <a:chExt cx="0" cy="0"/>
        </a:xfrm>
      </p:grpSpPr>
      <p:pic>
        <p:nvPicPr>
          <p:cNvPr id="160" name="Google Shape;160;p27"/>
          <p:cNvPicPr preferRelativeResize="0"/>
          <p:nvPr/>
        </p:nvPicPr>
        <p:blipFill rotWithShape="1">
          <a:blip r:embed="rId2">
            <a:alphaModFix/>
          </a:blip>
          <a:srcRect b="23844" l="0" r="0" t="0"/>
          <a:stretch/>
        </p:blipFill>
        <p:spPr>
          <a:xfrm>
            <a:off x="-9229" y="0"/>
            <a:ext cx="12210456" cy="1365791"/>
          </a:xfrm>
          <a:prstGeom prst="rect">
            <a:avLst/>
          </a:prstGeom>
          <a:noFill/>
          <a:ln>
            <a:noFill/>
          </a:ln>
        </p:spPr>
      </p:pic>
      <p:sp>
        <p:nvSpPr>
          <p:cNvPr id="161" name="Google Shape;161;p27"/>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62" name="Google Shape;162;p27"/>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63" name="Google Shape;163;p27"/>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64" name="Google Shape;164;p27"/>
          <p:cNvSpPr txBox="1"/>
          <p:nvPr>
            <p:ph type="title"/>
          </p:nvPr>
        </p:nvSpPr>
        <p:spPr>
          <a:xfrm>
            <a:off x="298173" y="291548"/>
            <a:ext cx="11579100" cy="9408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Calibri"/>
              <a:buNone/>
              <a:defRPr b="0" i="0">
                <a:solidFill>
                  <a:schemeClr val="lt1"/>
                </a:solidFill>
                <a:latin typeface="Oswald Medium"/>
                <a:ea typeface="Oswald Medium"/>
                <a:cs typeface="Oswald Medium"/>
                <a:sym typeface="Oswald Medium"/>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1" name="Shape 171"/>
        <p:cNvGrpSpPr/>
        <p:nvPr/>
      </p:nvGrpSpPr>
      <p:grpSpPr>
        <a:xfrm>
          <a:off x="0" y="0"/>
          <a:ext cx="0" cy="0"/>
          <a:chOff x="0" y="0"/>
          <a:chExt cx="0" cy="0"/>
        </a:xfrm>
      </p:grpSpPr>
      <p:sp>
        <p:nvSpPr>
          <p:cNvPr id="172" name="Google Shape;172;p29"/>
          <p:cNvSpPr txBox="1"/>
          <p:nvPr>
            <p:ph type="ctrTitle"/>
          </p:nvPr>
        </p:nvSpPr>
        <p:spPr>
          <a:xfrm>
            <a:off x="4421528" y="1122363"/>
            <a:ext cx="8055900" cy="2387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73" name="Google Shape;173;p29"/>
          <p:cNvSpPr txBox="1"/>
          <p:nvPr>
            <p:ph idx="1" type="subTitle"/>
          </p:nvPr>
        </p:nvSpPr>
        <p:spPr>
          <a:xfrm>
            <a:off x="4421528" y="3602037"/>
            <a:ext cx="6246300" cy="16557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1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900"/>
              <a:buNone/>
              <a:defRPr sz="19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74" name="Google Shape;174;p29"/>
          <p:cNvPicPr preferRelativeResize="0"/>
          <p:nvPr/>
        </p:nvPicPr>
        <p:blipFill rotWithShape="1">
          <a:blip r:embed="rId2">
            <a:alphaModFix/>
          </a:blip>
          <a:srcRect b="0" l="7370" r="9441" t="1019"/>
          <a:stretch/>
        </p:blipFill>
        <p:spPr>
          <a:xfrm>
            <a:off x="573223" y="2839139"/>
            <a:ext cx="2578818" cy="1012509"/>
          </a:xfrm>
          <a:prstGeom prst="rect">
            <a:avLst/>
          </a:prstGeom>
          <a:noFill/>
          <a:ln>
            <a:noFill/>
          </a:ln>
        </p:spPr>
      </p:pic>
      <p:pic>
        <p:nvPicPr>
          <p:cNvPr id="175" name="Google Shape;175;p29"/>
          <p:cNvPicPr preferRelativeResize="0"/>
          <p:nvPr/>
        </p:nvPicPr>
        <p:blipFill rotWithShape="1">
          <a:blip r:embed="rId3">
            <a:alphaModFix/>
          </a:blip>
          <a:srcRect b="0" l="30030" r="0" t="0"/>
          <a:stretch/>
        </p:blipFill>
        <p:spPr>
          <a:xfrm>
            <a:off x="3718375" y="0"/>
            <a:ext cx="8530519" cy="685800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176" name="Shape 176"/>
        <p:cNvGrpSpPr/>
        <p:nvPr/>
      </p:nvGrpSpPr>
      <p:grpSpPr>
        <a:xfrm>
          <a:off x="0" y="0"/>
          <a:ext cx="0" cy="0"/>
          <a:chOff x="0" y="0"/>
          <a:chExt cx="0" cy="0"/>
        </a:xfrm>
      </p:grpSpPr>
      <p:pic>
        <p:nvPicPr>
          <p:cNvPr id="177" name="Google Shape;177;p30"/>
          <p:cNvPicPr preferRelativeResize="0"/>
          <p:nvPr/>
        </p:nvPicPr>
        <p:blipFill>
          <a:blip r:embed="rId2">
            <a:alphaModFix/>
          </a:blip>
          <a:stretch>
            <a:fillRect/>
          </a:stretch>
        </p:blipFill>
        <p:spPr>
          <a:xfrm>
            <a:off x="13" y="0"/>
            <a:ext cx="12192000" cy="6858000"/>
          </a:xfrm>
          <a:prstGeom prst="rect">
            <a:avLst/>
          </a:prstGeom>
          <a:noFill/>
          <a:ln>
            <a:noFill/>
          </a:ln>
        </p:spPr>
      </p:pic>
      <p:sp>
        <p:nvSpPr>
          <p:cNvPr id="178" name="Google Shape;178;p30"/>
          <p:cNvSpPr txBox="1"/>
          <p:nvPr>
            <p:ph type="ctrTitle"/>
          </p:nvPr>
        </p:nvSpPr>
        <p:spPr>
          <a:xfrm>
            <a:off x="5438878" y="744316"/>
            <a:ext cx="5484300" cy="2387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Calibri"/>
              <a:buNone/>
              <a:defRPr sz="4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30"/>
          <p:cNvSpPr txBox="1"/>
          <p:nvPr>
            <p:ph idx="1" type="subTitle"/>
          </p:nvPr>
        </p:nvSpPr>
        <p:spPr>
          <a:xfrm>
            <a:off x="5478200" y="3360674"/>
            <a:ext cx="6197700" cy="1459500"/>
          </a:xfrm>
          <a:prstGeom prst="rect">
            <a:avLst/>
          </a:prstGeom>
          <a:noFill/>
          <a:ln>
            <a:noFill/>
          </a:ln>
        </p:spPr>
        <p:txBody>
          <a:bodyPr anchorCtr="0" anchor="t" bIns="45700" lIns="91425" spcFirstLastPara="1" rIns="91425" wrap="square" tIns="45700">
            <a:normAutofit/>
          </a:bodyPr>
          <a:lstStyle>
            <a:lvl1pPr lvl="0">
              <a:lnSpc>
                <a:spcPct val="150000"/>
              </a:lnSpc>
              <a:spcBef>
                <a:spcPts val="0"/>
              </a:spcBef>
              <a:spcAft>
                <a:spcPts val="0"/>
              </a:spcAft>
              <a:buClr>
                <a:schemeClr val="dk2"/>
              </a:buClr>
              <a:buSzPts val="2400"/>
              <a:buNone/>
              <a:defRPr sz="2200">
                <a:solidFill>
                  <a:schemeClr val="dk2"/>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0" name="Shape 180"/>
        <p:cNvGrpSpPr/>
        <p:nvPr/>
      </p:nvGrpSpPr>
      <p:grpSpPr>
        <a:xfrm>
          <a:off x="0" y="0"/>
          <a:ext cx="0" cy="0"/>
          <a:chOff x="0" y="0"/>
          <a:chExt cx="0" cy="0"/>
        </a:xfrm>
      </p:grpSpPr>
      <p:sp>
        <p:nvSpPr>
          <p:cNvPr id="181" name="Google Shape;181;p31"/>
          <p:cNvSpPr txBox="1"/>
          <p:nvPr>
            <p:ph type="title"/>
          </p:nvPr>
        </p:nvSpPr>
        <p:spPr>
          <a:xfrm>
            <a:off x="291304" y="0"/>
            <a:ext cx="110625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2" name="Google Shape;182;p31"/>
          <p:cNvSpPr txBox="1"/>
          <p:nvPr>
            <p:ph idx="1" type="body"/>
          </p:nvPr>
        </p:nvSpPr>
        <p:spPr>
          <a:xfrm>
            <a:off x="589723" y="1537391"/>
            <a:ext cx="107640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SzPts val="1900"/>
              <a:buChar char="•"/>
              <a:defRPr/>
            </a:lvl1pPr>
            <a:lvl2pPr indent="-349250" lvl="1" marL="914400" algn="l">
              <a:lnSpc>
                <a:spcPct val="90000"/>
              </a:lnSpc>
              <a:spcBef>
                <a:spcPts val="500"/>
              </a:spcBef>
              <a:spcAft>
                <a:spcPts val="0"/>
              </a:spcAft>
              <a:buSzPts val="1900"/>
              <a:buChar char="•"/>
              <a:defRPr/>
            </a:lvl2pPr>
            <a:lvl3pPr indent="-349250" lvl="2" marL="1371600" algn="l">
              <a:lnSpc>
                <a:spcPct val="90000"/>
              </a:lnSpc>
              <a:spcBef>
                <a:spcPts val="500"/>
              </a:spcBef>
              <a:spcAft>
                <a:spcPts val="0"/>
              </a:spcAft>
              <a:buSzPts val="1900"/>
              <a:buChar char="•"/>
              <a:defRPr/>
            </a:lvl3pPr>
            <a:lvl4pPr indent="-349250" lvl="3" marL="1828800" algn="l">
              <a:lnSpc>
                <a:spcPct val="90000"/>
              </a:lnSpc>
              <a:spcBef>
                <a:spcPts val="500"/>
              </a:spcBef>
              <a:spcAft>
                <a:spcPts val="0"/>
              </a:spcAft>
              <a:buSzPts val="1900"/>
              <a:buChar char="•"/>
              <a:defRPr/>
            </a:lvl4pPr>
            <a:lvl5pPr indent="-349250" lvl="4" marL="2286000" algn="l">
              <a:lnSpc>
                <a:spcPct val="90000"/>
              </a:lnSpc>
              <a:spcBef>
                <a:spcPts val="500"/>
              </a:spcBef>
              <a:spcAft>
                <a:spcPts val="0"/>
              </a:spcAft>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83" name="Google Shape;183;p31"/>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84" name="Google Shape;184;p31"/>
          <p:cNvPicPr preferRelativeResize="0"/>
          <p:nvPr/>
        </p:nvPicPr>
        <p:blipFill rotWithShape="1">
          <a:blip r:embed="rId2">
            <a:alphaModFix/>
          </a:blip>
          <a:srcRect b="0" l="0" r="0" t="0"/>
          <a:stretch/>
        </p:blipFill>
        <p:spPr>
          <a:xfrm>
            <a:off x="291305" y="6407985"/>
            <a:ext cx="808805" cy="53920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3" name="Shape 23"/>
        <p:cNvGrpSpPr/>
        <p:nvPr/>
      </p:nvGrpSpPr>
      <p:grpSpPr>
        <a:xfrm>
          <a:off x="0" y="0"/>
          <a:ext cx="0" cy="0"/>
          <a:chOff x="0" y="0"/>
          <a:chExt cx="0" cy="0"/>
        </a:xfrm>
      </p:grpSpPr>
      <p:pic>
        <p:nvPicPr>
          <p:cNvPr id="24" name="Google Shape;24;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5" name="Google Shape;25;p4"/>
          <p:cNvSpPr txBox="1"/>
          <p:nvPr/>
        </p:nvSpPr>
        <p:spPr>
          <a:xfrm>
            <a:off x="471686" y="273450"/>
            <a:ext cx="3932100" cy="789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t/>
            </a:r>
            <a:endParaRPr sz="3200">
              <a:solidFill>
                <a:srgbClr val="FFFFFF"/>
              </a:solidFill>
              <a:latin typeface="Proxima Nova Semibold"/>
              <a:ea typeface="Proxima Nova Semibold"/>
              <a:cs typeface="Proxima Nova Semibold"/>
              <a:sym typeface="Proxima Nova Semibold"/>
            </a:endParaRPr>
          </a:p>
        </p:txBody>
      </p:sp>
      <p:sp>
        <p:nvSpPr>
          <p:cNvPr id="26" name="Google Shape;26;p4"/>
          <p:cNvSpPr txBox="1"/>
          <p:nvPr/>
        </p:nvSpPr>
        <p:spPr>
          <a:xfrm>
            <a:off x="398075" y="1334900"/>
            <a:ext cx="4180500" cy="5380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2500">
              <a:solidFill>
                <a:srgbClr val="FFFFFF"/>
              </a:solidFill>
              <a:latin typeface="Proxima Nova"/>
              <a:ea typeface="Proxima Nova"/>
              <a:cs typeface="Proxima Nova"/>
              <a:sym typeface="Proxima Nova"/>
            </a:endParaRPr>
          </a:p>
        </p:txBody>
      </p:sp>
      <p:sp>
        <p:nvSpPr>
          <p:cNvPr id="27" name="Google Shape;27;p4"/>
          <p:cNvSpPr txBox="1"/>
          <p:nvPr>
            <p:ph type="title"/>
          </p:nvPr>
        </p:nvSpPr>
        <p:spPr>
          <a:xfrm>
            <a:off x="522287" y="273442"/>
            <a:ext cx="393210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Proxima Nova Semibold"/>
              <a:buNone/>
              <a:defRPr b="0" sz="3200">
                <a:solidFill>
                  <a:schemeClr val="lt1"/>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4"/>
          <p:cNvSpPr txBox="1"/>
          <p:nvPr>
            <p:ph idx="1" type="body"/>
          </p:nvPr>
        </p:nvSpPr>
        <p:spPr>
          <a:xfrm>
            <a:off x="5181599" y="273442"/>
            <a:ext cx="6417600" cy="594630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2"/>
              </a:buClr>
              <a:buSzPts val="3200"/>
              <a:buChar char="•"/>
              <a:defRPr sz="3200">
                <a:solidFill>
                  <a:schemeClr val="dk2"/>
                </a:solidFill>
              </a:defRPr>
            </a:lvl1pPr>
            <a:lvl2pPr indent="-406400" lvl="1" marL="914400" algn="l">
              <a:lnSpc>
                <a:spcPct val="90000"/>
              </a:lnSpc>
              <a:spcBef>
                <a:spcPts val="500"/>
              </a:spcBef>
              <a:spcAft>
                <a:spcPts val="0"/>
              </a:spcAft>
              <a:buClr>
                <a:schemeClr val="dk2"/>
              </a:buClr>
              <a:buSzPts val="2800"/>
              <a:buChar char="•"/>
              <a:defRPr sz="2800">
                <a:solidFill>
                  <a:schemeClr val="dk2"/>
                </a:solidFill>
              </a:defRPr>
            </a:lvl2pPr>
            <a:lvl3pPr indent="-381000" lvl="2" marL="1371600" algn="l">
              <a:lnSpc>
                <a:spcPct val="90000"/>
              </a:lnSpc>
              <a:spcBef>
                <a:spcPts val="500"/>
              </a:spcBef>
              <a:spcAft>
                <a:spcPts val="0"/>
              </a:spcAft>
              <a:buClr>
                <a:schemeClr val="dk2"/>
              </a:buClr>
              <a:buSzPts val="2400"/>
              <a:buChar char="•"/>
              <a:defRPr sz="2400">
                <a:solidFill>
                  <a:schemeClr val="dk2"/>
                </a:solidFill>
              </a:defRPr>
            </a:lvl3pPr>
            <a:lvl4pPr indent="-355600" lvl="3" marL="1828800" algn="l">
              <a:lnSpc>
                <a:spcPct val="90000"/>
              </a:lnSpc>
              <a:spcBef>
                <a:spcPts val="500"/>
              </a:spcBef>
              <a:spcAft>
                <a:spcPts val="0"/>
              </a:spcAft>
              <a:buClr>
                <a:schemeClr val="dk2"/>
              </a:buClr>
              <a:buSzPts val="2000"/>
              <a:buChar char="•"/>
              <a:defRPr sz="2000">
                <a:solidFill>
                  <a:schemeClr val="dk2"/>
                </a:solidFill>
              </a:defRPr>
            </a:lvl4pPr>
            <a:lvl5pPr indent="-355600" lvl="4" marL="2286000" algn="l">
              <a:lnSpc>
                <a:spcPct val="90000"/>
              </a:lnSpc>
              <a:spcBef>
                <a:spcPts val="500"/>
              </a:spcBef>
              <a:spcAft>
                <a:spcPts val="0"/>
              </a:spcAft>
              <a:buClr>
                <a:schemeClr val="dk2"/>
              </a:buClr>
              <a:buSzPts val="2000"/>
              <a:buChar char="•"/>
              <a:defRPr sz="2000">
                <a:solidFill>
                  <a:schemeClr val="dk2"/>
                </a:solidFill>
              </a:defRPr>
            </a:lvl5pPr>
            <a:lvl6pPr indent="-355600" lvl="5" marL="2743200" algn="l">
              <a:lnSpc>
                <a:spcPct val="90000"/>
              </a:lnSpc>
              <a:spcBef>
                <a:spcPts val="500"/>
              </a:spcBef>
              <a:spcAft>
                <a:spcPts val="0"/>
              </a:spcAft>
              <a:buClr>
                <a:schemeClr val="dk2"/>
              </a:buClr>
              <a:buSzPts val="2000"/>
              <a:buChar char="•"/>
              <a:defRPr sz="2000">
                <a:solidFill>
                  <a:schemeClr val="dk2"/>
                </a:solidFill>
              </a:defRPr>
            </a:lvl6pPr>
            <a:lvl7pPr indent="-355600" lvl="6" marL="3200400" algn="l">
              <a:lnSpc>
                <a:spcPct val="90000"/>
              </a:lnSpc>
              <a:spcBef>
                <a:spcPts val="500"/>
              </a:spcBef>
              <a:spcAft>
                <a:spcPts val="0"/>
              </a:spcAft>
              <a:buClr>
                <a:schemeClr val="dk2"/>
              </a:buClr>
              <a:buSzPts val="2000"/>
              <a:buChar char="•"/>
              <a:defRPr sz="2000">
                <a:solidFill>
                  <a:schemeClr val="dk2"/>
                </a:solidFill>
              </a:defRPr>
            </a:lvl7pPr>
            <a:lvl8pPr indent="-355600" lvl="7" marL="3657600" algn="l">
              <a:lnSpc>
                <a:spcPct val="90000"/>
              </a:lnSpc>
              <a:spcBef>
                <a:spcPts val="500"/>
              </a:spcBef>
              <a:spcAft>
                <a:spcPts val="0"/>
              </a:spcAft>
              <a:buClr>
                <a:schemeClr val="dk2"/>
              </a:buClr>
              <a:buSzPts val="2000"/>
              <a:buChar char="•"/>
              <a:defRPr sz="2000">
                <a:solidFill>
                  <a:schemeClr val="dk2"/>
                </a:solidFill>
              </a:defRPr>
            </a:lvl8pPr>
            <a:lvl9pPr indent="-355600" lvl="8" marL="4114800" algn="l">
              <a:lnSpc>
                <a:spcPct val="90000"/>
              </a:lnSpc>
              <a:spcBef>
                <a:spcPts val="500"/>
              </a:spcBef>
              <a:spcAft>
                <a:spcPts val="0"/>
              </a:spcAft>
              <a:buClr>
                <a:schemeClr val="dk2"/>
              </a:buClr>
              <a:buSzPts val="2000"/>
              <a:buChar char="•"/>
              <a:defRPr sz="2000">
                <a:solidFill>
                  <a:schemeClr val="dk2"/>
                </a:solidFill>
              </a:defRPr>
            </a:lvl9pPr>
          </a:lstStyle>
          <a:p/>
        </p:txBody>
      </p:sp>
      <p:sp>
        <p:nvSpPr>
          <p:cNvPr id="29" name="Google Shape;29;p4"/>
          <p:cNvSpPr txBox="1"/>
          <p:nvPr>
            <p:ph idx="12" type="sldNum"/>
          </p:nvPr>
        </p:nvSpPr>
        <p:spPr>
          <a:xfrm>
            <a:off x="88559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0" name="Google Shape;30;p4"/>
          <p:cNvSpPr txBox="1"/>
          <p:nvPr>
            <p:ph idx="2" type="body"/>
          </p:nvPr>
        </p:nvSpPr>
        <p:spPr>
          <a:xfrm>
            <a:off x="522125" y="1859964"/>
            <a:ext cx="3932400" cy="4342200"/>
          </a:xfrm>
          <a:prstGeom prst="rect">
            <a:avLst/>
          </a:prstGeom>
          <a:noFill/>
          <a:ln>
            <a:noFill/>
          </a:ln>
        </p:spPr>
        <p:txBody>
          <a:bodyPr anchorCtr="0" anchor="t" bIns="45700" lIns="91425" spcFirstLastPara="1" rIns="91425" wrap="square" tIns="45700">
            <a:noAutofit/>
          </a:bodyPr>
          <a:lstStyle>
            <a:lvl1pPr indent="-336550" lvl="0" marL="457200" algn="l">
              <a:lnSpc>
                <a:spcPct val="90000"/>
              </a:lnSpc>
              <a:spcBef>
                <a:spcPts val="1000"/>
              </a:spcBef>
              <a:spcAft>
                <a:spcPts val="0"/>
              </a:spcAft>
              <a:buClr>
                <a:schemeClr val="lt1"/>
              </a:buClr>
              <a:buSzPts val="1700"/>
              <a:buChar char="●"/>
              <a:defRPr sz="2600">
                <a:solidFill>
                  <a:schemeClr val="lt1"/>
                </a:solidFill>
              </a:defRPr>
            </a:lvl1pPr>
            <a:lvl2pPr indent="-387350" lvl="1" marL="914400" algn="l">
              <a:lnSpc>
                <a:spcPct val="90000"/>
              </a:lnSpc>
              <a:spcBef>
                <a:spcPts val="500"/>
              </a:spcBef>
              <a:spcAft>
                <a:spcPts val="0"/>
              </a:spcAft>
              <a:buClr>
                <a:schemeClr val="lt1"/>
              </a:buClr>
              <a:buSzPts val="2500"/>
              <a:buChar char="○"/>
              <a:defRPr sz="25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55600" lvl="3" marL="1828800" algn="l">
              <a:lnSpc>
                <a:spcPct val="90000"/>
              </a:lnSpc>
              <a:spcBef>
                <a:spcPts val="500"/>
              </a:spcBef>
              <a:spcAft>
                <a:spcPts val="0"/>
              </a:spcAft>
              <a:buClr>
                <a:schemeClr val="lt1"/>
              </a:buClr>
              <a:buSzPts val="2000"/>
              <a:buChar char="●"/>
              <a:defRPr sz="2000">
                <a:solidFill>
                  <a:schemeClr val="lt1"/>
                </a:solidFill>
              </a:defRPr>
            </a:lvl4pPr>
            <a:lvl5pPr indent="-355600" lvl="4" marL="2286000" algn="l">
              <a:lnSpc>
                <a:spcPct val="90000"/>
              </a:lnSpc>
              <a:spcBef>
                <a:spcPts val="500"/>
              </a:spcBef>
              <a:spcAft>
                <a:spcPts val="0"/>
              </a:spcAft>
              <a:buClr>
                <a:schemeClr val="lt1"/>
              </a:buClr>
              <a:buSzPts val="2000"/>
              <a:buChar char="○"/>
              <a:defRPr sz="2000">
                <a:solidFill>
                  <a:schemeClr val="lt1"/>
                </a:solidFill>
              </a:defRPr>
            </a:lvl5pPr>
            <a:lvl6pPr indent="-355600" lvl="5" marL="2743200" algn="l">
              <a:lnSpc>
                <a:spcPct val="90000"/>
              </a:lnSpc>
              <a:spcBef>
                <a:spcPts val="500"/>
              </a:spcBef>
              <a:spcAft>
                <a:spcPts val="0"/>
              </a:spcAft>
              <a:buClr>
                <a:schemeClr val="lt1"/>
              </a:buClr>
              <a:buSzPts val="2000"/>
              <a:buChar char="■"/>
              <a:defRPr sz="2000">
                <a:solidFill>
                  <a:schemeClr val="lt1"/>
                </a:solidFill>
              </a:defRPr>
            </a:lvl6pPr>
            <a:lvl7pPr indent="-355600" lvl="6" marL="3200400" algn="l">
              <a:lnSpc>
                <a:spcPct val="90000"/>
              </a:lnSpc>
              <a:spcBef>
                <a:spcPts val="500"/>
              </a:spcBef>
              <a:spcAft>
                <a:spcPts val="0"/>
              </a:spcAft>
              <a:buClr>
                <a:schemeClr val="lt1"/>
              </a:buClr>
              <a:buSzPts val="2000"/>
              <a:buChar char="●"/>
              <a:defRPr sz="2000">
                <a:solidFill>
                  <a:schemeClr val="lt1"/>
                </a:solidFill>
              </a:defRPr>
            </a:lvl7pPr>
            <a:lvl8pPr indent="-355600" lvl="7" marL="3657600" algn="l">
              <a:lnSpc>
                <a:spcPct val="90000"/>
              </a:lnSpc>
              <a:spcBef>
                <a:spcPts val="500"/>
              </a:spcBef>
              <a:spcAft>
                <a:spcPts val="0"/>
              </a:spcAft>
              <a:buClr>
                <a:schemeClr val="lt1"/>
              </a:buClr>
              <a:buSzPts val="2000"/>
              <a:buChar char="○"/>
              <a:defRPr sz="2000">
                <a:solidFill>
                  <a:schemeClr val="lt1"/>
                </a:solidFill>
              </a:defRPr>
            </a:lvl8pPr>
            <a:lvl9pPr indent="-355600" lvl="8" marL="4114800" algn="l">
              <a:lnSpc>
                <a:spcPct val="90000"/>
              </a:lnSpc>
              <a:spcBef>
                <a:spcPts val="500"/>
              </a:spcBef>
              <a:spcAft>
                <a:spcPts val="0"/>
              </a:spcAft>
              <a:buClr>
                <a:schemeClr val="lt1"/>
              </a:buClr>
              <a:buSzPts val="2000"/>
              <a:buChar char="■"/>
              <a:defRPr sz="2000">
                <a:solidFill>
                  <a:schemeClr val="lt1"/>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5" name="Shape 185"/>
        <p:cNvGrpSpPr/>
        <p:nvPr/>
      </p:nvGrpSpPr>
      <p:grpSpPr>
        <a:xfrm>
          <a:off x="0" y="0"/>
          <a:ext cx="0" cy="0"/>
          <a:chOff x="0" y="0"/>
          <a:chExt cx="0" cy="0"/>
        </a:xfrm>
      </p:grpSpPr>
      <p:sp>
        <p:nvSpPr>
          <p:cNvPr id="186" name="Google Shape;186;p32"/>
          <p:cNvSpPr txBox="1"/>
          <p:nvPr>
            <p:ph type="title"/>
          </p:nvPr>
        </p:nvSpPr>
        <p:spPr>
          <a:xfrm>
            <a:off x="371061" y="0"/>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7" name="Google Shape;187;p32"/>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88" name="Google Shape;188;p32"/>
          <p:cNvPicPr preferRelativeResize="0"/>
          <p:nvPr/>
        </p:nvPicPr>
        <p:blipFill rotWithShape="1">
          <a:blip r:embed="rId2">
            <a:alphaModFix/>
          </a:blip>
          <a:srcRect b="0" l="0" r="0" t="0"/>
          <a:stretch/>
        </p:blipFill>
        <p:spPr>
          <a:xfrm>
            <a:off x="291305" y="6407985"/>
            <a:ext cx="808805" cy="53920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9" name="Shape 189"/>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0" name="Shape 190"/>
        <p:cNvGrpSpPr/>
        <p:nvPr/>
      </p:nvGrpSpPr>
      <p:grpSpPr>
        <a:xfrm>
          <a:off x="0" y="0"/>
          <a:ext cx="0" cy="0"/>
          <a:chOff x="0" y="0"/>
          <a:chExt cx="0" cy="0"/>
        </a:xfrm>
      </p:grpSpPr>
      <p:pic>
        <p:nvPicPr>
          <p:cNvPr id="191" name="Google Shape;191;p34"/>
          <p:cNvPicPr preferRelativeResize="0"/>
          <p:nvPr/>
        </p:nvPicPr>
        <p:blipFill rotWithShape="1">
          <a:blip r:embed="rId2">
            <a:alphaModFix/>
          </a:blip>
          <a:srcRect b="16275" l="38131" r="22391" t="0"/>
          <a:stretch/>
        </p:blipFill>
        <p:spPr>
          <a:xfrm>
            <a:off x="0" y="0"/>
            <a:ext cx="4976811" cy="6858000"/>
          </a:xfrm>
          <a:prstGeom prst="rect">
            <a:avLst/>
          </a:prstGeom>
          <a:noFill/>
          <a:ln>
            <a:noFill/>
          </a:ln>
        </p:spPr>
      </p:pic>
      <p:sp>
        <p:nvSpPr>
          <p:cNvPr id="192" name="Google Shape;192;p34"/>
          <p:cNvSpPr txBox="1"/>
          <p:nvPr>
            <p:ph type="title"/>
          </p:nvPr>
        </p:nvSpPr>
        <p:spPr>
          <a:xfrm>
            <a:off x="522287" y="273441"/>
            <a:ext cx="3932100" cy="16005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3" name="Google Shape;193;p34"/>
          <p:cNvSpPr txBox="1"/>
          <p:nvPr>
            <p:ph idx="1" type="body"/>
          </p:nvPr>
        </p:nvSpPr>
        <p:spPr>
          <a:xfrm>
            <a:off x="5181599" y="273441"/>
            <a:ext cx="6417600" cy="59463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100"/>
              </a:spcBef>
              <a:spcAft>
                <a:spcPts val="0"/>
              </a:spcAft>
              <a:buSzPts val="3200"/>
              <a:buChar char="•"/>
              <a:defRPr sz="3200"/>
            </a:lvl1pPr>
            <a:lvl2pPr indent="-406400" lvl="1" marL="914400" algn="l">
              <a:lnSpc>
                <a:spcPct val="90000"/>
              </a:lnSpc>
              <a:spcBef>
                <a:spcPts val="500"/>
              </a:spcBef>
              <a:spcAft>
                <a:spcPts val="0"/>
              </a:spcAft>
              <a:buSzPts val="2800"/>
              <a:buChar char="•"/>
              <a:defRPr sz="2800"/>
            </a:lvl2pPr>
            <a:lvl3pPr indent="-381000" lvl="2" marL="1371600" algn="l">
              <a:lnSpc>
                <a:spcPct val="90000"/>
              </a:lnSpc>
              <a:spcBef>
                <a:spcPts val="500"/>
              </a:spcBef>
              <a:spcAft>
                <a:spcPts val="0"/>
              </a:spcAft>
              <a:buSzPts val="2400"/>
              <a:buChar char="•"/>
              <a:defRPr sz="2400"/>
            </a:lvl3pPr>
            <a:lvl4pPr indent="-355600" lvl="3" marL="1828800" algn="l">
              <a:lnSpc>
                <a:spcPct val="90000"/>
              </a:lnSpc>
              <a:spcBef>
                <a:spcPts val="500"/>
              </a:spcBef>
              <a:spcAft>
                <a:spcPts val="0"/>
              </a:spcAft>
              <a:buSzPts val="2000"/>
              <a:buChar char="•"/>
              <a:defRPr sz="2000"/>
            </a:lvl4pPr>
            <a:lvl5pPr indent="-355600" lvl="4" marL="2286000" algn="l">
              <a:lnSpc>
                <a:spcPct val="90000"/>
              </a:lnSpc>
              <a:spcBef>
                <a:spcPts val="500"/>
              </a:spcBef>
              <a:spcAft>
                <a:spcPts val="0"/>
              </a:spcAft>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94" name="Google Shape;194;p34"/>
          <p:cNvSpPr txBox="1"/>
          <p:nvPr>
            <p:ph idx="2" type="body"/>
          </p:nvPr>
        </p:nvSpPr>
        <p:spPr>
          <a:xfrm>
            <a:off x="522287" y="1873641"/>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SzPts val="1600"/>
              <a:buNone/>
              <a:defRPr sz="1600">
                <a:solidFill>
                  <a:schemeClr val="lt1"/>
                </a:solidFill>
              </a:defRPr>
            </a:lvl1pPr>
            <a:lvl2pPr indent="-228600" lvl="1" marL="914400" algn="l">
              <a:lnSpc>
                <a:spcPct val="90000"/>
              </a:lnSpc>
              <a:spcBef>
                <a:spcPts val="500"/>
              </a:spcBef>
              <a:spcAft>
                <a:spcPts val="0"/>
              </a:spcAft>
              <a:buSzPts val="1500"/>
              <a:buNone/>
              <a:defRPr sz="15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100"/>
              <a:buNone/>
              <a:defRPr sz="1100"/>
            </a:lvl4pPr>
            <a:lvl5pPr indent="-228600" lvl="4" marL="2286000" algn="l">
              <a:lnSpc>
                <a:spcPct val="90000"/>
              </a:lnSpc>
              <a:spcBef>
                <a:spcPts val="500"/>
              </a:spcBef>
              <a:spcAft>
                <a:spcPts val="0"/>
              </a:spcAft>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195" name="Google Shape;195;p34"/>
          <p:cNvSpPr txBox="1"/>
          <p:nvPr>
            <p:ph idx="12" type="sldNum"/>
          </p:nvPr>
        </p:nvSpPr>
        <p:spPr>
          <a:xfrm>
            <a:off x="88559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96" name="Shape 196"/>
        <p:cNvGrpSpPr/>
        <p:nvPr/>
      </p:nvGrpSpPr>
      <p:grpSpPr>
        <a:xfrm>
          <a:off x="0" y="0"/>
          <a:ext cx="0" cy="0"/>
          <a:chOff x="0" y="0"/>
          <a:chExt cx="0" cy="0"/>
        </a:xfrm>
      </p:grpSpPr>
      <p:sp>
        <p:nvSpPr>
          <p:cNvPr id="197" name="Google Shape;197;p35"/>
          <p:cNvSpPr txBox="1"/>
          <p:nvPr>
            <p:ph type="title"/>
          </p:nvPr>
        </p:nvSpPr>
        <p:spPr>
          <a:xfrm>
            <a:off x="839788" y="457200"/>
            <a:ext cx="3932100" cy="16005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8" name="Google Shape;198;p35"/>
          <p:cNvSpPr/>
          <p:nvPr>
            <p:ph idx="2" type="pic"/>
          </p:nvPr>
        </p:nvSpPr>
        <p:spPr>
          <a:xfrm>
            <a:off x="4772025" y="457201"/>
            <a:ext cx="6583500" cy="5403900"/>
          </a:xfrm>
          <a:prstGeom prst="rect">
            <a:avLst/>
          </a:prstGeom>
          <a:noFill/>
          <a:ln>
            <a:noFill/>
          </a:ln>
        </p:spPr>
      </p:sp>
      <p:sp>
        <p:nvSpPr>
          <p:cNvPr id="199" name="Google Shape;199;p35"/>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SzPts val="1600"/>
              <a:buNone/>
              <a:defRPr sz="1600">
                <a:solidFill>
                  <a:srgbClr val="7F7F7F"/>
                </a:solidFill>
              </a:defRPr>
            </a:lvl1pPr>
            <a:lvl2pPr indent="-228600" lvl="1" marL="914400" algn="l">
              <a:lnSpc>
                <a:spcPct val="90000"/>
              </a:lnSpc>
              <a:spcBef>
                <a:spcPts val="500"/>
              </a:spcBef>
              <a:spcAft>
                <a:spcPts val="0"/>
              </a:spcAft>
              <a:buSzPts val="1500"/>
              <a:buNone/>
              <a:defRPr sz="15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100"/>
              <a:buNone/>
              <a:defRPr sz="1100"/>
            </a:lvl4pPr>
            <a:lvl5pPr indent="-228600" lvl="4" marL="2286000" algn="l">
              <a:lnSpc>
                <a:spcPct val="90000"/>
              </a:lnSpc>
              <a:spcBef>
                <a:spcPts val="500"/>
              </a:spcBef>
              <a:spcAft>
                <a:spcPts val="0"/>
              </a:spcAft>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200" name="Google Shape;200;p35"/>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1" name="Google Shape;201;p35"/>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2" name="Google Shape;202;p35"/>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Thank You">
  <p:cSld name="Transition Slide/Thank You">
    <p:spTree>
      <p:nvGrpSpPr>
        <p:cNvPr id="203" name="Shape 203"/>
        <p:cNvGrpSpPr/>
        <p:nvPr/>
      </p:nvGrpSpPr>
      <p:grpSpPr>
        <a:xfrm>
          <a:off x="0" y="0"/>
          <a:ext cx="0" cy="0"/>
          <a:chOff x="0" y="0"/>
          <a:chExt cx="0" cy="0"/>
        </a:xfrm>
      </p:grpSpPr>
      <p:pic>
        <p:nvPicPr>
          <p:cNvPr id="204" name="Google Shape;204;p36"/>
          <p:cNvPicPr preferRelativeResize="0"/>
          <p:nvPr/>
        </p:nvPicPr>
        <p:blipFill rotWithShape="1">
          <a:blip r:embed="rId2">
            <a:alphaModFix/>
          </a:blip>
          <a:srcRect b="16275" l="395" r="623" t="0"/>
          <a:stretch/>
        </p:blipFill>
        <p:spPr>
          <a:xfrm>
            <a:off x="-1" y="1"/>
            <a:ext cx="12477509" cy="6858000"/>
          </a:xfrm>
          <a:prstGeom prst="rect">
            <a:avLst/>
          </a:prstGeom>
          <a:noFill/>
          <a:ln>
            <a:noFill/>
          </a:ln>
        </p:spPr>
      </p:pic>
      <p:sp>
        <p:nvSpPr>
          <p:cNvPr id="205" name="Google Shape;205;p36"/>
          <p:cNvSpPr txBox="1"/>
          <p:nvPr>
            <p:ph type="ctrTitle"/>
          </p:nvPr>
        </p:nvSpPr>
        <p:spPr>
          <a:xfrm>
            <a:off x="1611683" y="1711087"/>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6" name="Google Shape;206;p36"/>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Welcome 2">
  <p:cSld name="Transition Slide/Thank You_1_1">
    <p:spTree>
      <p:nvGrpSpPr>
        <p:cNvPr id="207" name="Shape 207"/>
        <p:cNvGrpSpPr/>
        <p:nvPr/>
      </p:nvGrpSpPr>
      <p:grpSpPr>
        <a:xfrm>
          <a:off x="0" y="0"/>
          <a:ext cx="0" cy="0"/>
          <a:chOff x="0" y="0"/>
          <a:chExt cx="0" cy="0"/>
        </a:xfrm>
      </p:grpSpPr>
      <p:sp>
        <p:nvSpPr>
          <p:cNvPr id="208" name="Google Shape;208;p3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grpSp>
        <p:nvGrpSpPr>
          <p:cNvPr id="209" name="Google Shape;209;p37"/>
          <p:cNvGrpSpPr/>
          <p:nvPr/>
        </p:nvGrpSpPr>
        <p:grpSpPr>
          <a:xfrm>
            <a:off x="0" y="0"/>
            <a:ext cx="12192038" cy="6858000"/>
            <a:chOff x="0" y="0"/>
            <a:chExt cx="12192038" cy="6858000"/>
          </a:xfrm>
        </p:grpSpPr>
        <p:sp>
          <p:nvSpPr>
            <p:cNvPr id="210" name="Google Shape;210;p37"/>
            <p:cNvSpPr/>
            <p:nvPr/>
          </p:nvSpPr>
          <p:spPr>
            <a:xfrm>
              <a:off x="38" y="0"/>
              <a:ext cx="12192000" cy="6858000"/>
            </a:xfrm>
            <a:prstGeom prst="rect">
              <a:avLst/>
            </a:prstGeom>
            <a:solidFill>
              <a:srgbClr val="06192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1" name="Google Shape;211;p37"/>
            <p:cNvPicPr preferRelativeResize="0"/>
            <p:nvPr/>
          </p:nvPicPr>
          <p:blipFill>
            <a:blip r:embed="rId2">
              <a:alphaModFix amt="31000"/>
            </a:blip>
            <a:stretch>
              <a:fillRect/>
            </a:stretch>
          </p:blipFill>
          <p:spPr>
            <a:xfrm>
              <a:off x="0" y="0"/>
              <a:ext cx="12192000" cy="6858000"/>
            </a:xfrm>
            <a:prstGeom prst="rect">
              <a:avLst/>
            </a:prstGeom>
            <a:noFill/>
            <a:ln>
              <a:noFill/>
            </a:ln>
          </p:spPr>
        </p:pic>
        <p:pic>
          <p:nvPicPr>
            <p:cNvPr id="212" name="Google Shape;212;p37"/>
            <p:cNvPicPr preferRelativeResize="0"/>
            <p:nvPr/>
          </p:nvPicPr>
          <p:blipFill rotWithShape="1">
            <a:blip r:embed="rId3">
              <a:alphaModFix amt="41000"/>
            </a:blip>
            <a:srcRect b="0" l="0" r="1068" t="25661"/>
            <a:stretch/>
          </p:blipFill>
          <p:spPr>
            <a:xfrm>
              <a:off x="75" y="0"/>
              <a:ext cx="12191923" cy="6857998"/>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1">
  <p:cSld name="OBJECT_WITH_CAPTION_TEXT_1">
    <p:spTree>
      <p:nvGrpSpPr>
        <p:cNvPr id="213" name="Shape 213"/>
        <p:cNvGrpSpPr/>
        <p:nvPr/>
      </p:nvGrpSpPr>
      <p:grpSpPr>
        <a:xfrm>
          <a:off x="0" y="0"/>
          <a:ext cx="0" cy="0"/>
          <a:chOff x="0" y="0"/>
          <a:chExt cx="0" cy="0"/>
        </a:xfrm>
      </p:grpSpPr>
      <p:pic>
        <p:nvPicPr>
          <p:cNvPr id="214" name="Google Shape;214;p38"/>
          <p:cNvPicPr preferRelativeResize="0"/>
          <p:nvPr/>
        </p:nvPicPr>
        <p:blipFill rotWithShape="1">
          <a:blip r:embed="rId2">
            <a:alphaModFix/>
          </a:blip>
          <a:srcRect b="0" l="0" r="0" t="0"/>
          <a:stretch/>
        </p:blipFill>
        <p:spPr>
          <a:xfrm>
            <a:off x="0" y="-5959"/>
            <a:ext cx="12192000" cy="6869918"/>
          </a:xfrm>
          <a:prstGeom prst="rect">
            <a:avLst/>
          </a:prstGeom>
          <a:noFill/>
          <a:ln>
            <a:noFill/>
          </a:ln>
        </p:spPr>
      </p:pic>
      <p:sp>
        <p:nvSpPr>
          <p:cNvPr id="215" name="Google Shape;215;p38"/>
          <p:cNvSpPr txBox="1"/>
          <p:nvPr/>
        </p:nvSpPr>
        <p:spPr>
          <a:xfrm>
            <a:off x="471686" y="273450"/>
            <a:ext cx="3932100" cy="789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t/>
            </a:r>
            <a:endParaRPr sz="3200">
              <a:solidFill>
                <a:srgbClr val="FFFFFF"/>
              </a:solidFill>
              <a:latin typeface="Proxima Nova Semibold"/>
              <a:ea typeface="Proxima Nova Semibold"/>
              <a:cs typeface="Proxima Nova Semibold"/>
              <a:sym typeface="Proxima Nova Semibold"/>
            </a:endParaRPr>
          </a:p>
        </p:txBody>
      </p:sp>
      <p:sp>
        <p:nvSpPr>
          <p:cNvPr id="216" name="Google Shape;216;p38"/>
          <p:cNvSpPr txBox="1"/>
          <p:nvPr/>
        </p:nvSpPr>
        <p:spPr>
          <a:xfrm>
            <a:off x="398075" y="1334900"/>
            <a:ext cx="4180500" cy="5380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2500">
              <a:solidFill>
                <a:srgbClr val="FFFFFF"/>
              </a:solidFill>
              <a:latin typeface="Proxima Nova"/>
              <a:ea typeface="Proxima Nova"/>
              <a:cs typeface="Proxima Nova"/>
              <a:sym typeface="Proxima Nova"/>
            </a:endParaRPr>
          </a:p>
        </p:txBody>
      </p:sp>
      <p:sp>
        <p:nvSpPr>
          <p:cNvPr id="217" name="Google Shape;217;p38"/>
          <p:cNvSpPr txBox="1"/>
          <p:nvPr>
            <p:ph type="title"/>
          </p:nvPr>
        </p:nvSpPr>
        <p:spPr>
          <a:xfrm>
            <a:off x="522287" y="273442"/>
            <a:ext cx="3932100" cy="16002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SzPts val="3200"/>
              <a:buFont typeface="Proxima Nova Semibold"/>
              <a:buNone/>
              <a:defRPr b="0" sz="3100">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8" name="Google Shape;218;p38"/>
          <p:cNvSpPr txBox="1"/>
          <p:nvPr>
            <p:ph idx="1" type="body"/>
          </p:nvPr>
        </p:nvSpPr>
        <p:spPr>
          <a:xfrm>
            <a:off x="5181599" y="273442"/>
            <a:ext cx="6417600" cy="59463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lt1"/>
              </a:buClr>
              <a:buSzPts val="3200"/>
              <a:buChar char="•"/>
              <a:defRPr sz="3200">
                <a:solidFill>
                  <a:schemeClr val="lt1"/>
                </a:solidFill>
              </a:defRPr>
            </a:lvl1pPr>
            <a:lvl2pPr indent="-406400" lvl="1" marL="914400" algn="l">
              <a:lnSpc>
                <a:spcPct val="90000"/>
              </a:lnSpc>
              <a:spcBef>
                <a:spcPts val="500"/>
              </a:spcBef>
              <a:spcAft>
                <a:spcPts val="0"/>
              </a:spcAft>
              <a:buClr>
                <a:schemeClr val="lt1"/>
              </a:buClr>
              <a:buSzPts val="2800"/>
              <a:buChar char="•"/>
              <a:defRPr sz="28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55600" lvl="3" marL="1828800" algn="l">
              <a:lnSpc>
                <a:spcPct val="90000"/>
              </a:lnSpc>
              <a:spcBef>
                <a:spcPts val="500"/>
              </a:spcBef>
              <a:spcAft>
                <a:spcPts val="0"/>
              </a:spcAft>
              <a:buClr>
                <a:schemeClr val="lt1"/>
              </a:buClr>
              <a:buSzPts val="2000"/>
              <a:buChar char="•"/>
              <a:defRPr sz="2000">
                <a:solidFill>
                  <a:schemeClr val="lt1"/>
                </a:solidFill>
              </a:defRPr>
            </a:lvl4pPr>
            <a:lvl5pPr indent="-355600" lvl="4" marL="2286000" algn="l">
              <a:lnSpc>
                <a:spcPct val="90000"/>
              </a:lnSpc>
              <a:spcBef>
                <a:spcPts val="500"/>
              </a:spcBef>
              <a:spcAft>
                <a:spcPts val="0"/>
              </a:spcAft>
              <a:buClr>
                <a:schemeClr val="lt1"/>
              </a:buClr>
              <a:buSzPts val="2000"/>
              <a:buChar char="•"/>
              <a:defRPr sz="2000">
                <a:solidFill>
                  <a:schemeClr val="lt1"/>
                </a:solidFill>
              </a:defRPr>
            </a:lvl5pPr>
            <a:lvl6pPr indent="-355600" lvl="5" marL="2743200" algn="l">
              <a:lnSpc>
                <a:spcPct val="90000"/>
              </a:lnSpc>
              <a:spcBef>
                <a:spcPts val="500"/>
              </a:spcBef>
              <a:spcAft>
                <a:spcPts val="0"/>
              </a:spcAft>
              <a:buClr>
                <a:schemeClr val="lt1"/>
              </a:buClr>
              <a:buSzPts val="2000"/>
              <a:buChar char="•"/>
              <a:defRPr sz="2000">
                <a:solidFill>
                  <a:schemeClr val="lt1"/>
                </a:solidFill>
              </a:defRPr>
            </a:lvl6pPr>
            <a:lvl7pPr indent="-355600" lvl="6" marL="3200400" algn="l">
              <a:lnSpc>
                <a:spcPct val="90000"/>
              </a:lnSpc>
              <a:spcBef>
                <a:spcPts val="500"/>
              </a:spcBef>
              <a:spcAft>
                <a:spcPts val="0"/>
              </a:spcAft>
              <a:buClr>
                <a:schemeClr val="lt1"/>
              </a:buClr>
              <a:buSzPts val="2000"/>
              <a:buChar char="•"/>
              <a:defRPr sz="2000">
                <a:solidFill>
                  <a:schemeClr val="lt1"/>
                </a:solidFill>
              </a:defRPr>
            </a:lvl7pPr>
            <a:lvl8pPr indent="-355600" lvl="7" marL="3657600" algn="l">
              <a:lnSpc>
                <a:spcPct val="90000"/>
              </a:lnSpc>
              <a:spcBef>
                <a:spcPts val="500"/>
              </a:spcBef>
              <a:spcAft>
                <a:spcPts val="0"/>
              </a:spcAft>
              <a:buClr>
                <a:schemeClr val="lt1"/>
              </a:buClr>
              <a:buSzPts val="2000"/>
              <a:buChar char="•"/>
              <a:defRPr sz="2000">
                <a:solidFill>
                  <a:schemeClr val="lt1"/>
                </a:solidFill>
              </a:defRPr>
            </a:lvl8pPr>
            <a:lvl9pPr indent="-355600" lvl="8" marL="4114800" algn="l">
              <a:lnSpc>
                <a:spcPct val="90000"/>
              </a:lnSpc>
              <a:spcBef>
                <a:spcPts val="500"/>
              </a:spcBef>
              <a:spcAft>
                <a:spcPts val="0"/>
              </a:spcAft>
              <a:buClr>
                <a:schemeClr val="lt1"/>
              </a:buClr>
              <a:buSzPts val="2000"/>
              <a:buChar char="•"/>
              <a:defRPr sz="2000">
                <a:solidFill>
                  <a:schemeClr val="lt1"/>
                </a:solidFill>
              </a:defRPr>
            </a:lvl9pPr>
          </a:lstStyle>
          <a:p/>
        </p:txBody>
      </p:sp>
      <p:sp>
        <p:nvSpPr>
          <p:cNvPr id="219" name="Google Shape;219;p38"/>
          <p:cNvSpPr txBox="1"/>
          <p:nvPr>
            <p:ph idx="2" type="body"/>
          </p:nvPr>
        </p:nvSpPr>
        <p:spPr>
          <a:xfrm>
            <a:off x="522275" y="1768238"/>
            <a:ext cx="3986100" cy="4596300"/>
          </a:xfrm>
          <a:prstGeom prst="rect">
            <a:avLst/>
          </a:prstGeom>
          <a:noFill/>
          <a:ln>
            <a:noFill/>
          </a:ln>
        </p:spPr>
        <p:txBody>
          <a:bodyPr anchorCtr="0" anchor="t" bIns="45700" lIns="91425" spcFirstLastPara="1" rIns="91425" wrap="square" tIns="45700">
            <a:normAutofit/>
          </a:bodyPr>
          <a:lstStyle>
            <a:lvl1pPr indent="-228600" lvl="0" marL="457200" marR="0" algn="l">
              <a:lnSpc>
                <a:spcPct val="115000"/>
              </a:lnSpc>
              <a:spcBef>
                <a:spcPts val="0"/>
              </a:spcBef>
              <a:spcAft>
                <a:spcPts val="0"/>
              </a:spcAft>
              <a:buClr>
                <a:srgbClr val="073763"/>
              </a:buClr>
              <a:buSzPts val="100"/>
              <a:buFont typeface="Proxima Nova"/>
              <a:buNone/>
              <a:defRPr sz="2200">
                <a:solidFill>
                  <a:srgbClr val="073763"/>
                </a:solidFill>
              </a:defRPr>
            </a:lvl1pPr>
            <a:lvl2pPr indent="-228600" lvl="1" marL="914400" marR="0" algn="l">
              <a:lnSpc>
                <a:spcPct val="115000"/>
              </a:lnSpc>
              <a:spcBef>
                <a:spcPts val="0"/>
              </a:spcBef>
              <a:spcAft>
                <a:spcPts val="0"/>
              </a:spcAft>
              <a:buClr>
                <a:srgbClr val="073763"/>
              </a:buClr>
              <a:buSzPts val="1400"/>
              <a:buFont typeface="Proxima Nova"/>
              <a:buNone/>
              <a:defRPr sz="2200">
                <a:solidFill>
                  <a:srgbClr val="073763"/>
                </a:solidFill>
              </a:defRPr>
            </a:lvl2pPr>
            <a:lvl3pPr indent="-228600" lvl="2" marL="1371600" marR="0" algn="l">
              <a:lnSpc>
                <a:spcPct val="115000"/>
              </a:lnSpc>
              <a:spcBef>
                <a:spcPts val="0"/>
              </a:spcBef>
              <a:spcAft>
                <a:spcPts val="0"/>
              </a:spcAft>
              <a:buClr>
                <a:srgbClr val="073763"/>
              </a:buClr>
              <a:buSzPts val="1200"/>
              <a:buFont typeface="Proxima Nova"/>
              <a:buNone/>
              <a:defRPr sz="2200">
                <a:solidFill>
                  <a:srgbClr val="073763"/>
                </a:solidFill>
              </a:defRPr>
            </a:lvl3pPr>
            <a:lvl4pPr indent="-228600" lvl="3" marL="1828800" marR="0" algn="l">
              <a:lnSpc>
                <a:spcPct val="115000"/>
              </a:lnSpc>
              <a:spcBef>
                <a:spcPts val="0"/>
              </a:spcBef>
              <a:spcAft>
                <a:spcPts val="0"/>
              </a:spcAft>
              <a:buClr>
                <a:srgbClr val="073763"/>
              </a:buClr>
              <a:buSzPts val="1000"/>
              <a:buFont typeface="Proxima Nova"/>
              <a:buNone/>
              <a:defRPr sz="2200">
                <a:solidFill>
                  <a:srgbClr val="073763"/>
                </a:solidFill>
              </a:defRPr>
            </a:lvl4pPr>
            <a:lvl5pPr indent="-228600" lvl="4" marL="2286000" marR="0" algn="l">
              <a:lnSpc>
                <a:spcPct val="115000"/>
              </a:lnSpc>
              <a:spcBef>
                <a:spcPts val="0"/>
              </a:spcBef>
              <a:spcAft>
                <a:spcPts val="0"/>
              </a:spcAft>
              <a:buClr>
                <a:srgbClr val="073763"/>
              </a:buClr>
              <a:buSzPts val="1000"/>
              <a:buFont typeface="Proxima Nova"/>
              <a:buNone/>
              <a:defRPr sz="2200">
                <a:solidFill>
                  <a:srgbClr val="073763"/>
                </a:solidFill>
              </a:defRPr>
            </a:lvl5pPr>
            <a:lvl6pPr indent="-228600" lvl="5" marL="2743200" marR="0" algn="l">
              <a:lnSpc>
                <a:spcPct val="115000"/>
              </a:lnSpc>
              <a:spcBef>
                <a:spcPts val="0"/>
              </a:spcBef>
              <a:spcAft>
                <a:spcPts val="0"/>
              </a:spcAft>
              <a:buClr>
                <a:srgbClr val="073763"/>
              </a:buClr>
              <a:buSzPts val="1000"/>
              <a:buFont typeface="Proxima Nova"/>
              <a:buNone/>
              <a:defRPr sz="2200">
                <a:solidFill>
                  <a:srgbClr val="073763"/>
                </a:solidFill>
              </a:defRPr>
            </a:lvl6pPr>
            <a:lvl7pPr indent="-228600" lvl="6" marL="3200400" marR="0" algn="l">
              <a:lnSpc>
                <a:spcPct val="115000"/>
              </a:lnSpc>
              <a:spcBef>
                <a:spcPts val="0"/>
              </a:spcBef>
              <a:spcAft>
                <a:spcPts val="0"/>
              </a:spcAft>
              <a:buClr>
                <a:srgbClr val="073763"/>
              </a:buClr>
              <a:buSzPts val="1000"/>
              <a:buFont typeface="Proxima Nova"/>
              <a:buNone/>
              <a:defRPr sz="2200">
                <a:solidFill>
                  <a:srgbClr val="073763"/>
                </a:solidFill>
              </a:defRPr>
            </a:lvl7pPr>
            <a:lvl8pPr indent="-228600" lvl="7" marL="3657600" marR="0" algn="l">
              <a:lnSpc>
                <a:spcPct val="115000"/>
              </a:lnSpc>
              <a:spcBef>
                <a:spcPts val="0"/>
              </a:spcBef>
              <a:spcAft>
                <a:spcPts val="0"/>
              </a:spcAft>
              <a:buClr>
                <a:srgbClr val="073763"/>
              </a:buClr>
              <a:buSzPts val="1000"/>
              <a:buFont typeface="Proxima Nova"/>
              <a:buNone/>
              <a:defRPr sz="2200">
                <a:solidFill>
                  <a:srgbClr val="073763"/>
                </a:solidFill>
              </a:defRPr>
            </a:lvl8pPr>
            <a:lvl9pPr indent="-228600" lvl="8" marL="4114800" marR="0" algn="l">
              <a:lnSpc>
                <a:spcPct val="115000"/>
              </a:lnSpc>
              <a:spcBef>
                <a:spcPts val="0"/>
              </a:spcBef>
              <a:spcAft>
                <a:spcPts val="0"/>
              </a:spcAft>
              <a:buClr>
                <a:srgbClr val="073763"/>
              </a:buClr>
              <a:buSzPts val="1000"/>
              <a:buFont typeface="Proxima Nova"/>
              <a:buNone/>
              <a:defRPr sz="2200">
                <a:solidFill>
                  <a:srgbClr val="073763"/>
                </a:solidFill>
              </a:defRPr>
            </a:lvl9pPr>
          </a:lstStyle>
          <a:p/>
        </p:txBody>
      </p:sp>
      <p:sp>
        <p:nvSpPr>
          <p:cNvPr id="220" name="Google Shape;220;p38"/>
          <p:cNvSpPr txBox="1"/>
          <p:nvPr>
            <p:ph idx="12" type="sldNum"/>
          </p:nvPr>
        </p:nvSpPr>
        <p:spPr>
          <a:xfrm>
            <a:off x="88559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Header">
  <p:cSld name="Dark Header">
    <p:spTree>
      <p:nvGrpSpPr>
        <p:cNvPr id="221" name="Shape 221"/>
        <p:cNvGrpSpPr/>
        <p:nvPr/>
      </p:nvGrpSpPr>
      <p:grpSpPr>
        <a:xfrm>
          <a:off x="0" y="0"/>
          <a:ext cx="0" cy="0"/>
          <a:chOff x="0" y="0"/>
          <a:chExt cx="0" cy="0"/>
        </a:xfrm>
      </p:grpSpPr>
      <p:sp>
        <p:nvSpPr>
          <p:cNvPr id="222" name="Google Shape;222;p3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p3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4" name="Google Shape;224;p3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25" name="Google Shape;225;p39"/>
          <p:cNvPicPr preferRelativeResize="0"/>
          <p:nvPr/>
        </p:nvPicPr>
        <p:blipFill rotWithShape="1">
          <a:blip r:embed="rId2">
            <a:alphaModFix/>
          </a:blip>
          <a:srcRect b="77675" l="3286" r="-2266" t="5726"/>
          <a:stretch/>
        </p:blipFill>
        <p:spPr>
          <a:xfrm>
            <a:off x="-1" y="1"/>
            <a:ext cx="12477509" cy="1251283"/>
          </a:xfrm>
          <a:prstGeom prst="rect">
            <a:avLst/>
          </a:prstGeom>
          <a:noFill/>
          <a:ln>
            <a:noFill/>
          </a:ln>
        </p:spPr>
      </p:pic>
      <p:pic>
        <p:nvPicPr>
          <p:cNvPr id="226" name="Google Shape;226;p39"/>
          <p:cNvPicPr preferRelativeResize="0"/>
          <p:nvPr/>
        </p:nvPicPr>
        <p:blipFill rotWithShape="1">
          <a:blip r:embed="rId3">
            <a:alphaModFix/>
          </a:blip>
          <a:srcRect b="30329" l="0" r="2286" t="51842"/>
          <a:stretch/>
        </p:blipFill>
        <p:spPr>
          <a:xfrm>
            <a:off x="0" y="0"/>
            <a:ext cx="12192000" cy="1251274"/>
          </a:xfrm>
          <a:prstGeom prst="rect">
            <a:avLst/>
          </a:prstGeom>
          <a:noFill/>
          <a:ln>
            <a:noFill/>
          </a:ln>
        </p:spPr>
      </p:pic>
      <p:sp>
        <p:nvSpPr>
          <p:cNvPr id="227" name="Google Shape;227;p39"/>
          <p:cNvSpPr txBox="1"/>
          <p:nvPr>
            <p:ph type="title"/>
          </p:nvPr>
        </p:nvSpPr>
        <p:spPr>
          <a:xfrm>
            <a:off x="156409" y="0"/>
            <a:ext cx="121518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4" name="Shape 234"/>
        <p:cNvGrpSpPr/>
        <p:nvPr/>
      </p:nvGrpSpPr>
      <p:grpSpPr>
        <a:xfrm>
          <a:off x="0" y="0"/>
          <a:ext cx="0" cy="0"/>
          <a:chOff x="0" y="0"/>
          <a:chExt cx="0" cy="0"/>
        </a:xfrm>
      </p:grpSpPr>
      <p:pic>
        <p:nvPicPr>
          <p:cNvPr id="235" name="Google Shape;235;p41"/>
          <p:cNvPicPr preferRelativeResize="0"/>
          <p:nvPr/>
        </p:nvPicPr>
        <p:blipFill>
          <a:blip r:embed="rId2">
            <a:alphaModFix/>
          </a:blip>
          <a:stretch>
            <a:fillRect/>
          </a:stretch>
        </p:blipFill>
        <p:spPr>
          <a:xfrm>
            <a:off x="13" y="1"/>
            <a:ext cx="12191986" cy="6858000"/>
          </a:xfrm>
          <a:prstGeom prst="rect">
            <a:avLst/>
          </a:prstGeom>
          <a:noFill/>
          <a:ln>
            <a:noFill/>
          </a:ln>
        </p:spPr>
      </p:pic>
      <p:sp>
        <p:nvSpPr>
          <p:cNvPr id="236" name="Google Shape;236;p41"/>
          <p:cNvSpPr txBox="1"/>
          <p:nvPr>
            <p:ph type="ctrTitle"/>
          </p:nvPr>
        </p:nvSpPr>
        <p:spPr>
          <a:xfrm>
            <a:off x="5462475" y="1122375"/>
            <a:ext cx="5484300" cy="2387700"/>
          </a:xfrm>
          <a:prstGeom prst="rect">
            <a:avLst/>
          </a:prstGeom>
          <a:noFill/>
          <a:ln>
            <a:noFill/>
          </a:ln>
        </p:spPr>
        <p:txBody>
          <a:bodyPr anchorCtr="0" anchor="b" bIns="45700" lIns="91425" spcFirstLastPara="1" rIns="91425" wrap="square" tIns="45700">
            <a:noAutofit/>
          </a:bodyPr>
          <a:lstStyle>
            <a:lvl1pPr lvl="0">
              <a:spcBef>
                <a:spcPts val="0"/>
              </a:spcBef>
              <a:spcAft>
                <a:spcPts val="0"/>
              </a:spcAft>
              <a:buClr>
                <a:schemeClr val="lt1"/>
              </a:buClr>
              <a:buSzPts val="4800"/>
              <a:buFont typeface="Calibri"/>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7" name="Google Shape;237;p41"/>
          <p:cNvSpPr txBox="1"/>
          <p:nvPr>
            <p:ph idx="1" type="subTitle"/>
          </p:nvPr>
        </p:nvSpPr>
        <p:spPr>
          <a:xfrm>
            <a:off x="5462475" y="3602050"/>
            <a:ext cx="5769900" cy="543300"/>
          </a:xfrm>
          <a:prstGeom prst="rect">
            <a:avLst/>
          </a:prstGeom>
          <a:noFill/>
          <a:ln>
            <a:noFill/>
          </a:ln>
        </p:spPr>
        <p:txBody>
          <a:bodyPr anchorCtr="0" anchor="t" bIns="45700" lIns="91425" spcFirstLastPara="1" rIns="91425" wrap="square" tIns="45700">
            <a:noAutofit/>
          </a:bodyPr>
          <a:lstStyle>
            <a:lvl1pPr lvl="0">
              <a:spcBef>
                <a:spcPts val="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238" name="Shape 238"/>
        <p:cNvGrpSpPr/>
        <p:nvPr/>
      </p:nvGrpSpPr>
      <p:grpSpPr>
        <a:xfrm>
          <a:off x="0" y="0"/>
          <a:ext cx="0" cy="0"/>
          <a:chOff x="0" y="0"/>
          <a:chExt cx="0" cy="0"/>
        </a:xfrm>
      </p:grpSpPr>
      <p:pic>
        <p:nvPicPr>
          <p:cNvPr id="239" name="Google Shape;239;p42"/>
          <p:cNvPicPr preferRelativeResize="0"/>
          <p:nvPr/>
        </p:nvPicPr>
        <p:blipFill>
          <a:blip r:embed="rId2">
            <a:alphaModFix/>
          </a:blip>
          <a:stretch>
            <a:fillRect/>
          </a:stretch>
        </p:blipFill>
        <p:spPr>
          <a:xfrm>
            <a:off x="13" y="0"/>
            <a:ext cx="12192000" cy="6858000"/>
          </a:xfrm>
          <a:prstGeom prst="rect">
            <a:avLst/>
          </a:prstGeom>
          <a:noFill/>
          <a:ln>
            <a:noFill/>
          </a:ln>
        </p:spPr>
      </p:pic>
      <p:sp>
        <p:nvSpPr>
          <p:cNvPr id="240" name="Google Shape;240;p42"/>
          <p:cNvSpPr txBox="1"/>
          <p:nvPr>
            <p:ph type="ctrTitle"/>
          </p:nvPr>
        </p:nvSpPr>
        <p:spPr>
          <a:xfrm>
            <a:off x="5438878" y="744316"/>
            <a:ext cx="5484300" cy="23877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4000"/>
              <a:buFont typeface="Calibri"/>
              <a:buNone/>
              <a:defRPr sz="4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1" name="Google Shape;241;p42"/>
          <p:cNvSpPr txBox="1"/>
          <p:nvPr>
            <p:ph idx="1" type="subTitle"/>
          </p:nvPr>
        </p:nvSpPr>
        <p:spPr>
          <a:xfrm>
            <a:off x="5478200" y="3360674"/>
            <a:ext cx="6197700" cy="1459500"/>
          </a:xfrm>
          <a:prstGeom prst="rect">
            <a:avLst/>
          </a:prstGeom>
          <a:noFill/>
          <a:ln>
            <a:noFill/>
          </a:ln>
        </p:spPr>
        <p:txBody>
          <a:bodyPr anchorCtr="0" anchor="t" bIns="45700" lIns="91425" spcFirstLastPara="1" rIns="91425" wrap="square" tIns="45700">
            <a:noAutofit/>
          </a:bodyPr>
          <a:lstStyle>
            <a:lvl1pPr lvl="0">
              <a:lnSpc>
                <a:spcPct val="150000"/>
              </a:lnSpc>
              <a:spcBef>
                <a:spcPts val="0"/>
              </a:spcBef>
              <a:spcAft>
                <a:spcPts val="0"/>
              </a:spcAft>
              <a:buClr>
                <a:schemeClr val="dk2"/>
              </a:buClr>
              <a:buSzPts val="2400"/>
              <a:buNone/>
              <a:defRPr sz="2200">
                <a:solidFill>
                  <a:schemeClr val="dk2"/>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fty-Fifty Dark Light">
  <p:cSld name="OBJECT_WITH_CAPTION_TEXT_2">
    <p:spTree>
      <p:nvGrpSpPr>
        <p:cNvPr id="31" name="Shape 31"/>
        <p:cNvGrpSpPr/>
        <p:nvPr/>
      </p:nvGrpSpPr>
      <p:grpSpPr>
        <a:xfrm>
          <a:off x="0" y="0"/>
          <a:ext cx="0" cy="0"/>
          <a:chOff x="0" y="0"/>
          <a:chExt cx="0" cy="0"/>
        </a:xfrm>
      </p:grpSpPr>
      <p:pic>
        <p:nvPicPr>
          <p:cNvPr id="32" name="Google Shape;32;p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3" name="Google Shape;33;p5"/>
          <p:cNvSpPr txBox="1"/>
          <p:nvPr/>
        </p:nvSpPr>
        <p:spPr>
          <a:xfrm>
            <a:off x="471686" y="273450"/>
            <a:ext cx="3932100" cy="789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t/>
            </a:r>
            <a:endParaRPr sz="3200">
              <a:solidFill>
                <a:srgbClr val="FFFFFF"/>
              </a:solidFill>
              <a:latin typeface="Proxima Nova Semibold"/>
              <a:ea typeface="Proxima Nova Semibold"/>
              <a:cs typeface="Proxima Nova Semibold"/>
              <a:sym typeface="Proxima Nova Semibold"/>
            </a:endParaRPr>
          </a:p>
        </p:txBody>
      </p:sp>
      <p:sp>
        <p:nvSpPr>
          <p:cNvPr id="34" name="Google Shape;34;p5"/>
          <p:cNvSpPr txBox="1"/>
          <p:nvPr/>
        </p:nvSpPr>
        <p:spPr>
          <a:xfrm>
            <a:off x="398075" y="1334900"/>
            <a:ext cx="4180500" cy="5380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2500">
              <a:solidFill>
                <a:srgbClr val="FFFFFF"/>
              </a:solidFill>
              <a:latin typeface="Proxima Nova"/>
              <a:ea typeface="Proxima Nova"/>
              <a:cs typeface="Proxima Nova"/>
              <a:sym typeface="Proxima Nova"/>
            </a:endParaRPr>
          </a:p>
        </p:txBody>
      </p:sp>
      <p:sp>
        <p:nvSpPr>
          <p:cNvPr id="35" name="Google Shape;35;p5"/>
          <p:cNvSpPr txBox="1"/>
          <p:nvPr>
            <p:ph type="title"/>
          </p:nvPr>
        </p:nvSpPr>
        <p:spPr>
          <a:xfrm>
            <a:off x="522287" y="273442"/>
            <a:ext cx="393210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Proxima Nova Semibold"/>
              <a:buNone/>
              <a:defRPr b="0" sz="3200">
                <a:solidFill>
                  <a:schemeClr val="lt1"/>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
          <p:cNvSpPr txBox="1"/>
          <p:nvPr>
            <p:ph idx="1" type="body"/>
          </p:nvPr>
        </p:nvSpPr>
        <p:spPr>
          <a:xfrm>
            <a:off x="6274425" y="273450"/>
            <a:ext cx="5828400" cy="594630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2"/>
              </a:buClr>
              <a:buSzPts val="3200"/>
              <a:buChar char="•"/>
              <a:defRPr sz="3200">
                <a:solidFill>
                  <a:schemeClr val="dk2"/>
                </a:solidFill>
              </a:defRPr>
            </a:lvl1pPr>
            <a:lvl2pPr indent="-406400" lvl="1" marL="914400" algn="l">
              <a:lnSpc>
                <a:spcPct val="90000"/>
              </a:lnSpc>
              <a:spcBef>
                <a:spcPts val="500"/>
              </a:spcBef>
              <a:spcAft>
                <a:spcPts val="0"/>
              </a:spcAft>
              <a:buClr>
                <a:schemeClr val="dk2"/>
              </a:buClr>
              <a:buSzPts val="2800"/>
              <a:buChar char="•"/>
              <a:defRPr sz="2800">
                <a:solidFill>
                  <a:schemeClr val="dk2"/>
                </a:solidFill>
              </a:defRPr>
            </a:lvl2pPr>
            <a:lvl3pPr indent="-381000" lvl="2" marL="1371600" algn="l">
              <a:lnSpc>
                <a:spcPct val="90000"/>
              </a:lnSpc>
              <a:spcBef>
                <a:spcPts val="500"/>
              </a:spcBef>
              <a:spcAft>
                <a:spcPts val="0"/>
              </a:spcAft>
              <a:buClr>
                <a:schemeClr val="dk2"/>
              </a:buClr>
              <a:buSzPts val="2400"/>
              <a:buChar char="•"/>
              <a:defRPr sz="2400">
                <a:solidFill>
                  <a:schemeClr val="dk2"/>
                </a:solidFill>
              </a:defRPr>
            </a:lvl3pPr>
            <a:lvl4pPr indent="-355600" lvl="3" marL="1828800" algn="l">
              <a:lnSpc>
                <a:spcPct val="90000"/>
              </a:lnSpc>
              <a:spcBef>
                <a:spcPts val="500"/>
              </a:spcBef>
              <a:spcAft>
                <a:spcPts val="0"/>
              </a:spcAft>
              <a:buClr>
                <a:schemeClr val="dk2"/>
              </a:buClr>
              <a:buSzPts val="2000"/>
              <a:buChar char="•"/>
              <a:defRPr sz="2000">
                <a:solidFill>
                  <a:schemeClr val="dk2"/>
                </a:solidFill>
              </a:defRPr>
            </a:lvl4pPr>
            <a:lvl5pPr indent="-355600" lvl="4" marL="2286000" algn="l">
              <a:lnSpc>
                <a:spcPct val="90000"/>
              </a:lnSpc>
              <a:spcBef>
                <a:spcPts val="500"/>
              </a:spcBef>
              <a:spcAft>
                <a:spcPts val="0"/>
              </a:spcAft>
              <a:buClr>
                <a:schemeClr val="dk2"/>
              </a:buClr>
              <a:buSzPts val="2000"/>
              <a:buChar char="•"/>
              <a:defRPr sz="2000">
                <a:solidFill>
                  <a:schemeClr val="dk2"/>
                </a:solidFill>
              </a:defRPr>
            </a:lvl5pPr>
            <a:lvl6pPr indent="-355600" lvl="5" marL="2743200" algn="l">
              <a:lnSpc>
                <a:spcPct val="90000"/>
              </a:lnSpc>
              <a:spcBef>
                <a:spcPts val="500"/>
              </a:spcBef>
              <a:spcAft>
                <a:spcPts val="0"/>
              </a:spcAft>
              <a:buClr>
                <a:schemeClr val="dk2"/>
              </a:buClr>
              <a:buSzPts val="2000"/>
              <a:buChar char="•"/>
              <a:defRPr sz="2000">
                <a:solidFill>
                  <a:schemeClr val="dk2"/>
                </a:solidFill>
              </a:defRPr>
            </a:lvl6pPr>
            <a:lvl7pPr indent="-355600" lvl="6" marL="3200400" algn="l">
              <a:lnSpc>
                <a:spcPct val="90000"/>
              </a:lnSpc>
              <a:spcBef>
                <a:spcPts val="500"/>
              </a:spcBef>
              <a:spcAft>
                <a:spcPts val="0"/>
              </a:spcAft>
              <a:buClr>
                <a:schemeClr val="dk2"/>
              </a:buClr>
              <a:buSzPts val="2000"/>
              <a:buChar char="•"/>
              <a:defRPr sz="2000">
                <a:solidFill>
                  <a:schemeClr val="dk2"/>
                </a:solidFill>
              </a:defRPr>
            </a:lvl7pPr>
            <a:lvl8pPr indent="-355600" lvl="7" marL="3657600" algn="l">
              <a:lnSpc>
                <a:spcPct val="90000"/>
              </a:lnSpc>
              <a:spcBef>
                <a:spcPts val="500"/>
              </a:spcBef>
              <a:spcAft>
                <a:spcPts val="0"/>
              </a:spcAft>
              <a:buClr>
                <a:schemeClr val="dk2"/>
              </a:buClr>
              <a:buSzPts val="2000"/>
              <a:buChar char="•"/>
              <a:defRPr sz="2000">
                <a:solidFill>
                  <a:schemeClr val="dk2"/>
                </a:solidFill>
              </a:defRPr>
            </a:lvl8pPr>
            <a:lvl9pPr indent="-355600" lvl="8" marL="4114800" algn="l">
              <a:lnSpc>
                <a:spcPct val="90000"/>
              </a:lnSpc>
              <a:spcBef>
                <a:spcPts val="500"/>
              </a:spcBef>
              <a:spcAft>
                <a:spcPts val="0"/>
              </a:spcAft>
              <a:buClr>
                <a:schemeClr val="dk2"/>
              </a:buClr>
              <a:buSzPts val="2000"/>
              <a:buChar char="•"/>
              <a:defRPr sz="2000">
                <a:solidFill>
                  <a:schemeClr val="dk2"/>
                </a:solidFill>
              </a:defRPr>
            </a:lvl9pPr>
          </a:lstStyle>
          <a:p/>
        </p:txBody>
      </p:sp>
      <p:sp>
        <p:nvSpPr>
          <p:cNvPr id="37" name="Google Shape;37;p5"/>
          <p:cNvSpPr txBox="1"/>
          <p:nvPr>
            <p:ph idx="12" type="sldNum"/>
          </p:nvPr>
        </p:nvSpPr>
        <p:spPr>
          <a:xfrm>
            <a:off x="88559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8" name="Google Shape;38;p5"/>
          <p:cNvSpPr txBox="1"/>
          <p:nvPr>
            <p:ph idx="2" type="body"/>
          </p:nvPr>
        </p:nvSpPr>
        <p:spPr>
          <a:xfrm>
            <a:off x="522125" y="1859964"/>
            <a:ext cx="3932400" cy="4342200"/>
          </a:xfrm>
          <a:prstGeom prst="rect">
            <a:avLst/>
          </a:prstGeom>
          <a:noFill/>
          <a:ln>
            <a:noFill/>
          </a:ln>
        </p:spPr>
        <p:txBody>
          <a:bodyPr anchorCtr="0" anchor="t" bIns="45700" lIns="91425" spcFirstLastPara="1" rIns="91425" wrap="square" tIns="45700">
            <a:noAutofit/>
          </a:bodyPr>
          <a:lstStyle>
            <a:lvl1pPr indent="-336550" lvl="0" marL="457200" algn="l">
              <a:lnSpc>
                <a:spcPct val="90000"/>
              </a:lnSpc>
              <a:spcBef>
                <a:spcPts val="1000"/>
              </a:spcBef>
              <a:spcAft>
                <a:spcPts val="0"/>
              </a:spcAft>
              <a:buClr>
                <a:schemeClr val="lt1"/>
              </a:buClr>
              <a:buSzPts val="1700"/>
              <a:buChar char="●"/>
              <a:defRPr sz="2000">
                <a:solidFill>
                  <a:schemeClr val="lt1"/>
                </a:solidFill>
              </a:defRPr>
            </a:lvl1pPr>
            <a:lvl2pPr indent="-387350" lvl="1" marL="914400" algn="l">
              <a:lnSpc>
                <a:spcPct val="90000"/>
              </a:lnSpc>
              <a:spcBef>
                <a:spcPts val="500"/>
              </a:spcBef>
              <a:spcAft>
                <a:spcPts val="0"/>
              </a:spcAft>
              <a:buClr>
                <a:schemeClr val="lt1"/>
              </a:buClr>
              <a:buSzPts val="2500"/>
              <a:buChar char="○"/>
              <a:defRPr sz="25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55600" lvl="3" marL="1828800" algn="l">
              <a:lnSpc>
                <a:spcPct val="90000"/>
              </a:lnSpc>
              <a:spcBef>
                <a:spcPts val="500"/>
              </a:spcBef>
              <a:spcAft>
                <a:spcPts val="0"/>
              </a:spcAft>
              <a:buClr>
                <a:schemeClr val="lt1"/>
              </a:buClr>
              <a:buSzPts val="2000"/>
              <a:buChar char="●"/>
              <a:defRPr sz="2000">
                <a:solidFill>
                  <a:schemeClr val="lt1"/>
                </a:solidFill>
              </a:defRPr>
            </a:lvl4pPr>
            <a:lvl5pPr indent="-355600" lvl="4" marL="2286000" algn="l">
              <a:lnSpc>
                <a:spcPct val="90000"/>
              </a:lnSpc>
              <a:spcBef>
                <a:spcPts val="500"/>
              </a:spcBef>
              <a:spcAft>
                <a:spcPts val="0"/>
              </a:spcAft>
              <a:buClr>
                <a:schemeClr val="lt1"/>
              </a:buClr>
              <a:buSzPts val="2000"/>
              <a:buChar char="○"/>
              <a:defRPr sz="2000">
                <a:solidFill>
                  <a:schemeClr val="lt1"/>
                </a:solidFill>
              </a:defRPr>
            </a:lvl5pPr>
            <a:lvl6pPr indent="-355600" lvl="5" marL="2743200" algn="l">
              <a:lnSpc>
                <a:spcPct val="90000"/>
              </a:lnSpc>
              <a:spcBef>
                <a:spcPts val="500"/>
              </a:spcBef>
              <a:spcAft>
                <a:spcPts val="0"/>
              </a:spcAft>
              <a:buClr>
                <a:schemeClr val="lt1"/>
              </a:buClr>
              <a:buSzPts val="2000"/>
              <a:buChar char="■"/>
              <a:defRPr sz="2000">
                <a:solidFill>
                  <a:schemeClr val="lt1"/>
                </a:solidFill>
              </a:defRPr>
            </a:lvl6pPr>
            <a:lvl7pPr indent="-355600" lvl="6" marL="3200400" algn="l">
              <a:lnSpc>
                <a:spcPct val="90000"/>
              </a:lnSpc>
              <a:spcBef>
                <a:spcPts val="500"/>
              </a:spcBef>
              <a:spcAft>
                <a:spcPts val="0"/>
              </a:spcAft>
              <a:buClr>
                <a:schemeClr val="lt1"/>
              </a:buClr>
              <a:buSzPts val="2000"/>
              <a:buChar char="●"/>
              <a:defRPr sz="2000">
                <a:solidFill>
                  <a:schemeClr val="lt1"/>
                </a:solidFill>
              </a:defRPr>
            </a:lvl7pPr>
            <a:lvl8pPr indent="-355600" lvl="7" marL="3657600" algn="l">
              <a:lnSpc>
                <a:spcPct val="90000"/>
              </a:lnSpc>
              <a:spcBef>
                <a:spcPts val="500"/>
              </a:spcBef>
              <a:spcAft>
                <a:spcPts val="0"/>
              </a:spcAft>
              <a:buClr>
                <a:schemeClr val="lt1"/>
              </a:buClr>
              <a:buSzPts val="2000"/>
              <a:buChar char="○"/>
              <a:defRPr sz="2000">
                <a:solidFill>
                  <a:schemeClr val="lt1"/>
                </a:solidFill>
              </a:defRPr>
            </a:lvl8pPr>
            <a:lvl9pPr indent="-355600" lvl="8" marL="4114800" algn="l">
              <a:lnSpc>
                <a:spcPct val="90000"/>
              </a:lnSpc>
              <a:spcBef>
                <a:spcPts val="500"/>
              </a:spcBef>
              <a:spcAft>
                <a:spcPts val="0"/>
              </a:spcAft>
              <a:buClr>
                <a:schemeClr val="lt1"/>
              </a:buClr>
              <a:buSzPts val="2000"/>
              <a:buChar char="■"/>
              <a:defRPr sz="2000">
                <a:solidFill>
                  <a:schemeClr val="lt1"/>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42" name="Shape 242"/>
        <p:cNvGrpSpPr/>
        <p:nvPr/>
      </p:nvGrpSpPr>
      <p:grpSpPr>
        <a:xfrm>
          <a:off x="0" y="0"/>
          <a:ext cx="0" cy="0"/>
          <a:chOff x="0" y="0"/>
          <a:chExt cx="0" cy="0"/>
        </a:xfrm>
      </p:grpSpPr>
      <p:pic>
        <p:nvPicPr>
          <p:cNvPr id="243" name="Google Shape;243;p4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44" name="Google Shape;244;p43"/>
          <p:cNvSpPr txBox="1"/>
          <p:nvPr/>
        </p:nvSpPr>
        <p:spPr>
          <a:xfrm>
            <a:off x="471686" y="273450"/>
            <a:ext cx="3932100" cy="789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t/>
            </a:r>
            <a:endParaRPr sz="3200">
              <a:solidFill>
                <a:srgbClr val="FFFFFF"/>
              </a:solidFill>
              <a:latin typeface="Proxima Nova Semibold"/>
              <a:ea typeface="Proxima Nova Semibold"/>
              <a:cs typeface="Proxima Nova Semibold"/>
              <a:sym typeface="Proxima Nova Semibold"/>
            </a:endParaRPr>
          </a:p>
        </p:txBody>
      </p:sp>
      <p:sp>
        <p:nvSpPr>
          <p:cNvPr id="245" name="Google Shape;245;p43"/>
          <p:cNvSpPr txBox="1"/>
          <p:nvPr/>
        </p:nvSpPr>
        <p:spPr>
          <a:xfrm>
            <a:off x="398075" y="1334900"/>
            <a:ext cx="4180500" cy="5380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2500">
              <a:solidFill>
                <a:srgbClr val="FFFFFF"/>
              </a:solidFill>
              <a:latin typeface="Proxima Nova"/>
              <a:ea typeface="Proxima Nova"/>
              <a:cs typeface="Proxima Nova"/>
              <a:sym typeface="Proxima Nova"/>
            </a:endParaRPr>
          </a:p>
        </p:txBody>
      </p:sp>
      <p:sp>
        <p:nvSpPr>
          <p:cNvPr id="246" name="Google Shape;246;p43"/>
          <p:cNvSpPr txBox="1"/>
          <p:nvPr>
            <p:ph type="title"/>
          </p:nvPr>
        </p:nvSpPr>
        <p:spPr>
          <a:xfrm>
            <a:off x="522287" y="273442"/>
            <a:ext cx="393210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Proxima Nova Semibold"/>
              <a:buNone/>
              <a:defRPr b="0" sz="3200">
                <a:solidFill>
                  <a:schemeClr val="lt1"/>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7" name="Google Shape;247;p43"/>
          <p:cNvSpPr txBox="1"/>
          <p:nvPr>
            <p:ph idx="1" type="body"/>
          </p:nvPr>
        </p:nvSpPr>
        <p:spPr>
          <a:xfrm>
            <a:off x="5181599" y="273442"/>
            <a:ext cx="6417600" cy="594630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2"/>
              </a:buClr>
              <a:buSzPts val="3200"/>
              <a:buChar char="•"/>
              <a:defRPr sz="3200">
                <a:solidFill>
                  <a:schemeClr val="dk2"/>
                </a:solidFill>
              </a:defRPr>
            </a:lvl1pPr>
            <a:lvl2pPr indent="-406400" lvl="1" marL="914400" algn="l">
              <a:lnSpc>
                <a:spcPct val="90000"/>
              </a:lnSpc>
              <a:spcBef>
                <a:spcPts val="500"/>
              </a:spcBef>
              <a:spcAft>
                <a:spcPts val="0"/>
              </a:spcAft>
              <a:buClr>
                <a:schemeClr val="dk2"/>
              </a:buClr>
              <a:buSzPts val="2800"/>
              <a:buChar char="•"/>
              <a:defRPr sz="2800">
                <a:solidFill>
                  <a:schemeClr val="dk2"/>
                </a:solidFill>
              </a:defRPr>
            </a:lvl2pPr>
            <a:lvl3pPr indent="-381000" lvl="2" marL="1371600" algn="l">
              <a:lnSpc>
                <a:spcPct val="90000"/>
              </a:lnSpc>
              <a:spcBef>
                <a:spcPts val="500"/>
              </a:spcBef>
              <a:spcAft>
                <a:spcPts val="0"/>
              </a:spcAft>
              <a:buClr>
                <a:schemeClr val="dk2"/>
              </a:buClr>
              <a:buSzPts val="2400"/>
              <a:buChar char="•"/>
              <a:defRPr sz="2400">
                <a:solidFill>
                  <a:schemeClr val="dk2"/>
                </a:solidFill>
              </a:defRPr>
            </a:lvl3pPr>
            <a:lvl4pPr indent="-355600" lvl="3" marL="1828800" algn="l">
              <a:lnSpc>
                <a:spcPct val="90000"/>
              </a:lnSpc>
              <a:spcBef>
                <a:spcPts val="500"/>
              </a:spcBef>
              <a:spcAft>
                <a:spcPts val="0"/>
              </a:spcAft>
              <a:buClr>
                <a:schemeClr val="dk2"/>
              </a:buClr>
              <a:buSzPts val="2000"/>
              <a:buChar char="•"/>
              <a:defRPr sz="2000">
                <a:solidFill>
                  <a:schemeClr val="dk2"/>
                </a:solidFill>
              </a:defRPr>
            </a:lvl4pPr>
            <a:lvl5pPr indent="-355600" lvl="4" marL="2286000" algn="l">
              <a:lnSpc>
                <a:spcPct val="90000"/>
              </a:lnSpc>
              <a:spcBef>
                <a:spcPts val="500"/>
              </a:spcBef>
              <a:spcAft>
                <a:spcPts val="0"/>
              </a:spcAft>
              <a:buClr>
                <a:schemeClr val="dk2"/>
              </a:buClr>
              <a:buSzPts val="2000"/>
              <a:buChar char="•"/>
              <a:defRPr sz="2000">
                <a:solidFill>
                  <a:schemeClr val="dk2"/>
                </a:solidFill>
              </a:defRPr>
            </a:lvl5pPr>
            <a:lvl6pPr indent="-355600" lvl="5" marL="2743200" algn="l">
              <a:lnSpc>
                <a:spcPct val="90000"/>
              </a:lnSpc>
              <a:spcBef>
                <a:spcPts val="500"/>
              </a:spcBef>
              <a:spcAft>
                <a:spcPts val="0"/>
              </a:spcAft>
              <a:buClr>
                <a:schemeClr val="dk2"/>
              </a:buClr>
              <a:buSzPts val="2000"/>
              <a:buChar char="•"/>
              <a:defRPr sz="2000">
                <a:solidFill>
                  <a:schemeClr val="dk2"/>
                </a:solidFill>
              </a:defRPr>
            </a:lvl6pPr>
            <a:lvl7pPr indent="-355600" lvl="6" marL="3200400" algn="l">
              <a:lnSpc>
                <a:spcPct val="90000"/>
              </a:lnSpc>
              <a:spcBef>
                <a:spcPts val="500"/>
              </a:spcBef>
              <a:spcAft>
                <a:spcPts val="0"/>
              </a:spcAft>
              <a:buClr>
                <a:schemeClr val="dk2"/>
              </a:buClr>
              <a:buSzPts val="2000"/>
              <a:buChar char="•"/>
              <a:defRPr sz="2000">
                <a:solidFill>
                  <a:schemeClr val="dk2"/>
                </a:solidFill>
              </a:defRPr>
            </a:lvl7pPr>
            <a:lvl8pPr indent="-355600" lvl="7" marL="3657600" algn="l">
              <a:lnSpc>
                <a:spcPct val="90000"/>
              </a:lnSpc>
              <a:spcBef>
                <a:spcPts val="500"/>
              </a:spcBef>
              <a:spcAft>
                <a:spcPts val="0"/>
              </a:spcAft>
              <a:buClr>
                <a:schemeClr val="dk2"/>
              </a:buClr>
              <a:buSzPts val="2000"/>
              <a:buChar char="•"/>
              <a:defRPr sz="2000">
                <a:solidFill>
                  <a:schemeClr val="dk2"/>
                </a:solidFill>
              </a:defRPr>
            </a:lvl8pPr>
            <a:lvl9pPr indent="-355600" lvl="8" marL="4114800" algn="l">
              <a:lnSpc>
                <a:spcPct val="90000"/>
              </a:lnSpc>
              <a:spcBef>
                <a:spcPts val="500"/>
              </a:spcBef>
              <a:spcAft>
                <a:spcPts val="0"/>
              </a:spcAft>
              <a:buClr>
                <a:schemeClr val="dk2"/>
              </a:buClr>
              <a:buSzPts val="2000"/>
              <a:buChar char="•"/>
              <a:defRPr sz="2000">
                <a:solidFill>
                  <a:schemeClr val="dk2"/>
                </a:solidFill>
              </a:defRPr>
            </a:lvl9pPr>
          </a:lstStyle>
          <a:p/>
        </p:txBody>
      </p:sp>
      <p:sp>
        <p:nvSpPr>
          <p:cNvPr id="248" name="Google Shape;248;p43"/>
          <p:cNvSpPr txBox="1"/>
          <p:nvPr>
            <p:ph idx="12" type="sldNum"/>
          </p:nvPr>
        </p:nvSpPr>
        <p:spPr>
          <a:xfrm>
            <a:off x="88559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49" name="Google Shape;249;p43"/>
          <p:cNvSpPr txBox="1"/>
          <p:nvPr>
            <p:ph idx="2" type="body"/>
          </p:nvPr>
        </p:nvSpPr>
        <p:spPr>
          <a:xfrm>
            <a:off x="522125" y="1859964"/>
            <a:ext cx="3932400" cy="4342200"/>
          </a:xfrm>
          <a:prstGeom prst="rect">
            <a:avLst/>
          </a:prstGeom>
          <a:noFill/>
          <a:ln>
            <a:noFill/>
          </a:ln>
        </p:spPr>
        <p:txBody>
          <a:bodyPr anchorCtr="0" anchor="t" bIns="45700" lIns="91425" spcFirstLastPara="1" rIns="91425" wrap="square" tIns="45700">
            <a:noAutofit/>
          </a:bodyPr>
          <a:lstStyle>
            <a:lvl1pPr indent="-336550" lvl="0" marL="457200" algn="l">
              <a:lnSpc>
                <a:spcPct val="90000"/>
              </a:lnSpc>
              <a:spcBef>
                <a:spcPts val="1000"/>
              </a:spcBef>
              <a:spcAft>
                <a:spcPts val="0"/>
              </a:spcAft>
              <a:buClr>
                <a:schemeClr val="lt1"/>
              </a:buClr>
              <a:buSzPts val="1700"/>
              <a:buChar char="●"/>
              <a:defRPr sz="2000">
                <a:solidFill>
                  <a:schemeClr val="lt1"/>
                </a:solidFill>
              </a:defRPr>
            </a:lvl1pPr>
            <a:lvl2pPr indent="-387350" lvl="1" marL="914400" algn="l">
              <a:lnSpc>
                <a:spcPct val="90000"/>
              </a:lnSpc>
              <a:spcBef>
                <a:spcPts val="500"/>
              </a:spcBef>
              <a:spcAft>
                <a:spcPts val="0"/>
              </a:spcAft>
              <a:buClr>
                <a:schemeClr val="lt1"/>
              </a:buClr>
              <a:buSzPts val="2500"/>
              <a:buChar char="○"/>
              <a:defRPr sz="25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55600" lvl="3" marL="1828800" algn="l">
              <a:lnSpc>
                <a:spcPct val="90000"/>
              </a:lnSpc>
              <a:spcBef>
                <a:spcPts val="500"/>
              </a:spcBef>
              <a:spcAft>
                <a:spcPts val="0"/>
              </a:spcAft>
              <a:buClr>
                <a:schemeClr val="lt1"/>
              </a:buClr>
              <a:buSzPts val="2000"/>
              <a:buChar char="●"/>
              <a:defRPr sz="2000">
                <a:solidFill>
                  <a:schemeClr val="lt1"/>
                </a:solidFill>
              </a:defRPr>
            </a:lvl4pPr>
            <a:lvl5pPr indent="-355600" lvl="4" marL="2286000" algn="l">
              <a:lnSpc>
                <a:spcPct val="90000"/>
              </a:lnSpc>
              <a:spcBef>
                <a:spcPts val="500"/>
              </a:spcBef>
              <a:spcAft>
                <a:spcPts val="0"/>
              </a:spcAft>
              <a:buClr>
                <a:schemeClr val="lt1"/>
              </a:buClr>
              <a:buSzPts val="2000"/>
              <a:buChar char="○"/>
              <a:defRPr sz="2000">
                <a:solidFill>
                  <a:schemeClr val="lt1"/>
                </a:solidFill>
              </a:defRPr>
            </a:lvl5pPr>
            <a:lvl6pPr indent="-355600" lvl="5" marL="2743200" algn="l">
              <a:lnSpc>
                <a:spcPct val="90000"/>
              </a:lnSpc>
              <a:spcBef>
                <a:spcPts val="500"/>
              </a:spcBef>
              <a:spcAft>
                <a:spcPts val="0"/>
              </a:spcAft>
              <a:buClr>
                <a:schemeClr val="lt1"/>
              </a:buClr>
              <a:buSzPts val="2000"/>
              <a:buChar char="■"/>
              <a:defRPr sz="2000">
                <a:solidFill>
                  <a:schemeClr val="lt1"/>
                </a:solidFill>
              </a:defRPr>
            </a:lvl6pPr>
            <a:lvl7pPr indent="-355600" lvl="6" marL="3200400" algn="l">
              <a:lnSpc>
                <a:spcPct val="90000"/>
              </a:lnSpc>
              <a:spcBef>
                <a:spcPts val="500"/>
              </a:spcBef>
              <a:spcAft>
                <a:spcPts val="0"/>
              </a:spcAft>
              <a:buClr>
                <a:schemeClr val="lt1"/>
              </a:buClr>
              <a:buSzPts val="2000"/>
              <a:buChar char="●"/>
              <a:defRPr sz="2000">
                <a:solidFill>
                  <a:schemeClr val="lt1"/>
                </a:solidFill>
              </a:defRPr>
            </a:lvl7pPr>
            <a:lvl8pPr indent="-355600" lvl="7" marL="3657600" algn="l">
              <a:lnSpc>
                <a:spcPct val="90000"/>
              </a:lnSpc>
              <a:spcBef>
                <a:spcPts val="500"/>
              </a:spcBef>
              <a:spcAft>
                <a:spcPts val="0"/>
              </a:spcAft>
              <a:buClr>
                <a:schemeClr val="lt1"/>
              </a:buClr>
              <a:buSzPts val="2000"/>
              <a:buChar char="○"/>
              <a:defRPr sz="2000">
                <a:solidFill>
                  <a:schemeClr val="lt1"/>
                </a:solidFill>
              </a:defRPr>
            </a:lvl8pPr>
            <a:lvl9pPr indent="-355600" lvl="8" marL="4114800" algn="l">
              <a:lnSpc>
                <a:spcPct val="90000"/>
              </a:lnSpc>
              <a:spcBef>
                <a:spcPts val="500"/>
              </a:spcBef>
              <a:spcAft>
                <a:spcPts val="0"/>
              </a:spcAft>
              <a:buClr>
                <a:schemeClr val="lt1"/>
              </a:buClr>
              <a:buSzPts val="2000"/>
              <a:buChar char="■"/>
              <a:defRPr sz="2000">
                <a:solidFill>
                  <a:schemeClr val="lt1"/>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fty-Fifty Dark Light">
  <p:cSld name="OBJECT_WITH_CAPTION_TEXT_2">
    <p:spTree>
      <p:nvGrpSpPr>
        <p:cNvPr id="250" name="Shape 250"/>
        <p:cNvGrpSpPr/>
        <p:nvPr/>
      </p:nvGrpSpPr>
      <p:grpSpPr>
        <a:xfrm>
          <a:off x="0" y="0"/>
          <a:ext cx="0" cy="0"/>
          <a:chOff x="0" y="0"/>
          <a:chExt cx="0" cy="0"/>
        </a:xfrm>
      </p:grpSpPr>
      <p:pic>
        <p:nvPicPr>
          <p:cNvPr id="251" name="Google Shape;251;p4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52" name="Google Shape;252;p44"/>
          <p:cNvSpPr txBox="1"/>
          <p:nvPr/>
        </p:nvSpPr>
        <p:spPr>
          <a:xfrm>
            <a:off x="471686" y="273450"/>
            <a:ext cx="3932100" cy="789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t/>
            </a:r>
            <a:endParaRPr sz="3200">
              <a:solidFill>
                <a:srgbClr val="FFFFFF"/>
              </a:solidFill>
              <a:latin typeface="Proxima Nova Semibold"/>
              <a:ea typeface="Proxima Nova Semibold"/>
              <a:cs typeface="Proxima Nova Semibold"/>
              <a:sym typeface="Proxima Nova Semibold"/>
            </a:endParaRPr>
          </a:p>
        </p:txBody>
      </p:sp>
      <p:sp>
        <p:nvSpPr>
          <p:cNvPr id="253" name="Google Shape;253;p44"/>
          <p:cNvSpPr txBox="1"/>
          <p:nvPr/>
        </p:nvSpPr>
        <p:spPr>
          <a:xfrm>
            <a:off x="398075" y="1334900"/>
            <a:ext cx="4180500" cy="5380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2500">
              <a:solidFill>
                <a:srgbClr val="FFFFFF"/>
              </a:solidFill>
              <a:latin typeface="Proxima Nova"/>
              <a:ea typeface="Proxima Nova"/>
              <a:cs typeface="Proxima Nova"/>
              <a:sym typeface="Proxima Nova"/>
            </a:endParaRPr>
          </a:p>
        </p:txBody>
      </p:sp>
      <p:sp>
        <p:nvSpPr>
          <p:cNvPr id="254" name="Google Shape;254;p44"/>
          <p:cNvSpPr txBox="1"/>
          <p:nvPr>
            <p:ph type="title"/>
          </p:nvPr>
        </p:nvSpPr>
        <p:spPr>
          <a:xfrm>
            <a:off x="522287" y="273442"/>
            <a:ext cx="393210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Proxima Nova Semibold"/>
              <a:buNone/>
              <a:defRPr b="0" sz="3200">
                <a:solidFill>
                  <a:schemeClr val="lt1"/>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p44"/>
          <p:cNvSpPr txBox="1"/>
          <p:nvPr>
            <p:ph idx="1" type="body"/>
          </p:nvPr>
        </p:nvSpPr>
        <p:spPr>
          <a:xfrm>
            <a:off x="6274425" y="273450"/>
            <a:ext cx="5828400" cy="594630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2"/>
              </a:buClr>
              <a:buSzPts val="3200"/>
              <a:buChar char="•"/>
              <a:defRPr sz="3200">
                <a:solidFill>
                  <a:schemeClr val="dk2"/>
                </a:solidFill>
              </a:defRPr>
            </a:lvl1pPr>
            <a:lvl2pPr indent="-406400" lvl="1" marL="914400" algn="l">
              <a:lnSpc>
                <a:spcPct val="90000"/>
              </a:lnSpc>
              <a:spcBef>
                <a:spcPts val="500"/>
              </a:spcBef>
              <a:spcAft>
                <a:spcPts val="0"/>
              </a:spcAft>
              <a:buClr>
                <a:schemeClr val="dk2"/>
              </a:buClr>
              <a:buSzPts val="2800"/>
              <a:buChar char="•"/>
              <a:defRPr sz="2800">
                <a:solidFill>
                  <a:schemeClr val="dk2"/>
                </a:solidFill>
              </a:defRPr>
            </a:lvl2pPr>
            <a:lvl3pPr indent="-381000" lvl="2" marL="1371600" algn="l">
              <a:lnSpc>
                <a:spcPct val="90000"/>
              </a:lnSpc>
              <a:spcBef>
                <a:spcPts val="500"/>
              </a:spcBef>
              <a:spcAft>
                <a:spcPts val="0"/>
              </a:spcAft>
              <a:buClr>
                <a:schemeClr val="dk2"/>
              </a:buClr>
              <a:buSzPts val="2400"/>
              <a:buChar char="•"/>
              <a:defRPr sz="2400">
                <a:solidFill>
                  <a:schemeClr val="dk2"/>
                </a:solidFill>
              </a:defRPr>
            </a:lvl3pPr>
            <a:lvl4pPr indent="-355600" lvl="3" marL="1828800" algn="l">
              <a:lnSpc>
                <a:spcPct val="90000"/>
              </a:lnSpc>
              <a:spcBef>
                <a:spcPts val="500"/>
              </a:spcBef>
              <a:spcAft>
                <a:spcPts val="0"/>
              </a:spcAft>
              <a:buClr>
                <a:schemeClr val="dk2"/>
              </a:buClr>
              <a:buSzPts val="2000"/>
              <a:buChar char="•"/>
              <a:defRPr sz="2000">
                <a:solidFill>
                  <a:schemeClr val="dk2"/>
                </a:solidFill>
              </a:defRPr>
            </a:lvl4pPr>
            <a:lvl5pPr indent="-355600" lvl="4" marL="2286000" algn="l">
              <a:lnSpc>
                <a:spcPct val="90000"/>
              </a:lnSpc>
              <a:spcBef>
                <a:spcPts val="500"/>
              </a:spcBef>
              <a:spcAft>
                <a:spcPts val="0"/>
              </a:spcAft>
              <a:buClr>
                <a:schemeClr val="dk2"/>
              </a:buClr>
              <a:buSzPts val="2000"/>
              <a:buChar char="•"/>
              <a:defRPr sz="2000">
                <a:solidFill>
                  <a:schemeClr val="dk2"/>
                </a:solidFill>
              </a:defRPr>
            </a:lvl5pPr>
            <a:lvl6pPr indent="-355600" lvl="5" marL="2743200" algn="l">
              <a:lnSpc>
                <a:spcPct val="90000"/>
              </a:lnSpc>
              <a:spcBef>
                <a:spcPts val="500"/>
              </a:spcBef>
              <a:spcAft>
                <a:spcPts val="0"/>
              </a:spcAft>
              <a:buClr>
                <a:schemeClr val="dk2"/>
              </a:buClr>
              <a:buSzPts val="2000"/>
              <a:buChar char="•"/>
              <a:defRPr sz="2000">
                <a:solidFill>
                  <a:schemeClr val="dk2"/>
                </a:solidFill>
              </a:defRPr>
            </a:lvl6pPr>
            <a:lvl7pPr indent="-355600" lvl="6" marL="3200400" algn="l">
              <a:lnSpc>
                <a:spcPct val="90000"/>
              </a:lnSpc>
              <a:spcBef>
                <a:spcPts val="500"/>
              </a:spcBef>
              <a:spcAft>
                <a:spcPts val="0"/>
              </a:spcAft>
              <a:buClr>
                <a:schemeClr val="dk2"/>
              </a:buClr>
              <a:buSzPts val="2000"/>
              <a:buChar char="•"/>
              <a:defRPr sz="2000">
                <a:solidFill>
                  <a:schemeClr val="dk2"/>
                </a:solidFill>
              </a:defRPr>
            </a:lvl7pPr>
            <a:lvl8pPr indent="-355600" lvl="7" marL="3657600" algn="l">
              <a:lnSpc>
                <a:spcPct val="90000"/>
              </a:lnSpc>
              <a:spcBef>
                <a:spcPts val="500"/>
              </a:spcBef>
              <a:spcAft>
                <a:spcPts val="0"/>
              </a:spcAft>
              <a:buClr>
                <a:schemeClr val="dk2"/>
              </a:buClr>
              <a:buSzPts val="2000"/>
              <a:buChar char="•"/>
              <a:defRPr sz="2000">
                <a:solidFill>
                  <a:schemeClr val="dk2"/>
                </a:solidFill>
              </a:defRPr>
            </a:lvl8pPr>
            <a:lvl9pPr indent="-355600" lvl="8" marL="4114800" algn="l">
              <a:lnSpc>
                <a:spcPct val="90000"/>
              </a:lnSpc>
              <a:spcBef>
                <a:spcPts val="500"/>
              </a:spcBef>
              <a:spcAft>
                <a:spcPts val="0"/>
              </a:spcAft>
              <a:buClr>
                <a:schemeClr val="dk2"/>
              </a:buClr>
              <a:buSzPts val="2000"/>
              <a:buChar char="•"/>
              <a:defRPr sz="2000">
                <a:solidFill>
                  <a:schemeClr val="dk2"/>
                </a:solidFill>
              </a:defRPr>
            </a:lvl9pPr>
          </a:lstStyle>
          <a:p/>
        </p:txBody>
      </p:sp>
      <p:sp>
        <p:nvSpPr>
          <p:cNvPr id="256" name="Google Shape;256;p44"/>
          <p:cNvSpPr txBox="1"/>
          <p:nvPr>
            <p:ph idx="12" type="sldNum"/>
          </p:nvPr>
        </p:nvSpPr>
        <p:spPr>
          <a:xfrm>
            <a:off x="88559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57" name="Google Shape;257;p44"/>
          <p:cNvSpPr txBox="1"/>
          <p:nvPr>
            <p:ph idx="2" type="body"/>
          </p:nvPr>
        </p:nvSpPr>
        <p:spPr>
          <a:xfrm>
            <a:off x="522125" y="1859964"/>
            <a:ext cx="3932400" cy="4342200"/>
          </a:xfrm>
          <a:prstGeom prst="rect">
            <a:avLst/>
          </a:prstGeom>
          <a:noFill/>
          <a:ln>
            <a:noFill/>
          </a:ln>
        </p:spPr>
        <p:txBody>
          <a:bodyPr anchorCtr="0" anchor="t" bIns="45700" lIns="91425" spcFirstLastPara="1" rIns="91425" wrap="square" tIns="45700">
            <a:noAutofit/>
          </a:bodyPr>
          <a:lstStyle>
            <a:lvl1pPr indent="-336550" lvl="0" marL="457200" algn="l">
              <a:lnSpc>
                <a:spcPct val="90000"/>
              </a:lnSpc>
              <a:spcBef>
                <a:spcPts val="1000"/>
              </a:spcBef>
              <a:spcAft>
                <a:spcPts val="0"/>
              </a:spcAft>
              <a:buClr>
                <a:schemeClr val="lt1"/>
              </a:buClr>
              <a:buSzPts val="1700"/>
              <a:buChar char="●"/>
              <a:defRPr sz="2000">
                <a:solidFill>
                  <a:schemeClr val="lt1"/>
                </a:solidFill>
              </a:defRPr>
            </a:lvl1pPr>
            <a:lvl2pPr indent="-387350" lvl="1" marL="914400" algn="l">
              <a:lnSpc>
                <a:spcPct val="90000"/>
              </a:lnSpc>
              <a:spcBef>
                <a:spcPts val="500"/>
              </a:spcBef>
              <a:spcAft>
                <a:spcPts val="0"/>
              </a:spcAft>
              <a:buClr>
                <a:schemeClr val="lt1"/>
              </a:buClr>
              <a:buSzPts val="2500"/>
              <a:buChar char="○"/>
              <a:defRPr sz="25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55600" lvl="3" marL="1828800" algn="l">
              <a:lnSpc>
                <a:spcPct val="90000"/>
              </a:lnSpc>
              <a:spcBef>
                <a:spcPts val="500"/>
              </a:spcBef>
              <a:spcAft>
                <a:spcPts val="0"/>
              </a:spcAft>
              <a:buClr>
                <a:schemeClr val="lt1"/>
              </a:buClr>
              <a:buSzPts val="2000"/>
              <a:buChar char="●"/>
              <a:defRPr sz="2000">
                <a:solidFill>
                  <a:schemeClr val="lt1"/>
                </a:solidFill>
              </a:defRPr>
            </a:lvl4pPr>
            <a:lvl5pPr indent="-355600" lvl="4" marL="2286000" algn="l">
              <a:lnSpc>
                <a:spcPct val="90000"/>
              </a:lnSpc>
              <a:spcBef>
                <a:spcPts val="500"/>
              </a:spcBef>
              <a:spcAft>
                <a:spcPts val="0"/>
              </a:spcAft>
              <a:buClr>
                <a:schemeClr val="lt1"/>
              </a:buClr>
              <a:buSzPts val="2000"/>
              <a:buChar char="○"/>
              <a:defRPr sz="2000">
                <a:solidFill>
                  <a:schemeClr val="lt1"/>
                </a:solidFill>
              </a:defRPr>
            </a:lvl5pPr>
            <a:lvl6pPr indent="-355600" lvl="5" marL="2743200" algn="l">
              <a:lnSpc>
                <a:spcPct val="90000"/>
              </a:lnSpc>
              <a:spcBef>
                <a:spcPts val="500"/>
              </a:spcBef>
              <a:spcAft>
                <a:spcPts val="0"/>
              </a:spcAft>
              <a:buClr>
                <a:schemeClr val="lt1"/>
              </a:buClr>
              <a:buSzPts val="2000"/>
              <a:buChar char="■"/>
              <a:defRPr sz="2000">
                <a:solidFill>
                  <a:schemeClr val="lt1"/>
                </a:solidFill>
              </a:defRPr>
            </a:lvl6pPr>
            <a:lvl7pPr indent="-355600" lvl="6" marL="3200400" algn="l">
              <a:lnSpc>
                <a:spcPct val="90000"/>
              </a:lnSpc>
              <a:spcBef>
                <a:spcPts val="500"/>
              </a:spcBef>
              <a:spcAft>
                <a:spcPts val="0"/>
              </a:spcAft>
              <a:buClr>
                <a:schemeClr val="lt1"/>
              </a:buClr>
              <a:buSzPts val="2000"/>
              <a:buChar char="●"/>
              <a:defRPr sz="2000">
                <a:solidFill>
                  <a:schemeClr val="lt1"/>
                </a:solidFill>
              </a:defRPr>
            </a:lvl7pPr>
            <a:lvl8pPr indent="-355600" lvl="7" marL="3657600" algn="l">
              <a:lnSpc>
                <a:spcPct val="90000"/>
              </a:lnSpc>
              <a:spcBef>
                <a:spcPts val="500"/>
              </a:spcBef>
              <a:spcAft>
                <a:spcPts val="0"/>
              </a:spcAft>
              <a:buClr>
                <a:schemeClr val="lt1"/>
              </a:buClr>
              <a:buSzPts val="2000"/>
              <a:buChar char="○"/>
              <a:defRPr sz="2000">
                <a:solidFill>
                  <a:schemeClr val="lt1"/>
                </a:solidFill>
              </a:defRPr>
            </a:lvl8pPr>
            <a:lvl9pPr indent="-355600" lvl="8" marL="4114800" algn="l">
              <a:lnSpc>
                <a:spcPct val="90000"/>
              </a:lnSpc>
              <a:spcBef>
                <a:spcPts val="500"/>
              </a:spcBef>
              <a:spcAft>
                <a:spcPts val="0"/>
              </a:spcAft>
              <a:buClr>
                <a:schemeClr val="lt1"/>
              </a:buClr>
              <a:buSzPts val="2000"/>
              <a:buChar char="■"/>
              <a:defRPr sz="2000">
                <a:solidFill>
                  <a:schemeClr val="lt1"/>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fty-Fifty Dark Light 1">
  <p:cSld name="OBJECT_WITH_CAPTION_TEXT_2_1">
    <p:spTree>
      <p:nvGrpSpPr>
        <p:cNvPr id="258" name="Shape 258"/>
        <p:cNvGrpSpPr/>
        <p:nvPr/>
      </p:nvGrpSpPr>
      <p:grpSpPr>
        <a:xfrm>
          <a:off x="0" y="0"/>
          <a:ext cx="0" cy="0"/>
          <a:chOff x="0" y="0"/>
          <a:chExt cx="0" cy="0"/>
        </a:xfrm>
      </p:grpSpPr>
      <p:pic>
        <p:nvPicPr>
          <p:cNvPr id="259" name="Google Shape;259;p4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60" name="Google Shape;260;p45"/>
          <p:cNvSpPr txBox="1"/>
          <p:nvPr/>
        </p:nvSpPr>
        <p:spPr>
          <a:xfrm>
            <a:off x="471686" y="273450"/>
            <a:ext cx="3932100" cy="789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t/>
            </a:r>
            <a:endParaRPr sz="3200">
              <a:solidFill>
                <a:srgbClr val="FFFFFF"/>
              </a:solidFill>
              <a:latin typeface="Proxima Nova Semibold"/>
              <a:ea typeface="Proxima Nova Semibold"/>
              <a:cs typeface="Proxima Nova Semibold"/>
              <a:sym typeface="Proxima Nova Semibold"/>
            </a:endParaRPr>
          </a:p>
        </p:txBody>
      </p:sp>
      <p:sp>
        <p:nvSpPr>
          <p:cNvPr id="261" name="Google Shape;261;p45"/>
          <p:cNvSpPr txBox="1"/>
          <p:nvPr/>
        </p:nvSpPr>
        <p:spPr>
          <a:xfrm>
            <a:off x="398075" y="1334900"/>
            <a:ext cx="4180500" cy="5380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2500">
              <a:solidFill>
                <a:srgbClr val="FFFFFF"/>
              </a:solidFill>
              <a:latin typeface="Proxima Nova"/>
              <a:ea typeface="Proxima Nova"/>
              <a:cs typeface="Proxima Nova"/>
              <a:sym typeface="Proxima Nova"/>
            </a:endParaRPr>
          </a:p>
        </p:txBody>
      </p:sp>
      <p:sp>
        <p:nvSpPr>
          <p:cNvPr id="262" name="Google Shape;262;p45"/>
          <p:cNvSpPr txBox="1"/>
          <p:nvPr>
            <p:ph type="title"/>
          </p:nvPr>
        </p:nvSpPr>
        <p:spPr>
          <a:xfrm>
            <a:off x="522287" y="1416449"/>
            <a:ext cx="3932100" cy="14007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Proxima Nova Semibold"/>
              <a:buNone/>
              <a:defRPr b="0" sz="3200">
                <a:solidFill>
                  <a:schemeClr val="lt1"/>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3" name="Google Shape;263;p45"/>
          <p:cNvSpPr txBox="1"/>
          <p:nvPr>
            <p:ph idx="1" type="body"/>
          </p:nvPr>
        </p:nvSpPr>
        <p:spPr>
          <a:xfrm>
            <a:off x="6274425" y="1416456"/>
            <a:ext cx="5828400" cy="520560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2"/>
              </a:buClr>
              <a:buSzPts val="3200"/>
              <a:buChar char="•"/>
              <a:defRPr sz="3200">
                <a:solidFill>
                  <a:schemeClr val="dk2"/>
                </a:solidFill>
              </a:defRPr>
            </a:lvl1pPr>
            <a:lvl2pPr indent="-406400" lvl="1" marL="914400" algn="l">
              <a:lnSpc>
                <a:spcPct val="90000"/>
              </a:lnSpc>
              <a:spcBef>
                <a:spcPts val="500"/>
              </a:spcBef>
              <a:spcAft>
                <a:spcPts val="0"/>
              </a:spcAft>
              <a:buClr>
                <a:schemeClr val="dk2"/>
              </a:buClr>
              <a:buSzPts val="2800"/>
              <a:buChar char="•"/>
              <a:defRPr sz="2800">
                <a:solidFill>
                  <a:schemeClr val="dk2"/>
                </a:solidFill>
              </a:defRPr>
            </a:lvl2pPr>
            <a:lvl3pPr indent="-381000" lvl="2" marL="1371600" algn="l">
              <a:lnSpc>
                <a:spcPct val="90000"/>
              </a:lnSpc>
              <a:spcBef>
                <a:spcPts val="500"/>
              </a:spcBef>
              <a:spcAft>
                <a:spcPts val="0"/>
              </a:spcAft>
              <a:buClr>
                <a:schemeClr val="dk2"/>
              </a:buClr>
              <a:buSzPts val="2400"/>
              <a:buChar char="•"/>
              <a:defRPr sz="2400">
                <a:solidFill>
                  <a:schemeClr val="dk2"/>
                </a:solidFill>
              </a:defRPr>
            </a:lvl3pPr>
            <a:lvl4pPr indent="-355600" lvl="3" marL="1828800" algn="l">
              <a:lnSpc>
                <a:spcPct val="90000"/>
              </a:lnSpc>
              <a:spcBef>
                <a:spcPts val="500"/>
              </a:spcBef>
              <a:spcAft>
                <a:spcPts val="0"/>
              </a:spcAft>
              <a:buClr>
                <a:schemeClr val="dk2"/>
              </a:buClr>
              <a:buSzPts val="2000"/>
              <a:buChar char="•"/>
              <a:defRPr sz="2000">
                <a:solidFill>
                  <a:schemeClr val="dk2"/>
                </a:solidFill>
              </a:defRPr>
            </a:lvl4pPr>
            <a:lvl5pPr indent="-355600" lvl="4" marL="2286000" algn="l">
              <a:lnSpc>
                <a:spcPct val="90000"/>
              </a:lnSpc>
              <a:spcBef>
                <a:spcPts val="500"/>
              </a:spcBef>
              <a:spcAft>
                <a:spcPts val="0"/>
              </a:spcAft>
              <a:buClr>
                <a:schemeClr val="dk2"/>
              </a:buClr>
              <a:buSzPts val="2000"/>
              <a:buChar char="•"/>
              <a:defRPr sz="2000">
                <a:solidFill>
                  <a:schemeClr val="dk2"/>
                </a:solidFill>
              </a:defRPr>
            </a:lvl5pPr>
            <a:lvl6pPr indent="-355600" lvl="5" marL="2743200" algn="l">
              <a:lnSpc>
                <a:spcPct val="90000"/>
              </a:lnSpc>
              <a:spcBef>
                <a:spcPts val="500"/>
              </a:spcBef>
              <a:spcAft>
                <a:spcPts val="0"/>
              </a:spcAft>
              <a:buClr>
                <a:schemeClr val="dk2"/>
              </a:buClr>
              <a:buSzPts val="2000"/>
              <a:buChar char="•"/>
              <a:defRPr sz="2000">
                <a:solidFill>
                  <a:schemeClr val="dk2"/>
                </a:solidFill>
              </a:defRPr>
            </a:lvl6pPr>
            <a:lvl7pPr indent="-355600" lvl="6" marL="3200400" algn="l">
              <a:lnSpc>
                <a:spcPct val="90000"/>
              </a:lnSpc>
              <a:spcBef>
                <a:spcPts val="500"/>
              </a:spcBef>
              <a:spcAft>
                <a:spcPts val="0"/>
              </a:spcAft>
              <a:buClr>
                <a:schemeClr val="dk2"/>
              </a:buClr>
              <a:buSzPts val="2000"/>
              <a:buChar char="•"/>
              <a:defRPr sz="2000">
                <a:solidFill>
                  <a:schemeClr val="dk2"/>
                </a:solidFill>
              </a:defRPr>
            </a:lvl7pPr>
            <a:lvl8pPr indent="-355600" lvl="7" marL="3657600" algn="l">
              <a:lnSpc>
                <a:spcPct val="90000"/>
              </a:lnSpc>
              <a:spcBef>
                <a:spcPts val="500"/>
              </a:spcBef>
              <a:spcAft>
                <a:spcPts val="0"/>
              </a:spcAft>
              <a:buClr>
                <a:schemeClr val="dk2"/>
              </a:buClr>
              <a:buSzPts val="2000"/>
              <a:buChar char="•"/>
              <a:defRPr sz="2000">
                <a:solidFill>
                  <a:schemeClr val="dk2"/>
                </a:solidFill>
              </a:defRPr>
            </a:lvl8pPr>
            <a:lvl9pPr indent="-355600" lvl="8" marL="4114800" algn="l">
              <a:lnSpc>
                <a:spcPct val="90000"/>
              </a:lnSpc>
              <a:spcBef>
                <a:spcPts val="500"/>
              </a:spcBef>
              <a:spcAft>
                <a:spcPts val="0"/>
              </a:spcAft>
              <a:buClr>
                <a:schemeClr val="dk2"/>
              </a:buClr>
              <a:buSzPts val="2000"/>
              <a:buChar char="•"/>
              <a:defRPr sz="2000">
                <a:solidFill>
                  <a:schemeClr val="dk2"/>
                </a:solidFill>
              </a:defRPr>
            </a:lvl9pPr>
          </a:lstStyle>
          <a:p/>
        </p:txBody>
      </p:sp>
      <p:sp>
        <p:nvSpPr>
          <p:cNvPr id="264" name="Google Shape;264;p45"/>
          <p:cNvSpPr txBox="1"/>
          <p:nvPr>
            <p:ph idx="12" type="sldNum"/>
          </p:nvPr>
        </p:nvSpPr>
        <p:spPr>
          <a:xfrm>
            <a:off x="88559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65" name="Google Shape;265;p45"/>
          <p:cNvSpPr txBox="1"/>
          <p:nvPr>
            <p:ph idx="2" type="body"/>
          </p:nvPr>
        </p:nvSpPr>
        <p:spPr>
          <a:xfrm>
            <a:off x="522125" y="2805325"/>
            <a:ext cx="3932400" cy="3801300"/>
          </a:xfrm>
          <a:prstGeom prst="rect">
            <a:avLst/>
          </a:prstGeom>
          <a:noFill/>
          <a:ln>
            <a:noFill/>
          </a:ln>
        </p:spPr>
        <p:txBody>
          <a:bodyPr anchorCtr="0" anchor="t" bIns="45700" lIns="91425" spcFirstLastPara="1" rIns="91425" wrap="square" tIns="45700">
            <a:noAutofit/>
          </a:bodyPr>
          <a:lstStyle>
            <a:lvl1pPr indent="-336550" lvl="0" marL="457200" algn="l">
              <a:lnSpc>
                <a:spcPct val="90000"/>
              </a:lnSpc>
              <a:spcBef>
                <a:spcPts val="1000"/>
              </a:spcBef>
              <a:spcAft>
                <a:spcPts val="0"/>
              </a:spcAft>
              <a:buClr>
                <a:schemeClr val="lt1"/>
              </a:buClr>
              <a:buSzPts val="1700"/>
              <a:buChar char="●"/>
              <a:defRPr sz="2000">
                <a:solidFill>
                  <a:schemeClr val="lt1"/>
                </a:solidFill>
              </a:defRPr>
            </a:lvl1pPr>
            <a:lvl2pPr indent="-387350" lvl="1" marL="914400" algn="l">
              <a:lnSpc>
                <a:spcPct val="90000"/>
              </a:lnSpc>
              <a:spcBef>
                <a:spcPts val="500"/>
              </a:spcBef>
              <a:spcAft>
                <a:spcPts val="0"/>
              </a:spcAft>
              <a:buClr>
                <a:schemeClr val="lt1"/>
              </a:buClr>
              <a:buSzPts val="2500"/>
              <a:buChar char="○"/>
              <a:defRPr sz="25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55600" lvl="3" marL="1828800" algn="l">
              <a:lnSpc>
                <a:spcPct val="90000"/>
              </a:lnSpc>
              <a:spcBef>
                <a:spcPts val="500"/>
              </a:spcBef>
              <a:spcAft>
                <a:spcPts val="0"/>
              </a:spcAft>
              <a:buClr>
                <a:schemeClr val="lt1"/>
              </a:buClr>
              <a:buSzPts val="2000"/>
              <a:buChar char="●"/>
              <a:defRPr sz="2000">
                <a:solidFill>
                  <a:schemeClr val="lt1"/>
                </a:solidFill>
              </a:defRPr>
            </a:lvl4pPr>
            <a:lvl5pPr indent="-355600" lvl="4" marL="2286000" algn="l">
              <a:lnSpc>
                <a:spcPct val="90000"/>
              </a:lnSpc>
              <a:spcBef>
                <a:spcPts val="500"/>
              </a:spcBef>
              <a:spcAft>
                <a:spcPts val="0"/>
              </a:spcAft>
              <a:buClr>
                <a:schemeClr val="lt1"/>
              </a:buClr>
              <a:buSzPts val="2000"/>
              <a:buChar char="○"/>
              <a:defRPr sz="2000">
                <a:solidFill>
                  <a:schemeClr val="lt1"/>
                </a:solidFill>
              </a:defRPr>
            </a:lvl5pPr>
            <a:lvl6pPr indent="-355600" lvl="5" marL="2743200" algn="l">
              <a:lnSpc>
                <a:spcPct val="90000"/>
              </a:lnSpc>
              <a:spcBef>
                <a:spcPts val="500"/>
              </a:spcBef>
              <a:spcAft>
                <a:spcPts val="0"/>
              </a:spcAft>
              <a:buClr>
                <a:schemeClr val="lt1"/>
              </a:buClr>
              <a:buSzPts val="2000"/>
              <a:buChar char="■"/>
              <a:defRPr sz="2000">
                <a:solidFill>
                  <a:schemeClr val="lt1"/>
                </a:solidFill>
              </a:defRPr>
            </a:lvl6pPr>
            <a:lvl7pPr indent="-355600" lvl="6" marL="3200400" algn="l">
              <a:lnSpc>
                <a:spcPct val="90000"/>
              </a:lnSpc>
              <a:spcBef>
                <a:spcPts val="500"/>
              </a:spcBef>
              <a:spcAft>
                <a:spcPts val="0"/>
              </a:spcAft>
              <a:buClr>
                <a:schemeClr val="lt1"/>
              </a:buClr>
              <a:buSzPts val="2000"/>
              <a:buChar char="●"/>
              <a:defRPr sz="2000">
                <a:solidFill>
                  <a:schemeClr val="lt1"/>
                </a:solidFill>
              </a:defRPr>
            </a:lvl7pPr>
            <a:lvl8pPr indent="-355600" lvl="7" marL="3657600" algn="l">
              <a:lnSpc>
                <a:spcPct val="90000"/>
              </a:lnSpc>
              <a:spcBef>
                <a:spcPts val="500"/>
              </a:spcBef>
              <a:spcAft>
                <a:spcPts val="0"/>
              </a:spcAft>
              <a:buClr>
                <a:schemeClr val="lt1"/>
              </a:buClr>
              <a:buSzPts val="2000"/>
              <a:buChar char="○"/>
              <a:defRPr sz="2000">
                <a:solidFill>
                  <a:schemeClr val="lt1"/>
                </a:solidFill>
              </a:defRPr>
            </a:lvl8pPr>
            <a:lvl9pPr indent="-355600" lvl="8" marL="4114800" algn="l">
              <a:lnSpc>
                <a:spcPct val="90000"/>
              </a:lnSpc>
              <a:spcBef>
                <a:spcPts val="500"/>
              </a:spcBef>
              <a:spcAft>
                <a:spcPts val="0"/>
              </a:spcAft>
              <a:buClr>
                <a:schemeClr val="lt1"/>
              </a:buClr>
              <a:buSzPts val="2000"/>
              <a:buChar char="■"/>
              <a:defRPr sz="2000">
                <a:solidFill>
                  <a:schemeClr val="lt1"/>
                </a:solidFill>
              </a:defRPr>
            </a:lvl9pPr>
          </a:lstStyle>
          <a:p/>
        </p:txBody>
      </p:sp>
      <p:sp>
        <p:nvSpPr>
          <p:cNvPr id="266" name="Google Shape;266;p45"/>
          <p:cNvSpPr txBox="1"/>
          <p:nvPr>
            <p:ph idx="3" type="title"/>
          </p:nvPr>
        </p:nvSpPr>
        <p:spPr>
          <a:xfrm>
            <a:off x="371049" y="0"/>
            <a:ext cx="11620500" cy="1325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2200"/>
              <a:buFont typeface="Proxima Nova Semibold"/>
              <a:buNone/>
              <a:defRPr b="0" sz="4000">
                <a:solidFill>
                  <a:schemeClr val="lt1"/>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1">
  <p:cSld name="OBJECT_WITH_CAPTION_TEXT_1">
    <p:spTree>
      <p:nvGrpSpPr>
        <p:cNvPr id="267" name="Shape 267"/>
        <p:cNvGrpSpPr/>
        <p:nvPr/>
      </p:nvGrpSpPr>
      <p:grpSpPr>
        <a:xfrm>
          <a:off x="0" y="0"/>
          <a:ext cx="0" cy="0"/>
          <a:chOff x="0" y="0"/>
          <a:chExt cx="0" cy="0"/>
        </a:xfrm>
      </p:grpSpPr>
      <p:pic>
        <p:nvPicPr>
          <p:cNvPr id="268" name="Google Shape;268;p46"/>
          <p:cNvPicPr preferRelativeResize="0"/>
          <p:nvPr/>
        </p:nvPicPr>
        <p:blipFill rotWithShape="1">
          <a:blip r:embed="rId2">
            <a:alphaModFix/>
          </a:blip>
          <a:srcRect b="0" l="0" r="0" t="0"/>
          <a:stretch/>
        </p:blipFill>
        <p:spPr>
          <a:xfrm>
            <a:off x="0" y="-5959"/>
            <a:ext cx="12192000" cy="6869918"/>
          </a:xfrm>
          <a:prstGeom prst="rect">
            <a:avLst/>
          </a:prstGeom>
          <a:noFill/>
          <a:ln>
            <a:noFill/>
          </a:ln>
        </p:spPr>
      </p:pic>
      <p:sp>
        <p:nvSpPr>
          <p:cNvPr id="269" name="Google Shape;269;p46"/>
          <p:cNvSpPr txBox="1"/>
          <p:nvPr/>
        </p:nvSpPr>
        <p:spPr>
          <a:xfrm>
            <a:off x="471686" y="273450"/>
            <a:ext cx="3932100" cy="789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t/>
            </a:r>
            <a:endParaRPr sz="3200">
              <a:solidFill>
                <a:srgbClr val="FFFFFF"/>
              </a:solidFill>
              <a:latin typeface="Proxima Nova Semibold"/>
              <a:ea typeface="Proxima Nova Semibold"/>
              <a:cs typeface="Proxima Nova Semibold"/>
              <a:sym typeface="Proxima Nova Semibold"/>
            </a:endParaRPr>
          </a:p>
        </p:txBody>
      </p:sp>
      <p:sp>
        <p:nvSpPr>
          <p:cNvPr id="270" name="Google Shape;270;p46"/>
          <p:cNvSpPr txBox="1"/>
          <p:nvPr/>
        </p:nvSpPr>
        <p:spPr>
          <a:xfrm>
            <a:off x="398075" y="1334900"/>
            <a:ext cx="4180500" cy="5380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2500">
              <a:solidFill>
                <a:srgbClr val="FFFFFF"/>
              </a:solidFill>
              <a:latin typeface="Proxima Nova"/>
              <a:ea typeface="Proxima Nova"/>
              <a:cs typeface="Proxima Nova"/>
              <a:sym typeface="Proxima Nova"/>
            </a:endParaRPr>
          </a:p>
        </p:txBody>
      </p:sp>
      <p:sp>
        <p:nvSpPr>
          <p:cNvPr id="271" name="Google Shape;271;p46"/>
          <p:cNvSpPr txBox="1"/>
          <p:nvPr>
            <p:ph type="title"/>
          </p:nvPr>
        </p:nvSpPr>
        <p:spPr>
          <a:xfrm>
            <a:off x="522287" y="273442"/>
            <a:ext cx="3932100" cy="1600200"/>
          </a:xfrm>
          <a:prstGeom prst="rect">
            <a:avLst/>
          </a:prstGeom>
          <a:noFill/>
          <a:ln>
            <a:noFill/>
          </a:ln>
        </p:spPr>
        <p:txBody>
          <a:bodyPr anchorCtr="0" anchor="ctr" bIns="45700" lIns="91425" spcFirstLastPara="1" rIns="91425" wrap="square" tIns="45700">
            <a:noAutofit/>
          </a:bodyPr>
          <a:lstStyle>
            <a:lvl1pPr lvl="0">
              <a:spcBef>
                <a:spcPts val="0"/>
              </a:spcBef>
              <a:spcAft>
                <a:spcPts val="0"/>
              </a:spcAft>
              <a:buSzPts val="3200"/>
              <a:buFont typeface="Proxima Nova Semibold"/>
              <a:buNone/>
              <a:defRPr b="0" sz="3100">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2" name="Google Shape;272;p46"/>
          <p:cNvSpPr txBox="1"/>
          <p:nvPr>
            <p:ph idx="1" type="body"/>
          </p:nvPr>
        </p:nvSpPr>
        <p:spPr>
          <a:xfrm>
            <a:off x="5181599" y="273442"/>
            <a:ext cx="6417600" cy="594630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lt1"/>
              </a:buClr>
              <a:buSzPts val="3200"/>
              <a:buChar char="•"/>
              <a:defRPr sz="3200">
                <a:solidFill>
                  <a:schemeClr val="lt1"/>
                </a:solidFill>
              </a:defRPr>
            </a:lvl1pPr>
            <a:lvl2pPr indent="-406400" lvl="1" marL="914400" algn="l">
              <a:lnSpc>
                <a:spcPct val="90000"/>
              </a:lnSpc>
              <a:spcBef>
                <a:spcPts val="500"/>
              </a:spcBef>
              <a:spcAft>
                <a:spcPts val="0"/>
              </a:spcAft>
              <a:buClr>
                <a:schemeClr val="lt1"/>
              </a:buClr>
              <a:buSzPts val="2800"/>
              <a:buChar char="•"/>
              <a:defRPr sz="28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55600" lvl="3" marL="1828800" algn="l">
              <a:lnSpc>
                <a:spcPct val="90000"/>
              </a:lnSpc>
              <a:spcBef>
                <a:spcPts val="500"/>
              </a:spcBef>
              <a:spcAft>
                <a:spcPts val="0"/>
              </a:spcAft>
              <a:buClr>
                <a:schemeClr val="lt1"/>
              </a:buClr>
              <a:buSzPts val="2000"/>
              <a:buChar char="•"/>
              <a:defRPr sz="2000">
                <a:solidFill>
                  <a:schemeClr val="lt1"/>
                </a:solidFill>
              </a:defRPr>
            </a:lvl4pPr>
            <a:lvl5pPr indent="-355600" lvl="4" marL="2286000" algn="l">
              <a:lnSpc>
                <a:spcPct val="90000"/>
              </a:lnSpc>
              <a:spcBef>
                <a:spcPts val="500"/>
              </a:spcBef>
              <a:spcAft>
                <a:spcPts val="0"/>
              </a:spcAft>
              <a:buClr>
                <a:schemeClr val="lt1"/>
              </a:buClr>
              <a:buSzPts val="2000"/>
              <a:buChar char="•"/>
              <a:defRPr sz="2000">
                <a:solidFill>
                  <a:schemeClr val="lt1"/>
                </a:solidFill>
              </a:defRPr>
            </a:lvl5pPr>
            <a:lvl6pPr indent="-355600" lvl="5" marL="2743200" algn="l">
              <a:lnSpc>
                <a:spcPct val="90000"/>
              </a:lnSpc>
              <a:spcBef>
                <a:spcPts val="500"/>
              </a:spcBef>
              <a:spcAft>
                <a:spcPts val="0"/>
              </a:spcAft>
              <a:buClr>
                <a:schemeClr val="lt1"/>
              </a:buClr>
              <a:buSzPts val="2000"/>
              <a:buChar char="•"/>
              <a:defRPr sz="2000">
                <a:solidFill>
                  <a:schemeClr val="lt1"/>
                </a:solidFill>
              </a:defRPr>
            </a:lvl6pPr>
            <a:lvl7pPr indent="-355600" lvl="6" marL="3200400" algn="l">
              <a:lnSpc>
                <a:spcPct val="90000"/>
              </a:lnSpc>
              <a:spcBef>
                <a:spcPts val="500"/>
              </a:spcBef>
              <a:spcAft>
                <a:spcPts val="0"/>
              </a:spcAft>
              <a:buClr>
                <a:schemeClr val="lt1"/>
              </a:buClr>
              <a:buSzPts val="2000"/>
              <a:buChar char="•"/>
              <a:defRPr sz="2000">
                <a:solidFill>
                  <a:schemeClr val="lt1"/>
                </a:solidFill>
              </a:defRPr>
            </a:lvl7pPr>
            <a:lvl8pPr indent="-355600" lvl="7" marL="3657600" algn="l">
              <a:lnSpc>
                <a:spcPct val="90000"/>
              </a:lnSpc>
              <a:spcBef>
                <a:spcPts val="500"/>
              </a:spcBef>
              <a:spcAft>
                <a:spcPts val="0"/>
              </a:spcAft>
              <a:buClr>
                <a:schemeClr val="lt1"/>
              </a:buClr>
              <a:buSzPts val="2000"/>
              <a:buChar char="•"/>
              <a:defRPr sz="2000">
                <a:solidFill>
                  <a:schemeClr val="lt1"/>
                </a:solidFill>
              </a:defRPr>
            </a:lvl8pPr>
            <a:lvl9pPr indent="-355600" lvl="8" marL="4114800" algn="l">
              <a:lnSpc>
                <a:spcPct val="90000"/>
              </a:lnSpc>
              <a:spcBef>
                <a:spcPts val="500"/>
              </a:spcBef>
              <a:spcAft>
                <a:spcPts val="0"/>
              </a:spcAft>
              <a:buClr>
                <a:schemeClr val="lt1"/>
              </a:buClr>
              <a:buSzPts val="2000"/>
              <a:buChar char="•"/>
              <a:defRPr sz="2000">
                <a:solidFill>
                  <a:schemeClr val="lt1"/>
                </a:solidFill>
              </a:defRPr>
            </a:lvl9pPr>
          </a:lstStyle>
          <a:p/>
        </p:txBody>
      </p:sp>
      <p:sp>
        <p:nvSpPr>
          <p:cNvPr id="273" name="Google Shape;273;p46"/>
          <p:cNvSpPr txBox="1"/>
          <p:nvPr>
            <p:ph idx="2" type="body"/>
          </p:nvPr>
        </p:nvSpPr>
        <p:spPr>
          <a:xfrm>
            <a:off x="522275" y="1768238"/>
            <a:ext cx="3986100" cy="4596300"/>
          </a:xfrm>
          <a:prstGeom prst="rect">
            <a:avLst/>
          </a:prstGeom>
          <a:noFill/>
          <a:ln>
            <a:noFill/>
          </a:ln>
        </p:spPr>
        <p:txBody>
          <a:bodyPr anchorCtr="0" anchor="t" bIns="45700" lIns="91425" spcFirstLastPara="1" rIns="91425" wrap="square" tIns="45700">
            <a:noAutofit/>
          </a:bodyPr>
          <a:lstStyle>
            <a:lvl1pPr indent="-228600" lvl="0" marL="457200" marR="0" algn="l">
              <a:lnSpc>
                <a:spcPct val="115000"/>
              </a:lnSpc>
              <a:spcBef>
                <a:spcPts val="0"/>
              </a:spcBef>
              <a:spcAft>
                <a:spcPts val="0"/>
              </a:spcAft>
              <a:buClr>
                <a:srgbClr val="073763"/>
              </a:buClr>
              <a:buSzPts val="100"/>
              <a:buFont typeface="Proxima Nova"/>
              <a:buNone/>
              <a:defRPr sz="2200">
                <a:solidFill>
                  <a:srgbClr val="073763"/>
                </a:solidFill>
              </a:defRPr>
            </a:lvl1pPr>
            <a:lvl2pPr indent="-228600" lvl="1" marL="914400" marR="0" algn="l">
              <a:lnSpc>
                <a:spcPct val="115000"/>
              </a:lnSpc>
              <a:spcBef>
                <a:spcPts val="0"/>
              </a:spcBef>
              <a:spcAft>
                <a:spcPts val="0"/>
              </a:spcAft>
              <a:buClr>
                <a:srgbClr val="073763"/>
              </a:buClr>
              <a:buSzPts val="1400"/>
              <a:buFont typeface="Proxima Nova"/>
              <a:buNone/>
              <a:defRPr sz="2200">
                <a:solidFill>
                  <a:srgbClr val="073763"/>
                </a:solidFill>
              </a:defRPr>
            </a:lvl2pPr>
            <a:lvl3pPr indent="-228600" lvl="2" marL="1371600" marR="0" algn="l">
              <a:lnSpc>
                <a:spcPct val="115000"/>
              </a:lnSpc>
              <a:spcBef>
                <a:spcPts val="0"/>
              </a:spcBef>
              <a:spcAft>
                <a:spcPts val="0"/>
              </a:spcAft>
              <a:buClr>
                <a:srgbClr val="073763"/>
              </a:buClr>
              <a:buSzPts val="1200"/>
              <a:buFont typeface="Proxima Nova"/>
              <a:buNone/>
              <a:defRPr sz="2200">
                <a:solidFill>
                  <a:srgbClr val="073763"/>
                </a:solidFill>
              </a:defRPr>
            </a:lvl3pPr>
            <a:lvl4pPr indent="-228600" lvl="3" marL="1828800" marR="0" algn="l">
              <a:lnSpc>
                <a:spcPct val="115000"/>
              </a:lnSpc>
              <a:spcBef>
                <a:spcPts val="0"/>
              </a:spcBef>
              <a:spcAft>
                <a:spcPts val="0"/>
              </a:spcAft>
              <a:buClr>
                <a:srgbClr val="073763"/>
              </a:buClr>
              <a:buSzPts val="1000"/>
              <a:buFont typeface="Proxima Nova"/>
              <a:buNone/>
              <a:defRPr sz="2200">
                <a:solidFill>
                  <a:srgbClr val="073763"/>
                </a:solidFill>
              </a:defRPr>
            </a:lvl4pPr>
            <a:lvl5pPr indent="-228600" lvl="4" marL="2286000" marR="0" algn="l">
              <a:lnSpc>
                <a:spcPct val="115000"/>
              </a:lnSpc>
              <a:spcBef>
                <a:spcPts val="0"/>
              </a:spcBef>
              <a:spcAft>
                <a:spcPts val="0"/>
              </a:spcAft>
              <a:buClr>
                <a:srgbClr val="073763"/>
              </a:buClr>
              <a:buSzPts val="1000"/>
              <a:buFont typeface="Proxima Nova"/>
              <a:buNone/>
              <a:defRPr sz="2200">
                <a:solidFill>
                  <a:srgbClr val="073763"/>
                </a:solidFill>
              </a:defRPr>
            </a:lvl5pPr>
            <a:lvl6pPr indent="-228600" lvl="5" marL="2743200" marR="0" algn="l">
              <a:lnSpc>
                <a:spcPct val="115000"/>
              </a:lnSpc>
              <a:spcBef>
                <a:spcPts val="0"/>
              </a:spcBef>
              <a:spcAft>
                <a:spcPts val="0"/>
              </a:spcAft>
              <a:buClr>
                <a:srgbClr val="073763"/>
              </a:buClr>
              <a:buSzPts val="1000"/>
              <a:buFont typeface="Proxima Nova"/>
              <a:buNone/>
              <a:defRPr sz="2200">
                <a:solidFill>
                  <a:srgbClr val="073763"/>
                </a:solidFill>
              </a:defRPr>
            </a:lvl6pPr>
            <a:lvl7pPr indent="-228600" lvl="6" marL="3200400" marR="0" algn="l">
              <a:lnSpc>
                <a:spcPct val="115000"/>
              </a:lnSpc>
              <a:spcBef>
                <a:spcPts val="0"/>
              </a:spcBef>
              <a:spcAft>
                <a:spcPts val="0"/>
              </a:spcAft>
              <a:buClr>
                <a:srgbClr val="073763"/>
              </a:buClr>
              <a:buSzPts val="1000"/>
              <a:buFont typeface="Proxima Nova"/>
              <a:buNone/>
              <a:defRPr sz="2200">
                <a:solidFill>
                  <a:srgbClr val="073763"/>
                </a:solidFill>
              </a:defRPr>
            </a:lvl7pPr>
            <a:lvl8pPr indent="-228600" lvl="7" marL="3657600" marR="0" algn="l">
              <a:lnSpc>
                <a:spcPct val="115000"/>
              </a:lnSpc>
              <a:spcBef>
                <a:spcPts val="0"/>
              </a:spcBef>
              <a:spcAft>
                <a:spcPts val="0"/>
              </a:spcAft>
              <a:buClr>
                <a:srgbClr val="073763"/>
              </a:buClr>
              <a:buSzPts val="1000"/>
              <a:buFont typeface="Proxima Nova"/>
              <a:buNone/>
              <a:defRPr sz="2200">
                <a:solidFill>
                  <a:srgbClr val="073763"/>
                </a:solidFill>
              </a:defRPr>
            </a:lvl8pPr>
            <a:lvl9pPr indent="-228600" lvl="8" marL="4114800" marR="0" algn="l">
              <a:lnSpc>
                <a:spcPct val="115000"/>
              </a:lnSpc>
              <a:spcBef>
                <a:spcPts val="0"/>
              </a:spcBef>
              <a:spcAft>
                <a:spcPts val="0"/>
              </a:spcAft>
              <a:buClr>
                <a:srgbClr val="073763"/>
              </a:buClr>
              <a:buSzPts val="1000"/>
              <a:buFont typeface="Proxima Nova"/>
              <a:buNone/>
              <a:defRPr sz="2200">
                <a:solidFill>
                  <a:srgbClr val="073763"/>
                </a:solidFill>
              </a:defRPr>
            </a:lvl9pPr>
          </a:lstStyle>
          <a:p/>
        </p:txBody>
      </p:sp>
      <p:sp>
        <p:nvSpPr>
          <p:cNvPr id="274" name="Google Shape;274;p46"/>
          <p:cNvSpPr txBox="1"/>
          <p:nvPr>
            <p:ph idx="12" type="sldNum"/>
          </p:nvPr>
        </p:nvSpPr>
        <p:spPr>
          <a:xfrm>
            <a:off x="88559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fty-Fifty Light Dark">
  <p:cSld name="OBJECT_WITH_CAPTION_TEXT_1_1">
    <p:spTree>
      <p:nvGrpSpPr>
        <p:cNvPr id="275" name="Shape 275"/>
        <p:cNvGrpSpPr/>
        <p:nvPr/>
      </p:nvGrpSpPr>
      <p:grpSpPr>
        <a:xfrm>
          <a:off x="0" y="0"/>
          <a:ext cx="0" cy="0"/>
          <a:chOff x="0" y="0"/>
          <a:chExt cx="0" cy="0"/>
        </a:xfrm>
      </p:grpSpPr>
      <p:pic>
        <p:nvPicPr>
          <p:cNvPr id="276" name="Google Shape;276;p47"/>
          <p:cNvPicPr preferRelativeResize="0"/>
          <p:nvPr/>
        </p:nvPicPr>
        <p:blipFill rotWithShape="1">
          <a:blip r:embed="rId2">
            <a:alphaModFix/>
          </a:blip>
          <a:srcRect b="0" l="89" r="79" t="0"/>
          <a:stretch/>
        </p:blipFill>
        <p:spPr>
          <a:xfrm>
            <a:off x="7434" y="-5959"/>
            <a:ext cx="12192000" cy="6869918"/>
          </a:xfrm>
          <a:prstGeom prst="rect">
            <a:avLst/>
          </a:prstGeom>
          <a:noFill/>
          <a:ln>
            <a:noFill/>
          </a:ln>
        </p:spPr>
      </p:pic>
      <p:sp>
        <p:nvSpPr>
          <p:cNvPr id="277" name="Google Shape;277;p47"/>
          <p:cNvSpPr txBox="1"/>
          <p:nvPr/>
        </p:nvSpPr>
        <p:spPr>
          <a:xfrm>
            <a:off x="471686" y="273450"/>
            <a:ext cx="3932100" cy="789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t/>
            </a:r>
            <a:endParaRPr sz="3200">
              <a:solidFill>
                <a:srgbClr val="FFFFFF"/>
              </a:solidFill>
              <a:latin typeface="Proxima Nova Semibold"/>
              <a:ea typeface="Proxima Nova Semibold"/>
              <a:cs typeface="Proxima Nova Semibold"/>
              <a:sym typeface="Proxima Nova Semibold"/>
            </a:endParaRPr>
          </a:p>
        </p:txBody>
      </p:sp>
      <p:sp>
        <p:nvSpPr>
          <p:cNvPr id="278" name="Google Shape;278;p47"/>
          <p:cNvSpPr txBox="1"/>
          <p:nvPr/>
        </p:nvSpPr>
        <p:spPr>
          <a:xfrm>
            <a:off x="398075" y="1334900"/>
            <a:ext cx="4180500" cy="5380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2500">
              <a:solidFill>
                <a:srgbClr val="FFFFFF"/>
              </a:solidFill>
              <a:latin typeface="Proxima Nova"/>
              <a:ea typeface="Proxima Nova"/>
              <a:cs typeface="Proxima Nova"/>
              <a:sym typeface="Proxima Nova"/>
            </a:endParaRPr>
          </a:p>
        </p:txBody>
      </p:sp>
      <p:sp>
        <p:nvSpPr>
          <p:cNvPr id="279" name="Google Shape;279;p47"/>
          <p:cNvSpPr txBox="1"/>
          <p:nvPr>
            <p:ph type="title"/>
          </p:nvPr>
        </p:nvSpPr>
        <p:spPr>
          <a:xfrm>
            <a:off x="522287" y="273442"/>
            <a:ext cx="3932100" cy="1600200"/>
          </a:xfrm>
          <a:prstGeom prst="rect">
            <a:avLst/>
          </a:prstGeom>
          <a:noFill/>
          <a:ln>
            <a:noFill/>
          </a:ln>
        </p:spPr>
        <p:txBody>
          <a:bodyPr anchorCtr="0" anchor="ctr" bIns="45700" lIns="91425" spcFirstLastPara="1" rIns="91425" wrap="square" tIns="45700">
            <a:noAutofit/>
          </a:bodyPr>
          <a:lstStyle>
            <a:lvl1pPr lvl="0">
              <a:spcBef>
                <a:spcPts val="0"/>
              </a:spcBef>
              <a:spcAft>
                <a:spcPts val="0"/>
              </a:spcAft>
              <a:buSzPts val="3200"/>
              <a:buFont typeface="Proxima Nova Semibold"/>
              <a:buNone/>
              <a:defRPr b="0" sz="3100">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0" name="Google Shape;280;p47"/>
          <p:cNvSpPr txBox="1"/>
          <p:nvPr>
            <p:ph idx="1" type="body"/>
          </p:nvPr>
        </p:nvSpPr>
        <p:spPr>
          <a:xfrm>
            <a:off x="6497450" y="273450"/>
            <a:ext cx="5101800" cy="594630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lt1"/>
              </a:buClr>
              <a:buSzPts val="3200"/>
              <a:buChar char="•"/>
              <a:defRPr sz="3200">
                <a:solidFill>
                  <a:schemeClr val="lt1"/>
                </a:solidFill>
              </a:defRPr>
            </a:lvl1pPr>
            <a:lvl2pPr indent="-406400" lvl="1" marL="914400" algn="l">
              <a:lnSpc>
                <a:spcPct val="90000"/>
              </a:lnSpc>
              <a:spcBef>
                <a:spcPts val="500"/>
              </a:spcBef>
              <a:spcAft>
                <a:spcPts val="0"/>
              </a:spcAft>
              <a:buClr>
                <a:schemeClr val="lt1"/>
              </a:buClr>
              <a:buSzPts val="2800"/>
              <a:buChar char="•"/>
              <a:defRPr sz="28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55600" lvl="3" marL="1828800" algn="l">
              <a:lnSpc>
                <a:spcPct val="90000"/>
              </a:lnSpc>
              <a:spcBef>
                <a:spcPts val="500"/>
              </a:spcBef>
              <a:spcAft>
                <a:spcPts val="0"/>
              </a:spcAft>
              <a:buClr>
                <a:schemeClr val="lt1"/>
              </a:buClr>
              <a:buSzPts val="2000"/>
              <a:buChar char="•"/>
              <a:defRPr sz="2000">
                <a:solidFill>
                  <a:schemeClr val="lt1"/>
                </a:solidFill>
              </a:defRPr>
            </a:lvl4pPr>
            <a:lvl5pPr indent="-355600" lvl="4" marL="2286000" algn="l">
              <a:lnSpc>
                <a:spcPct val="90000"/>
              </a:lnSpc>
              <a:spcBef>
                <a:spcPts val="500"/>
              </a:spcBef>
              <a:spcAft>
                <a:spcPts val="0"/>
              </a:spcAft>
              <a:buClr>
                <a:schemeClr val="lt1"/>
              </a:buClr>
              <a:buSzPts val="2000"/>
              <a:buChar char="•"/>
              <a:defRPr sz="2000">
                <a:solidFill>
                  <a:schemeClr val="lt1"/>
                </a:solidFill>
              </a:defRPr>
            </a:lvl5pPr>
            <a:lvl6pPr indent="-355600" lvl="5" marL="2743200" algn="l">
              <a:lnSpc>
                <a:spcPct val="90000"/>
              </a:lnSpc>
              <a:spcBef>
                <a:spcPts val="500"/>
              </a:spcBef>
              <a:spcAft>
                <a:spcPts val="0"/>
              </a:spcAft>
              <a:buClr>
                <a:schemeClr val="lt1"/>
              </a:buClr>
              <a:buSzPts val="2000"/>
              <a:buChar char="•"/>
              <a:defRPr sz="2000">
                <a:solidFill>
                  <a:schemeClr val="lt1"/>
                </a:solidFill>
              </a:defRPr>
            </a:lvl6pPr>
            <a:lvl7pPr indent="-355600" lvl="6" marL="3200400" algn="l">
              <a:lnSpc>
                <a:spcPct val="90000"/>
              </a:lnSpc>
              <a:spcBef>
                <a:spcPts val="500"/>
              </a:spcBef>
              <a:spcAft>
                <a:spcPts val="0"/>
              </a:spcAft>
              <a:buClr>
                <a:schemeClr val="lt1"/>
              </a:buClr>
              <a:buSzPts val="2000"/>
              <a:buChar char="•"/>
              <a:defRPr sz="2000">
                <a:solidFill>
                  <a:schemeClr val="lt1"/>
                </a:solidFill>
              </a:defRPr>
            </a:lvl7pPr>
            <a:lvl8pPr indent="-355600" lvl="7" marL="3657600" algn="l">
              <a:lnSpc>
                <a:spcPct val="90000"/>
              </a:lnSpc>
              <a:spcBef>
                <a:spcPts val="500"/>
              </a:spcBef>
              <a:spcAft>
                <a:spcPts val="0"/>
              </a:spcAft>
              <a:buClr>
                <a:schemeClr val="lt1"/>
              </a:buClr>
              <a:buSzPts val="2000"/>
              <a:buChar char="•"/>
              <a:defRPr sz="2000">
                <a:solidFill>
                  <a:schemeClr val="lt1"/>
                </a:solidFill>
              </a:defRPr>
            </a:lvl8pPr>
            <a:lvl9pPr indent="-355600" lvl="8" marL="4114800" algn="l">
              <a:lnSpc>
                <a:spcPct val="90000"/>
              </a:lnSpc>
              <a:spcBef>
                <a:spcPts val="500"/>
              </a:spcBef>
              <a:spcAft>
                <a:spcPts val="0"/>
              </a:spcAft>
              <a:buClr>
                <a:schemeClr val="lt1"/>
              </a:buClr>
              <a:buSzPts val="2000"/>
              <a:buChar char="•"/>
              <a:defRPr sz="2000">
                <a:solidFill>
                  <a:schemeClr val="lt1"/>
                </a:solidFill>
              </a:defRPr>
            </a:lvl9pPr>
          </a:lstStyle>
          <a:p/>
        </p:txBody>
      </p:sp>
      <p:sp>
        <p:nvSpPr>
          <p:cNvPr id="281" name="Google Shape;281;p47"/>
          <p:cNvSpPr txBox="1"/>
          <p:nvPr>
            <p:ph idx="2" type="body"/>
          </p:nvPr>
        </p:nvSpPr>
        <p:spPr>
          <a:xfrm>
            <a:off x="522275" y="1768238"/>
            <a:ext cx="3986100" cy="4596300"/>
          </a:xfrm>
          <a:prstGeom prst="rect">
            <a:avLst/>
          </a:prstGeom>
          <a:noFill/>
          <a:ln>
            <a:noFill/>
          </a:ln>
        </p:spPr>
        <p:txBody>
          <a:bodyPr anchorCtr="0" anchor="t" bIns="45700" lIns="91425" spcFirstLastPara="1" rIns="91425" wrap="square" tIns="45700">
            <a:noAutofit/>
          </a:bodyPr>
          <a:lstStyle>
            <a:lvl1pPr indent="-228600" lvl="0" marL="457200" marR="0" algn="l">
              <a:lnSpc>
                <a:spcPct val="115000"/>
              </a:lnSpc>
              <a:spcBef>
                <a:spcPts val="0"/>
              </a:spcBef>
              <a:spcAft>
                <a:spcPts val="0"/>
              </a:spcAft>
              <a:buClr>
                <a:srgbClr val="073763"/>
              </a:buClr>
              <a:buSzPts val="100"/>
              <a:buFont typeface="Proxima Nova"/>
              <a:buNone/>
              <a:defRPr sz="2200">
                <a:solidFill>
                  <a:srgbClr val="073763"/>
                </a:solidFill>
              </a:defRPr>
            </a:lvl1pPr>
            <a:lvl2pPr indent="-228600" lvl="1" marL="914400" marR="0" algn="l">
              <a:lnSpc>
                <a:spcPct val="115000"/>
              </a:lnSpc>
              <a:spcBef>
                <a:spcPts val="0"/>
              </a:spcBef>
              <a:spcAft>
                <a:spcPts val="0"/>
              </a:spcAft>
              <a:buClr>
                <a:srgbClr val="073763"/>
              </a:buClr>
              <a:buSzPts val="1400"/>
              <a:buFont typeface="Proxima Nova"/>
              <a:buNone/>
              <a:defRPr sz="2200">
                <a:solidFill>
                  <a:srgbClr val="073763"/>
                </a:solidFill>
              </a:defRPr>
            </a:lvl2pPr>
            <a:lvl3pPr indent="-228600" lvl="2" marL="1371600" marR="0" algn="l">
              <a:lnSpc>
                <a:spcPct val="115000"/>
              </a:lnSpc>
              <a:spcBef>
                <a:spcPts val="0"/>
              </a:spcBef>
              <a:spcAft>
                <a:spcPts val="0"/>
              </a:spcAft>
              <a:buClr>
                <a:srgbClr val="073763"/>
              </a:buClr>
              <a:buSzPts val="1200"/>
              <a:buFont typeface="Proxima Nova"/>
              <a:buNone/>
              <a:defRPr sz="2200">
                <a:solidFill>
                  <a:srgbClr val="073763"/>
                </a:solidFill>
              </a:defRPr>
            </a:lvl3pPr>
            <a:lvl4pPr indent="-228600" lvl="3" marL="1828800" marR="0" algn="l">
              <a:lnSpc>
                <a:spcPct val="115000"/>
              </a:lnSpc>
              <a:spcBef>
                <a:spcPts val="0"/>
              </a:spcBef>
              <a:spcAft>
                <a:spcPts val="0"/>
              </a:spcAft>
              <a:buClr>
                <a:srgbClr val="073763"/>
              </a:buClr>
              <a:buSzPts val="1000"/>
              <a:buFont typeface="Proxima Nova"/>
              <a:buNone/>
              <a:defRPr sz="2200">
                <a:solidFill>
                  <a:srgbClr val="073763"/>
                </a:solidFill>
              </a:defRPr>
            </a:lvl4pPr>
            <a:lvl5pPr indent="-228600" lvl="4" marL="2286000" marR="0" algn="l">
              <a:lnSpc>
                <a:spcPct val="115000"/>
              </a:lnSpc>
              <a:spcBef>
                <a:spcPts val="0"/>
              </a:spcBef>
              <a:spcAft>
                <a:spcPts val="0"/>
              </a:spcAft>
              <a:buClr>
                <a:srgbClr val="073763"/>
              </a:buClr>
              <a:buSzPts val="1000"/>
              <a:buFont typeface="Proxima Nova"/>
              <a:buNone/>
              <a:defRPr sz="2200">
                <a:solidFill>
                  <a:srgbClr val="073763"/>
                </a:solidFill>
              </a:defRPr>
            </a:lvl5pPr>
            <a:lvl6pPr indent="-228600" lvl="5" marL="2743200" marR="0" algn="l">
              <a:lnSpc>
                <a:spcPct val="115000"/>
              </a:lnSpc>
              <a:spcBef>
                <a:spcPts val="0"/>
              </a:spcBef>
              <a:spcAft>
                <a:spcPts val="0"/>
              </a:spcAft>
              <a:buClr>
                <a:srgbClr val="073763"/>
              </a:buClr>
              <a:buSzPts val="1000"/>
              <a:buFont typeface="Proxima Nova"/>
              <a:buNone/>
              <a:defRPr sz="2200">
                <a:solidFill>
                  <a:srgbClr val="073763"/>
                </a:solidFill>
              </a:defRPr>
            </a:lvl6pPr>
            <a:lvl7pPr indent="-228600" lvl="6" marL="3200400" marR="0" algn="l">
              <a:lnSpc>
                <a:spcPct val="115000"/>
              </a:lnSpc>
              <a:spcBef>
                <a:spcPts val="0"/>
              </a:spcBef>
              <a:spcAft>
                <a:spcPts val="0"/>
              </a:spcAft>
              <a:buClr>
                <a:srgbClr val="073763"/>
              </a:buClr>
              <a:buSzPts val="1000"/>
              <a:buFont typeface="Proxima Nova"/>
              <a:buNone/>
              <a:defRPr sz="2200">
                <a:solidFill>
                  <a:srgbClr val="073763"/>
                </a:solidFill>
              </a:defRPr>
            </a:lvl7pPr>
            <a:lvl8pPr indent="-228600" lvl="7" marL="3657600" marR="0" algn="l">
              <a:lnSpc>
                <a:spcPct val="115000"/>
              </a:lnSpc>
              <a:spcBef>
                <a:spcPts val="0"/>
              </a:spcBef>
              <a:spcAft>
                <a:spcPts val="0"/>
              </a:spcAft>
              <a:buClr>
                <a:srgbClr val="073763"/>
              </a:buClr>
              <a:buSzPts val="1000"/>
              <a:buFont typeface="Proxima Nova"/>
              <a:buNone/>
              <a:defRPr sz="2200">
                <a:solidFill>
                  <a:srgbClr val="073763"/>
                </a:solidFill>
              </a:defRPr>
            </a:lvl8pPr>
            <a:lvl9pPr indent="-228600" lvl="8" marL="4114800" marR="0" algn="l">
              <a:lnSpc>
                <a:spcPct val="115000"/>
              </a:lnSpc>
              <a:spcBef>
                <a:spcPts val="0"/>
              </a:spcBef>
              <a:spcAft>
                <a:spcPts val="0"/>
              </a:spcAft>
              <a:buClr>
                <a:srgbClr val="073763"/>
              </a:buClr>
              <a:buSzPts val="1000"/>
              <a:buFont typeface="Proxima Nova"/>
              <a:buNone/>
              <a:defRPr sz="2200">
                <a:solidFill>
                  <a:srgbClr val="073763"/>
                </a:solidFill>
              </a:defRPr>
            </a:lvl9pPr>
          </a:lstStyle>
          <a:p/>
        </p:txBody>
      </p:sp>
      <p:sp>
        <p:nvSpPr>
          <p:cNvPr id="282" name="Google Shape;282;p47"/>
          <p:cNvSpPr txBox="1"/>
          <p:nvPr>
            <p:ph idx="12" type="sldNum"/>
          </p:nvPr>
        </p:nvSpPr>
        <p:spPr>
          <a:xfrm>
            <a:off x="88559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fty-Fifty Light Dark 1">
  <p:cSld name="OBJECT_WITH_CAPTION_TEXT_1_1_1">
    <p:spTree>
      <p:nvGrpSpPr>
        <p:cNvPr id="283" name="Shape 283"/>
        <p:cNvGrpSpPr/>
        <p:nvPr/>
      </p:nvGrpSpPr>
      <p:grpSpPr>
        <a:xfrm>
          <a:off x="0" y="0"/>
          <a:ext cx="0" cy="0"/>
          <a:chOff x="0" y="0"/>
          <a:chExt cx="0" cy="0"/>
        </a:xfrm>
      </p:grpSpPr>
      <p:pic>
        <p:nvPicPr>
          <p:cNvPr id="284" name="Google Shape;284;p48"/>
          <p:cNvPicPr preferRelativeResize="0"/>
          <p:nvPr/>
        </p:nvPicPr>
        <p:blipFill rotWithShape="1">
          <a:blip r:embed="rId2">
            <a:alphaModFix/>
          </a:blip>
          <a:srcRect b="0" l="89" r="79" t="0"/>
          <a:stretch/>
        </p:blipFill>
        <p:spPr>
          <a:xfrm>
            <a:off x="-55425" y="-37175"/>
            <a:ext cx="12302851" cy="6932350"/>
          </a:xfrm>
          <a:prstGeom prst="rect">
            <a:avLst/>
          </a:prstGeom>
          <a:noFill/>
          <a:ln>
            <a:noFill/>
          </a:ln>
        </p:spPr>
      </p:pic>
      <p:sp>
        <p:nvSpPr>
          <p:cNvPr id="285" name="Google Shape;285;p48"/>
          <p:cNvSpPr txBox="1"/>
          <p:nvPr/>
        </p:nvSpPr>
        <p:spPr>
          <a:xfrm>
            <a:off x="471686" y="273450"/>
            <a:ext cx="3932100" cy="789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t/>
            </a:r>
            <a:endParaRPr sz="3200">
              <a:solidFill>
                <a:srgbClr val="FFFFFF"/>
              </a:solidFill>
              <a:latin typeface="Proxima Nova Semibold"/>
              <a:ea typeface="Proxima Nova Semibold"/>
              <a:cs typeface="Proxima Nova Semibold"/>
              <a:sym typeface="Proxima Nova Semibold"/>
            </a:endParaRPr>
          </a:p>
        </p:txBody>
      </p:sp>
      <p:sp>
        <p:nvSpPr>
          <p:cNvPr id="286" name="Google Shape;286;p48"/>
          <p:cNvSpPr txBox="1"/>
          <p:nvPr/>
        </p:nvSpPr>
        <p:spPr>
          <a:xfrm>
            <a:off x="398075" y="1334900"/>
            <a:ext cx="4180500" cy="5380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2500">
              <a:solidFill>
                <a:srgbClr val="FFFFFF"/>
              </a:solidFill>
              <a:latin typeface="Proxima Nova"/>
              <a:ea typeface="Proxima Nova"/>
              <a:cs typeface="Proxima Nova"/>
              <a:sym typeface="Proxima Nova"/>
            </a:endParaRPr>
          </a:p>
        </p:txBody>
      </p:sp>
      <p:sp>
        <p:nvSpPr>
          <p:cNvPr id="287" name="Google Shape;287;p48"/>
          <p:cNvSpPr txBox="1"/>
          <p:nvPr>
            <p:ph type="title"/>
          </p:nvPr>
        </p:nvSpPr>
        <p:spPr>
          <a:xfrm>
            <a:off x="522287" y="1126510"/>
            <a:ext cx="3932100" cy="1600200"/>
          </a:xfrm>
          <a:prstGeom prst="rect">
            <a:avLst/>
          </a:prstGeom>
          <a:noFill/>
          <a:ln>
            <a:noFill/>
          </a:ln>
        </p:spPr>
        <p:txBody>
          <a:bodyPr anchorCtr="0" anchor="ctr" bIns="45700" lIns="91425" spcFirstLastPara="1" rIns="91425" wrap="square" tIns="45700">
            <a:noAutofit/>
          </a:bodyPr>
          <a:lstStyle>
            <a:lvl1pPr lvl="0">
              <a:spcBef>
                <a:spcPts val="0"/>
              </a:spcBef>
              <a:spcAft>
                <a:spcPts val="0"/>
              </a:spcAft>
              <a:buSzPts val="3200"/>
              <a:buFont typeface="Proxima Nova Semibold"/>
              <a:buNone/>
              <a:defRPr b="0" sz="3100">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8" name="Google Shape;288;p48"/>
          <p:cNvSpPr txBox="1"/>
          <p:nvPr>
            <p:ph idx="1" type="body"/>
          </p:nvPr>
        </p:nvSpPr>
        <p:spPr>
          <a:xfrm>
            <a:off x="6497450" y="1591150"/>
            <a:ext cx="5101800" cy="496020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lt1"/>
              </a:buClr>
              <a:buSzPts val="3200"/>
              <a:buChar char="•"/>
              <a:defRPr sz="3200">
                <a:solidFill>
                  <a:schemeClr val="lt1"/>
                </a:solidFill>
              </a:defRPr>
            </a:lvl1pPr>
            <a:lvl2pPr indent="-406400" lvl="1" marL="914400" algn="l">
              <a:lnSpc>
                <a:spcPct val="90000"/>
              </a:lnSpc>
              <a:spcBef>
                <a:spcPts val="500"/>
              </a:spcBef>
              <a:spcAft>
                <a:spcPts val="0"/>
              </a:spcAft>
              <a:buClr>
                <a:schemeClr val="lt1"/>
              </a:buClr>
              <a:buSzPts val="2800"/>
              <a:buChar char="•"/>
              <a:defRPr sz="28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55600" lvl="3" marL="1828800" algn="l">
              <a:lnSpc>
                <a:spcPct val="90000"/>
              </a:lnSpc>
              <a:spcBef>
                <a:spcPts val="500"/>
              </a:spcBef>
              <a:spcAft>
                <a:spcPts val="0"/>
              </a:spcAft>
              <a:buClr>
                <a:schemeClr val="lt1"/>
              </a:buClr>
              <a:buSzPts val="2000"/>
              <a:buChar char="•"/>
              <a:defRPr sz="2000">
                <a:solidFill>
                  <a:schemeClr val="lt1"/>
                </a:solidFill>
              </a:defRPr>
            </a:lvl4pPr>
            <a:lvl5pPr indent="-355600" lvl="4" marL="2286000" algn="l">
              <a:lnSpc>
                <a:spcPct val="90000"/>
              </a:lnSpc>
              <a:spcBef>
                <a:spcPts val="500"/>
              </a:spcBef>
              <a:spcAft>
                <a:spcPts val="0"/>
              </a:spcAft>
              <a:buClr>
                <a:schemeClr val="lt1"/>
              </a:buClr>
              <a:buSzPts val="2000"/>
              <a:buChar char="•"/>
              <a:defRPr sz="2000">
                <a:solidFill>
                  <a:schemeClr val="lt1"/>
                </a:solidFill>
              </a:defRPr>
            </a:lvl5pPr>
            <a:lvl6pPr indent="-355600" lvl="5" marL="2743200" algn="l">
              <a:lnSpc>
                <a:spcPct val="90000"/>
              </a:lnSpc>
              <a:spcBef>
                <a:spcPts val="500"/>
              </a:spcBef>
              <a:spcAft>
                <a:spcPts val="0"/>
              </a:spcAft>
              <a:buClr>
                <a:schemeClr val="lt1"/>
              </a:buClr>
              <a:buSzPts val="2000"/>
              <a:buChar char="•"/>
              <a:defRPr sz="2000">
                <a:solidFill>
                  <a:schemeClr val="lt1"/>
                </a:solidFill>
              </a:defRPr>
            </a:lvl6pPr>
            <a:lvl7pPr indent="-355600" lvl="6" marL="3200400" algn="l">
              <a:lnSpc>
                <a:spcPct val="90000"/>
              </a:lnSpc>
              <a:spcBef>
                <a:spcPts val="500"/>
              </a:spcBef>
              <a:spcAft>
                <a:spcPts val="0"/>
              </a:spcAft>
              <a:buClr>
                <a:schemeClr val="lt1"/>
              </a:buClr>
              <a:buSzPts val="2000"/>
              <a:buChar char="•"/>
              <a:defRPr sz="2000">
                <a:solidFill>
                  <a:schemeClr val="lt1"/>
                </a:solidFill>
              </a:defRPr>
            </a:lvl7pPr>
            <a:lvl8pPr indent="-355600" lvl="7" marL="3657600" algn="l">
              <a:lnSpc>
                <a:spcPct val="90000"/>
              </a:lnSpc>
              <a:spcBef>
                <a:spcPts val="500"/>
              </a:spcBef>
              <a:spcAft>
                <a:spcPts val="0"/>
              </a:spcAft>
              <a:buClr>
                <a:schemeClr val="lt1"/>
              </a:buClr>
              <a:buSzPts val="2000"/>
              <a:buChar char="•"/>
              <a:defRPr sz="2000">
                <a:solidFill>
                  <a:schemeClr val="lt1"/>
                </a:solidFill>
              </a:defRPr>
            </a:lvl8pPr>
            <a:lvl9pPr indent="-355600" lvl="8" marL="4114800" algn="l">
              <a:lnSpc>
                <a:spcPct val="90000"/>
              </a:lnSpc>
              <a:spcBef>
                <a:spcPts val="500"/>
              </a:spcBef>
              <a:spcAft>
                <a:spcPts val="0"/>
              </a:spcAft>
              <a:buClr>
                <a:schemeClr val="lt1"/>
              </a:buClr>
              <a:buSzPts val="2000"/>
              <a:buChar char="•"/>
              <a:defRPr sz="2000">
                <a:solidFill>
                  <a:schemeClr val="lt1"/>
                </a:solidFill>
              </a:defRPr>
            </a:lvl9pPr>
          </a:lstStyle>
          <a:p/>
        </p:txBody>
      </p:sp>
      <p:sp>
        <p:nvSpPr>
          <p:cNvPr id="289" name="Google Shape;289;p48"/>
          <p:cNvSpPr txBox="1"/>
          <p:nvPr>
            <p:ph idx="2" type="body"/>
          </p:nvPr>
        </p:nvSpPr>
        <p:spPr>
          <a:xfrm>
            <a:off x="522275" y="2621301"/>
            <a:ext cx="3986100" cy="3980100"/>
          </a:xfrm>
          <a:prstGeom prst="rect">
            <a:avLst/>
          </a:prstGeom>
          <a:noFill/>
          <a:ln>
            <a:noFill/>
          </a:ln>
        </p:spPr>
        <p:txBody>
          <a:bodyPr anchorCtr="0" anchor="t" bIns="45700" lIns="91425" spcFirstLastPara="1" rIns="91425" wrap="square" tIns="45700">
            <a:noAutofit/>
          </a:bodyPr>
          <a:lstStyle>
            <a:lvl1pPr indent="-228600" lvl="0" marL="457200" marR="0" algn="l">
              <a:lnSpc>
                <a:spcPct val="115000"/>
              </a:lnSpc>
              <a:spcBef>
                <a:spcPts val="0"/>
              </a:spcBef>
              <a:spcAft>
                <a:spcPts val="0"/>
              </a:spcAft>
              <a:buClr>
                <a:srgbClr val="073763"/>
              </a:buClr>
              <a:buSzPts val="100"/>
              <a:buFont typeface="Proxima Nova"/>
              <a:buNone/>
              <a:defRPr sz="2200">
                <a:solidFill>
                  <a:srgbClr val="073763"/>
                </a:solidFill>
              </a:defRPr>
            </a:lvl1pPr>
            <a:lvl2pPr indent="-228600" lvl="1" marL="914400" marR="0" algn="l">
              <a:lnSpc>
                <a:spcPct val="115000"/>
              </a:lnSpc>
              <a:spcBef>
                <a:spcPts val="0"/>
              </a:spcBef>
              <a:spcAft>
                <a:spcPts val="0"/>
              </a:spcAft>
              <a:buClr>
                <a:srgbClr val="073763"/>
              </a:buClr>
              <a:buSzPts val="1400"/>
              <a:buFont typeface="Proxima Nova"/>
              <a:buNone/>
              <a:defRPr sz="2200">
                <a:solidFill>
                  <a:srgbClr val="073763"/>
                </a:solidFill>
              </a:defRPr>
            </a:lvl2pPr>
            <a:lvl3pPr indent="-228600" lvl="2" marL="1371600" marR="0" algn="l">
              <a:lnSpc>
                <a:spcPct val="115000"/>
              </a:lnSpc>
              <a:spcBef>
                <a:spcPts val="0"/>
              </a:spcBef>
              <a:spcAft>
                <a:spcPts val="0"/>
              </a:spcAft>
              <a:buClr>
                <a:srgbClr val="073763"/>
              </a:buClr>
              <a:buSzPts val="1200"/>
              <a:buFont typeface="Proxima Nova"/>
              <a:buNone/>
              <a:defRPr sz="2200">
                <a:solidFill>
                  <a:srgbClr val="073763"/>
                </a:solidFill>
              </a:defRPr>
            </a:lvl3pPr>
            <a:lvl4pPr indent="-228600" lvl="3" marL="1828800" marR="0" algn="l">
              <a:lnSpc>
                <a:spcPct val="115000"/>
              </a:lnSpc>
              <a:spcBef>
                <a:spcPts val="0"/>
              </a:spcBef>
              <a:spcAft>
                <a:spcPts val="0"/>
              </a:spcAft>
              <a:buClr>
                <a:srgbClr val="073763"/>
              </a:buClr>
              <a:buSzPts val="1000"/>
              <a:buFont typeface="Proxima Nova"/>
              <a:buNone/>
              <a:defRPr sz="2200">
                <a:solidFill>
                  <a:srgbClr val="073763"/>
                </a:solidFill>
              </a:defRPr>
            </a:lvl4pPr>
            <a:lvl5pPr indent="-228600" lvl="4" marL="2286000" marR="0" algn="l">
              <a:lnSpc>
                <a:spcPct val="115000"/>
              </a:lnSpc>
              <a:spcBef>
                <a:spcPts val="0"/>
              </a:spcBef>
              <a:spcAft>
                <a:spcPts val="0"/>
              </a:spcAft>
              <a:buClr>
                <a:srgbClr val="073763"/>
              </a:buClr>
              <a:buSzPts val="1000"/>
              <a:buFont typeface="Proxima Nova"/>
              <a:buNone/>
              <a:defRPr sz="2200">
                <a:solidFill>
                  <a:srgbClr val="073763"/>
                </a:solidFill>
              </a:defRPr>
            </a:lvl5pPr>
            <a:lvl6pPr indent="-228600" lvl="5" marL="2743200" marR="0" algn="l">
              <a:lnSpc>
                <a:spcPct val="115000"/>
              </a:lnSpc>
              <a:spcBef>
                <a:spcPts val="0"/>
              </a:spcBef>
              <a:spcAft>
                <a:spcPts val="0"/>
              </a:spcAft>
              <a:buClr>
                <a:srgbClr val="073763"/>
              </a:buClr>
              <a:buSzPts val="1000"/>
              <a:buFont typeface="Proxima Nova"/>
              <a:buNone/>
              <a:defRPr sz="2200">
                <a:solidFill>
                  <a:srgbClr val="073763"/>
                </a:solidFill>
              </a:defRPr>
            </a:lvl6pPr>
            <a:lvl7pPr indent="-228600" lvl="6" marL="3200400" marR="0" algn="l">
              <a:lnSpc>
                <a:spcPct val="115000"/>
              </a:lnSpc>
              <a:spcBef>
                <a:spcPts val="0"/>
              </a:spcBef>
              <a:spcAft>
                <a:spcPts val="0"/>
              </a:spcAft>
              <a:buClr>
                <a:srgbClr val="073763"/>
              </a:buClr>
              <a:buSzPts val="1000"/>
              <a:buFont typeface="Proxima Nova"/>
              <a:buNone/>
              <a:defRPr sz="2200">
                <a:solidFill>
                  <a:srgbClr val="073763"/>
                </a:solidFill>
              </a:defRPr>
            </a:lvl7pPr>
            <a:lvl8pPr indent="-228600" lvl="7" marL="3657600" marR="0" algn="l">
              <a:lnSpc>
                <a:spcPct val="115000"/>
              </a:lnSpc>
              <a:spcBef>
                <a:spcPts val="0"/>
              </a:spcBef>
              <a:spcAft>
                <a:spcPts val="0"/>
              </a:spcAft>
              <a:buClr>
                <a:srgbClr val="073763"/>
              </a:buClr>
              <a:buSzPts val="1000"/>
              <a:buFont typeface="Proxima Nova"/>
              <a:buNone/>
              <a:defRPr sz="2200">
                <a:solidFill>
                  <a:srgbClr val="073763"/>
                </a:solidFill>
              </a:defRPr>
            </a:lvl8pPr>
            <a:lvl9pPr indent="-228600" lvl="8" marL="4114800" marR="0" algn="l">
              <a:lnSpc>
                <a:spcPct val="115000"/>
              </a:lnSpc>
              <a:spcBef>
                <a:spcPts val="0"/>
              </a:spcBef>
              <a:spcAft>
                <a:spcPts val="0"/>
              </a:spcAft>
              <a:buClr>
                <a:srgbClr val="073763"/>
              </a:buClr>
              <a:buSzPts val="1000"/>
              <a:buFont typeface="Proxima Nova"/>
              <a:buNone/>
              <a:defRPr sz="2200">
                <a:solidFill>
                  <a:srgbClr val="073763"/>
                </a:solidFill>
              </a:defRPr>
            </a:lvl9pPr>
          </a:lstStyle>
          <a:p/>
        </p:txBody>
      </p:sp>
      <p:sp>
        <p:nvSpPr>
          <p:cNvPr id="290" name="Google Shape;290;p48"/>
          <p:cNvSpPr txBox="1"/>
          <p:nvPr>
            <p:ph idx="12" type="sldNum"/>
          </p:nvPr>
        </p:nvSpPr>
        <p:spPr>
          <a:xfrm>
            <a:off x="88559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91" name="Google Shape;291;p48"/>
          <p:cNvSpPr txBox="1"/>
          <p:nvPr>
            <p:ph idx="3" type="title"/>
          </p:nvPr>
        </p:nvSpPr>
        <p:spPr>
          <a:xfrm>
            <a:off x="371049" y="0"/>
            <a:ext cx="11620500" cy="1325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2200"/>
              <a:buFont typeface="Proxima Nova Semibold"/>
              <a:buNone/>
              <a:defRPr b="0" sz="4000">
                <a:solidFill>
                  <a:schemeClr val="lt1"/>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2" name="Shape 292"/>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Thank You">
  <p:cSld name="Transition Slide/Thank You">
    <p:spTree>
      <p:nvGrpSpPr>
        <p:cNvPr id="293" name="Shape 293"/>
        <p:cNvGrpSpPr/>
        <p:nvPr/>
      </p:nvGrpSpPr>
      <p:grpSpPr>
        <a:xfrm>
          <a:off x="0" y="0"/>
          <a:ext cx="0" cy="0"/>
          <a:chOff x="0" y="0"/>
          <a:chExt cx="0" cy="0"/>
        </a:xfrm>
      </p:grpSpPr>
      <p:pic>
        <p:nvPicPr>
          <p:cNvPr id="294" name="Google Shape;294;p5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95" name="Google Shape;295;p50"/>
          <p:cNvSpPr txBox="1"/>
          <p:nvPr>
            <p:ph type="ctrTitle"/>
          </p:nvPr>
        </p:nvSpPr>
        <p:spPr>
          <a:xfrm>
            <a:off x="75" y="2320675"/>
            <a:ext cx="12192000" cy="16803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6000"/>
              <a:buFont typeface="Proxima Nova Semibold"/>
              <a:buNone/>
              <a:defRPr b="0" sz="6000">
                <a:solidFill>
                  <a:schemeClr val="lt1"/>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6" name="Google Shape;296;p5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Thank You 1">
  <p:cSld name="Transition Slide/Thank You_2">
    <p:spTree>
      <p:nvGrpSpPr>
        <p:cNvPr id="297" name="Shape 297"/>
        <p:cNvGrpSpPr/>
        <p:nvPr/>
      </p:nvGrpSpPr>
      <p:grpSpPr>
        <a:xfrm>
          <a:off x="0" y="0"/>
          <a:ext cx="0" cy="0"/>
          <a:chOff x="0" y="0"/>
          <a:chExt cx="0" cy="0"/>
        </a:xfrm>
      </p:grpSpPr>
      <p:pic>
        <p:nvPicPr>
          <p:cNvPr id="298" name="Google Shape;298;p5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99" name="Google Shape;299;p51"/>
          <p:cNvSpPr txBox="1"/>
          <p:nvPr>
            <p:ph type="ctrTitle"/>
          </p:nvPr>
        </p:nvSpPr>
        <p:spPr>
          <a:xfrm>
            <a:off x="75" y="2320675"/>
            <a:ext cx="12192000" cy="16803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2"/>
              </a:buClr>
              <a:buSzPts val="6000"/>
              <a:buFont typeface="Proxima Nova Semibold"/>
              <a:buNone/>
              <a:defRPr b="0" sz="6000">
                <a:solidFill>
                  <a:schemeClr val="dk2"/>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0" name="Google Shape;300;p5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Welcome 1">
  <p:cSld name="Transition Slide/Thank You_1">
    <p:spTree>
      <p:nvGrpSpPr>
        <p:cNvPr id="301" name="Shape 301"/>
        <p:cNvGrpSpPr/>
        <p:nvPr/>
      </p:nvGrpSpPr>
      <p:grpSpPr>
        <a:xfrm>
          <a:off x="0" y="0"/>
          <a:ext cx="0" cy="0"/>
          <a:chOff x="0" y="0"/>
          <a:chExt cx="0" cy="0"/>
        </a:xfrm>
      </p:grpSpPr>
      <p:pic>
        <p:nvPicPr>
          <p:cNvPr id="302" name="Google Shape;302;p5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03" name="Google Shape;303;p52"/>
          <p:cNvSpPr txBox="1"/>
          <p:nvPr>
            <p:ph type="ctrTitle"/>
          </p:nvPr>
        </p:nvSpPr>
        <p:spPr>
          <a:xfrm>
            <a:off x="2446275" y="1535075"/>
            <a:ext cx="8636700" cy="1680300"/>
          </a:xfrm>
          <a:prstGeom prst="rect">
            <a:avLst/>
          </a:prstGeom>
          <a:noFill/>
          <a:ln>
            <a:noFill/>
          </a:ln>
        </p:spPr>
        <p:txBody>
          <a:bodyPr anchorCtr="0" anchor="b" bIns="45700" lIns="91425" spcFirstLastPara="1" rIns="91425" wrap="square" tIns="45700">
            <a:noAutofit/>
          </a:bodyPr>
          <a:lstStyle>
            <a:lvl1pPr lvl="0">
              <a:spcBef>
                <a:spcPts val="0"/>
              </a:spcBef>
              <a:spcAft>
                <a:spcPts val="0"/>
              </a:spcAft>
              <a:buClr>
                <a:schemeClr val="lt1"/>
              </a:buClr>
              <a:buSzPts val="4600"/>
              <a:buFont typeface="Proxima Nova Semibold"/>
              <a:buNone/>
              <a:defRPr b="0" sz="4800">
                <a:solidFill>
                  <a:schemeClr val="lt1"/>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4" name="Google Shape;304;p5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05" name="Google Shape;305;p52"/>
          <p:cNvSpPr txBox="1"/>
          <p:nvPr>
            <p:ph idx="2" type="ctrTitle"/>
          </p:nvPr>
        </p:nvSpPr>
        <p:spPr>
          <a:xfrm>
            <a:off x="2496274" y="2701675"/>
            <a:ext cx="7019100" cy="1036500"/>
          </a:xfrm>
          <a:prstGeom prst="rect">
            <a:avLst/>
          </a:prstGeom>
          <a:noFill/>
          <a:ln>
            <a:noFill/>
          </a:ln>
        </p:spPr>
        <p:txBody>
          <a:bodyPr anchorCtr="0" anchor="b" bIns="45700" lIns="91425" spcFirstLastPara="1" rIns="91425" wrap="square" tIns="45700">
            <a:noAutofit/>
          </a:bodyPr>
          <a:lstStyle>
            <a:lvl1pPr lvl="0">
              <a:spcBef>
                <a:spcPts val="0"/>
              </a:spcBef>
              <a:spcAft>
                <a:spcPts val="0"/>
              </a:spcAft>
              <a:buClr>
                <a:schemeClr val="lt1"/>
              </a:buClr>
              <a:buSzPts val="2400"/>
              <a:buFont typeface="Proxima Nova"/>
              <a:buNone/>
              <a:defRPr sz="2700">
                <a:solidFill>
                  <a:schemeClr val="lt1"/>
                </a:solidFill>
                <a:latin typeface="Proxima Nova"/>
                <a:ea typeface="Proxima Nova"/>
                <a:cs typeface="Proxima Nova"/>
                <a:sym typeface="Proxima Nov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fty-Fifty Dark Light 1">
  <p:cSld name="OBJECT_WITH_CAPTION_TEXT_2_1">
    <p:spTree>
      <p:nvGrpSpPr>
        <p:cNvPr id="39" name="Shape 39"/>
        <p:cNvGrpSpPr/>
        <p:nvPr/>
      </p:nvGrpSpPr>
      <p:grpSpPr>
        <a:xfrm>
          <a:off x="0" y="0"/>
          <a:ext cx="0" cy="0"/>
          <a:chOff x="0" y="0"/>
          <a:chExt cx="0" cy="0"/>
        </a:xfrm>
      </p:grpSpPr>
      <p:pic>
        <p:nvPicPr>
          <p:cNvPr id="40" name="Google Shape;40;p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1" name="Google Shape;41;p6"/>
          <p:cNvSpPr txBox="1"/>
          <p:nvPr/>
        </p:nvSpPr>
        <p:spPr>
          <a:xfrm>
            <a:off x="471686" y="273450"/>
            <a:ext cx="3932100" cy="789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t/>
            </a:r>
            <a:endParaRPr sz="3200">
              <a:solidFill>
                <a:srgbClr val="FFFFFF"/>
              </a:solidFill>
              <a:latin typeface="Proxima Nova Semibold"/>
              <a:ea typeface="Proxima Nova Semibold"/>
              <a:cs typeface="Proxima Nova Semibold"/>
              <a:sym typeface="Proxima Nova Semibold"/>
            </a:endParaRPr>
          </a:p>
        </p:txBody>
      </p:sp>
      <p:sp>
        <p:nvSpPr>
          <p:cNvPr id="42" name="Google Shape;42;p6"/>
          <p:cNvSpPr txBox="1"/>
          <p:nvPr/>
        </p:nvSpPr>
        <p:spPr>
          <a:xfrm>
            <a:off x="398075" y="1334900"/>
            <a:ext cx="4180500" cy="5380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2500">
              <a:solidFill>
                <a:srgbClr val="FFFFFF"/>
              </a:solidFill>
              <a:latin typeface="Proxima Nova"/>
              <a:ea typeface="Proxima Nova"/>
              <a:cs typeface="Proxima Nova"/>
              <a:sym typeface="Proxima Nova"/>
            </a:endParaRPr>
          </a:p>
        </p:txBody>
      </p:sp>
      <p:sp>
        <p:nvSpPr>
          <p:cNvPr id="43" name="Google Shape;43;p6"/>
          <p:cNvSpPr txBox="1"/>
          <p:nvPr>
            <p:ph type="title"/>
          </p:nvPr>
        </p:nvSpPr>
        <p:spPr>
          <a:xfrm>
            <a:off x="522287" y="1416449"/>
            <a:ext cx="3932100" cy="14007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Proxima Nova Semibold"/>
              <a:buNone/>
              <a:defRPr b="0" sz="3200">
                <a:solidFill>
                  <a:schemeClr val="lt1"/>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
          <p:cNvSpPr txBox="1"/>
          <p:nvPr>
            <p:ph idx="1" type="body"/>
          </p:nvPr>
        </p:nvSpPr>
        <p:spPr>
          <a:xfrm>
            <a:off x="6274425" y="1416456"/>
            <a:ext cx="5828400" cy="520560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2"/>
              </a:buClr>
              <a:buSzPts val="3200"/>
              <a:buChar char="•"/>
              <a:defRPr sz="3200">
                <a:solidFill>
                  <a:schemeClr val="dk2"/>
                </a:solidFill>
              </a:defRPr>
            </a:lvl1pPr>
            <a:lvl2pPr indent="-406400" lvl="1" marL="914400" algn="l">
              <a:lnSpc>
                <a:spcPct val="90000"/>
              </a:lnSpc>
              <a:spcBef>
                <a:spcPts val="500"/>
              </a:spcBef>
              <a:spcAft>
                <a:spcPts val="0"/>
              </a:spcAft>
              <a:buClr>
                <a:schemeClr val="dk2"/>
              </a:buClr>
              <a:buSzPts val="2800"/>
              <a:buChar char="•"/>
              <a:defRPr sz="2800">
                <a:solidFill>
                  <a:schemeClr val="dk2"/>
                </a:solidFill>
              </a:defRPr>
            </a:lvl2pPr>
            <a:lvl3pPr indent="-381000" lvl="2" marL="1371600" algn="l">
              <a:lnSpc>
                <a:spcPct val="90000"/>
              </a:lnSpc>
              <a:spcBef>
                <a:spcPts val="500"/>
              </a:spcBef>
              <a:spcAft>
                <a:spcPts val="0"/>
              </a:spcAft>
              <a:buClr>
                <a:schemeClr val="dk2"/>
              </a:buClr>
              <a:buSzPts val="2400"/>
              <a:buChar char="•"/>
              <a:defRPr sz="2400">
                <a:solidFill>
                  <a:schemeClr val="dk2"/>
                </a:solidFill>
              </a:defRPr>
            </a:lvl3pPr>
            <a:lvl4pPr indent="-355600" lvl="3" marL="1828800" algn="l">
              <a:lnSpc>
                <a:spcPct val="90000"/>
              </a:lnSpc>
              <a:spcBef>
                <a:spcPts val="500"/>
              </a:spcBef>
              <a:spcAft>
                <a:spcPts val="0"/>
              </a:spcAft>
              <a:buClr>
                <a:schemeClr val="dk2"/>
              </a:buClr>
              <a:buSzPts val="2000"/>
              <a:buChar char="•"/>
              <a:defRPr sz="2000">
                <a:solidFill>
                  <a:schemeClr val="dk2"/>
                </a:solidFill>
              </a:defRPr>
            </a:lvl4pPr>
            <a:lvl5pPr indent="-355600" lvl="4" marL="2286000" algn="l">
              <a:lnSpc>
                <a:spcPct val="90000"/>
              </a:lnSpc>
              <a:spcBef>
                <a:spcPts val="500"/>
              </a:spcBef>
              <a:spcAft>
                <a:spcPts val="0"/>
              </a:spcAft>
              <a:buClr>
                <a:schemeClr val="dk2"/>
              </a:buClr>
              <a:buSzPts val="2000"/>
              <a:buChar char="•"/>
              <a:defRPr sz="2000">
                <a:solidFill>
                  <a:schemeClr val="dk2"/>
                </a:solidFill>
              </a:defRPr>
            </a:lvl5pPr>
            <a:lvl6pPr indent="-355600" lvl="5" marL="2743200" algn="l">
              <a:lnSpc>
                <a:spcPct val="90000"/>
              </a:lnSpc>
              <a:spcBef>
                <a:spcPts val="500"/>
              </a:spcBef>
              <a:spcAft>
                <a:spcPts val="0"/>
              </a:spcAft>
              <a:buClr>
                <a:schemeClr val="dk2"/>
              </a:buClr>
              <a:buSzPts val="2000"/>
              <a:buChar char="•"/>
              <a:defRPr sz="2000">
                <a:solidFill>
                  <a:schemeClr val="dk2"/>
                </a:solidFill>
              </a:defRPr>
            </a:lvl6pPr>
            <a:lvl7pPr indent="-355600" lvl="6" marL="3200400" algn="l">
              <a:lnSpc>
                <a:spcPct val="90000"/>
              </a:lnSpc>
              <a:spcBef>
                <a:spcPts val="500"/>
              </a:spcBef>
              <a:spcAft>
                <a:spcPts val="0"/>
              </a:spcAft>
              <a:buClr>
                <a:schemeClr val="dk2"/>
              </a:buClr>
              <a:buSzPts val="2000"/>
              <a:buChar char="•"/>
              <a:defRPr sz="2000">
                <a:solidFill>
                  <a:schemeClr val="dk2"/>
                </a:solidFill>
              </a:defRPr>
            </a:lvl7pPr>
            <a:lvl8pPr indent="-355600" lvl="7" marL="3657600" algn="l">
              <a:lnSpc>
                <a:spcPct val="90000"/>
              </a:lnSpc>
              <a:spcBef>
                <a:spcPts val="500"/>
              </a:spcBef>
              <a:spcAft>
                <a:spcPts val="0"/>
              </a:spcAft>
              <a:buClr>
                <a:schemeClr val="dk2"/>
              </a:buClr>
              <a:buSzPts val="2000"/>
              <a:buChar char="•"/>
              <a:defRPr sz="2000">
                <a:solidFill>
                  <a:schemeClr val="dk2"/>
                </a:solidFill>
              </a:defRPr>
            </a:lvl8pPr>
            <a:lvl9pPr indent="-355600" lvl="8" marL="4114800" algn="l">
              <a:lnSpc>
                <a:spcPct val="90000"/>
              </a:lnSpc>
              <a:spcBef>
                <a:spcPts val="500"/>
              </a:spcBef>
              <a:spcAft>
                <a:spcPts val="0"/>
              </a:spcAft>
              <a:buClr>
                <a:schemeClr val="dk2"/>
              </a:buClr>
              <a:buSzPts val="2000"/>
              <a:buChar char="•"/>
              <a:defRPr sz="2000">
                <a:solidFill>
                  <a:schemeClr val="dk2"/>
                </a:solidFill>
              </a:defRPr>
            </a:lvl9pPr>
          </a:lstStyle>
          <a:p/>
        </p:txBody>
      </p:sp>
      <p:sp>
        <p:nvSpPr>
          <p:cNvPr id="45" name="Google Shape;45;p6"/>
          <p:cNvSpPr txBox="1"/>
          <p:nvPr>
            <p:ph idx="12" type="sldNum"/>
          </p:nvPr>
        </p:nvSpPr>
        <p:spPr>
          <a:xfrm>
            <a:off x="88559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6" name="Google Shape;46;p6"/>
          <p:cNvSpPr txBox="1"/>
          <p:nvPr>
            <p:ph idx="2" type="body"/>
          </p:nvPr>
        </p:nvSpPr>
        <p:spPr>
          <a:xfrm>
            <a:off x="522125" y="2805325"/>
            <a:ext cx="3932400" cy="3801300"/>
          </a:xfrm>
          <a:prstGeom prst="rect">
            <a:avLst/>
          </a:prstGeom>
          <a:noFill/>
          <a:ln>
            <a:noFill/>
          </a:ln>
        </p:spPr>
        <p:txBody>
          <a:bodyPr anchorCtr="0" anchor="t" bIns="45700" lIns="91425" spcFirstLastPara="1" rIns="91425" wrap="square" tIns="45700">
            <a:noAutofit/>
          </a:bodyPr>
          <a:lstStyle>
            <a:lvl1pPr indent="-336550" lvl="0" marL="457200" algn="l">
              <a:lnSpc>
                <a:spcPct val="90000"/>
              </a:lnSpc>
              <a:spcBef>
                <a:spcPts val="1000"/>
              </a:spcBef>
              <a:spcAft>
                <a:spcPts val="0"/>
              </a:spcAft>
              <a:buClr>
                <a:schemeClr val="lt1"/>
              </a:buClr>
              <a:buSzPts val="1700"/>
              <a:buChar char="●"/>
              <a:defRPr sz="2000">
                <a:solidFill>
                  <a:schemeClr val="lt1"/>
                </a:solidFill>
              </a:defRPr>
            </a:lvl1pPr>
            <a:lvl2pPr indent="-387350" lvl="1" marL="914400" algn="l">
              <a:lnSpc>
                <a:spcPct val="90000"/>
              </a:lnSpc>
              <a:spcBef>
                <a:spcPts val="500"/>
              </a:spcBef>
              <a:spcAft>
                <a:spcPts val="0"/>
              </a:spcAft>
              <a:buClr>
                <a:schemeClr val="lt1"/>
              </a:buClr>
              <a:buSzPts val="2500"/>
              <a:buChar char="○"/>
              <a:defRPr sz="25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55600" lvl="3" marL="1828800" algn="l">
              <a:lnSpc>
                <a:spcPct val="90000"/>
              </a:lnSpc>
              <a:spcBef>
                <a:spcPts val="500"/>
              </a:spcBef>
              <a:spcAft>
                <a:spcPts val="0"/>
              </a:spcAft>
              <a:buClr>
                <a:schemeClr val="lt1"/>
              </a:buClr>
              <a:buSzPts val="2000"/>
              <a:buChar char="●"/>
              <a:defRPr sz="2000">
                <a:solidFill>
                  <a:schemeClr val="lt1"/>
                </a:solidFill>
              </a:defRPr>
            </a:lvl4pPr>
            <a:lvl5pPr indent="-355600" lvl="4" marL="2286000" algn="l">
              <a:lnSpc>
                <a:spcPct val="90000"/>
              </a:lnSpc>
              <a:spcBef>
                <a:spcPts val="500"/>
              </a:spcBef>
              <a:spcAft>
                <a:spcPts val="0"/>
              </a:spcAft>
              <a:buClr>
                <a:schemeClr val="lt1"/>
              </a:buClr>
              <a:buSzPts val="2000"/>
              <a:buChar char="○"/>
              <a:defRPr sz="2000">
                <a:solidFill>
                  <a:schemeClr val="lt1"/>
                </a:solidFill>
              </a:defRPr>
            </a:lvl5pPr>
            <a:lvl6pPr indent="-355600" lvl="5" marL="2743200" algn="l">
              <a:lnSpc>
                <a:spcPct val="90000"/>
              </a:lnSpc>
              <a:spcBef>
                <a:spcPts val="500"/>
              </a:spcBef>
              <a:spcAft>
                <a:spcPts val="0"/>
              </a:spcAft>
              <a:buClr>
                <a:schemeClr val="lt1"/>
              </a:buClr>
              <a:buSzPts val="2000"/>
              <a:buChar char="■"/>
              <a:defRPr sz="2000">
                <a:solidFill>
                  <a:schemeClr val="lt1"/>
                </a:solidFill>
              </a:defRPr>
            </a:lvl6pPr>
            <a:lvl7pPr indent="-355600" lvl="6" marL="3200400" algn="l">
              <a:lnSpc>
                <a:spcPct val="90000"/>
              </a:lnSpc>
              <a:spcBef>
                <a:spcPts val="500"/>
              </a:spcBef>
              <a:spcAft>
                <a:spcPts val="0"/>
              </a:spcAft>
              <a:buClr>
                <a:schemeClr val="lt1"/>
              </a:buClr>
              <a:buSzPts val="2000"/>
              <a:buChar char="●"/>
              <a:defRPr sz="2000">
                <a:solidFill>
                  <a:schemeClr val="lt1"/>
                </a:solidFill>
              </a:defRPr>
            </a:lvl7pPr>
            <a:lvl8pPr indent="-355600" lvl="7" marL="3657600" algn="l">
              <a:lnSpc>
                <a:spcPct val="90000"/>
              </a:lnSpc>
              <a:spcBef>
                <a:spcPts val="500"/>
              </a:spcBef>
              <a:spcAft>
                <a:spcPts val="0"/>
              </a:spcAft>
              <a:buClr>
                <a:schemeClr val="lt1"/>
              </a:buClr>
              <a:buSzPts val="2000"/>
              <a:buChar char="○"/>
              <a:defRPr sz="2000">
                <a:solidFill>
                  <a:schemeClr val="lt1"/>
                </a:solidFill>
              </a:defRPr>
            </a:lvl8pPr>
            <a:lvl9pPr indent="-355600" lvl="8" marL="4114800" algn="l">
              <a:lnSpc>
                <a:spcPct val="90000"/>
              </a:lnSpc>
              <a:spcBef>
                <a:spcPts val="500"/>
              </a:spcBef>
              <a:spcAft>
                <a:spcPts val="0"/>
              </a:spcAft>
              <a:buClr>
                <a:schemeClr val="lt1"/>
              </a:buClr>
              <a:buSzPts val="2000"/>
              <a:buChar char="■"/>
              <a:defRPr sz="2000">
                <a:solidFill>
                  <a:schemeClr val="lt1"/>
                </a:solidFill>
              </a:defRPr>
            </a:lvl9pPr>
          </a:lstStyle>
          <a:p/>
        </p:txBody>
      </p:sp>
      <p:sp>
        <p:nvSpPr>
          <p:cNvPr id="47" name="Google Shape;47;p6"/>
          <p:cNvSpPr txBox="1"/>
          <p:nvPr>
            <p:ph idx="3" type="title"/>
          </p:nvPr>
        </p:nvSpPr>
        <p:spPr>
          <a:xfrm>
            <a:off x="371049" y="0"/>
            <a:ext cx="11620500" cy="1325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2200"/>
              <a:buFont typeface="Proxima Nova Semibold"/>
              <a:buNone/>
              <a:defRPr b="0" sz="4000">
                <a:solidFill>
                  <a:schemeClr val="lt1"/>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Welcome 2">
  <p:cSld name="Transition Slide/Thank You_1_1">
    <p:spTree>
      <p:nvGrpSpPr>
        <p:cNvPr id="306" name="Shape 306"/>
        <p:cNvGrpSpPr/>
        <p:nvPr/>
      </p:nvGrpSpPr>
      <p:grpSpPr>
        <a:xfrm>
          <a:off x="0" y="0"/>
          <a:ext cx="0" cy="0"/>
          <a:chOff x="0" y="0"/>
          <a:chExt cx="0" cy="0"/>
        </a:xfrm>
      </p:grpSpPr>
      <p:sp>
        <p:nvSpPr>
          <p:cNvPr id="307" name="Google Shape;307;p53"/>
          <p:cNvSpPr/>
          <p:nvPr/>
        </p:nvSpPr>
        <p:spPr>
          <a:xfrm>
            <a:off x="38" y="0"/>
            <a:ext cx="12192000" cy="6858000"/>
          </a:xfrm>
          <a:prstGeom prst="rect">
            <a:avLst/>
          </a:prstGeom>
          <a:solidFill>
            <a:srgbClr val="06192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8" name="Google Shape;308;p53"/>
          <p:cNvPicPr preferRelativeResize="0"/>
          <p:nvPr/>
        </p:nvPicPr>
        <p:blipFill>
          <a:blip r:embed="rId2">
            <a:alphaModFix amt="31000"/>
          </a:blip>
          <a:stretch>
            <a:fillRect/>
          </a:stretch>
        </p:blipFill>
        <p:spPr>
          <a:xfrm>
            <a:off x="0" y="0"/>
            <a:ext cx="12192000" cy="6858000"/>
          </a:xfrm>
          <a:prstGeom prst="rect">
            <a:avLst/>
          </a:prstGeom>
          <a:noFill/>
          <a:ln>
            <a:noFill/>
          </a:ln>
        </p:spPr>
      </p:pic>
      <p:sp>
        <p:nvSpPr>
          <p:cNvPr id="309" name="Google Shape;309;p5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310" name="Google Shape;310;p53"/>
          <p:cNvPicPr preferRelativeResize="0"/>
          <p:nvPr/>
        </p:nvPicPr>
        <p:blipFill rotWithShape="1">
          <a:blip r:embed="rId3">
            <a:alphaModFix amt="41000"/>
          </a:blip>
          <a:srcRect b="0" l="0" r="1068" t="25661"/>
          <a:stretch/>
        </p:blipFill>
        <p:spPr>
          <a:xfrm>
            <a:off x="75" y="0"/>
            <a:ext cx="12191923" cy="6857998"/>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Header">
  <p:cSld name="Dark Header">
    <p:spTree>
      <p:nvGrpSpPr>
        <p:cNvPr id="311" name="Shape 311"/>
        <p:cNvGrpSpPr/>
        <p:nvPr/>
      </p:nvGrpSpPr>
      <p:grpSpPr>
        <a:xfrm>
          <a:off x="0" y="0"/>
          <a:ext cx="0" cy="0"/>
          <a:chOff x="0" y="0"/>
          <a:chExt cx="0" cy="0"/>
        </a:xfrm>
      </p:grpSpPr>
      <p:pic>
        <p:nvPicPr>
          <p:cNvPr id="312" name="Google Shape;312;p54"/>
          <p:cNvPicPr preferRelativeResize="0"/>
          <p:nvPr/>
        </p:nvPicPr>
        <p:blipFill>
          <a:blip r:embed="rId2">
            <a:alphaModFix/>
          </a:blip>
          <a:stretch>
            <a:fillRect/>
          </a:stretch>
        </p:blipFill>
        <p:spPr>
          <a:xfrm>
            <a:off x="-739" y="0"/>
            <a:ext cx="12192000" cy="6858000"/>
          </a:xfrm>
          <a:prstGeom prst="rect">
            <a:avLst/>
          </a:prstGeom>
          <a:noFill/>
          <a:ln>
            <a:noFill/>
          </a:ln>
        </p:spPr>
      </p:pic>
      <p:sp>
        <p:nvSpPr>
          <p:cNvPr id="313" name="Google Shape;313;p5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4" name="Google Shape;314;p5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5" name="Google Shape;315;p5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16" name="Google Shape;316;p54"/>
          <p:cNvSpPr txBox="1"/>
          <p:nvPr/>
        </p:nvSpPr>
        <p:spPr>
          <a:xfrm>
            <a:off x="156409" y="0"/>
            <a:ext cx="121518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alibri"/>
              <a:buNone/>
            </a:pPr>
            <a:r>
              <a:t/>
            </a:r>
            <a:endParaRPr b="0" sz="4600">
              <a:latin typeface="Proxima Nova Semibold"/>
              <a:ea typeface="Proxima Nova Semibold"/>
              <a:cs typeface="Proxima Nova Semibold"/>
              <a:sym typeface="Proxima Nova Semibo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ark Left" type="obj">
  <p:cSld name="OBJECT">
    <p:spTree>
      <p:nvGrpSpPr>
        <p:cNvPr id="317" name="Shape 317"/>
        <p:cNvGrpSpPr/>
        <p:nvPr/>
      </p:nvGrpSpPr>
      <p:grpSpPr>
        <a:xfrm>
          <a:off x="0" y="0"/>
          <a:ext cx="0" cy="0"/>
          <a:chOff x="0" y="0"/>
          <a:chExt cx="0" cy="0"/>
        </a:xfrm>
      </p:grpSpPr>
      <p:sp>
        <p:nvSpPr>
          <p:cNvPr id="318" name="Google Shape;318;p55"/>
          <p:cNvSpPr txBox="1"/>
          <p:nvPr>
            <p:ph idx="1" type="body"/>
          </p:nvPr>
        </p:nvSpPr>
        <p:spPr>
          <a:xfrm>
            <a:off x="589722" y="1537390"/>
            <a:ext cx="107640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solidFill>
                  <a:schemeClr val="lt1"/>
                </a:solidFill>
              </a:defRPr>
            </a:lvl1pPr>
            <a:lvl2pPr indent="-342900" lvl="1" marL="914400" algn="l">
              <a:lnSpc>
                <a:spcPct val="90000"/>
              </a:lnSpc>
              <a:spcBef>
                <a:spcPts val="500"/>
              </a:spcBef>
              <a:spcAft>
                <a:spcPts val="0"/>
              </a:spcAft>
              <a:buClr>
                <a:schemeClr val="lt1"/>
              </a:buClr>
              <a:buSzPts val="1800"/>
              <a:buChar char="•"/>
              <a:defRPr>
                <a:solidFill>
                  <a:schemeClr val="lt1"/>
                </a:solidFill>
              </a:defRPr>
            </a:lvl2pPr>
            <a:lvl3pPr indent="-342900" lvl="2" marL="1371600" algn="l">
              <a:lnSpc>
                <a:spcPct val="90000"/>
              </a:lnSpc>
              <a:spcBef>
                <a:spcPts val="500"/>
              </a:spcBef>
              <a:spcAft>
                <a:spcPts val="0"/>
              </a:spcAft>
              <a:buClr>
                <a:schemeClr val="lt1"/>
              </a:buClr>
              <a:buSzPts val="18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lt1"/>
              </a:buClr>
              <a:buSzPts val="1800"/>
              <a:buChar char="•"/>
              <a:defRPr>
                <a:solidFill>
                  <a:schemeClr val="lt1"/>
                </a:solidFill>
              </a:defRPr>
            </a:lvl6pPr>
            <a:lvl7pPr indent="-342900" lvl="6" marL="3200400" algn="l">
              <a:lnSpc>
                <a:spcPct val="90000"/>
              </a:lnSpc>
              <a:spcBef>
                <a:spcPts val="500"/>
              </a:spcBef>
              <a:spcAft>
                <a:spcPts val="0"/>
              </a:spcAft>
              <a:buClr>
                <a:schemeClr val="lt1"/>
              </a:buClr>
              <a:buSzPts val="1800"/>
              <a:buChar char="•"/>
              <a:defRPr>
                <a:solidFill>
                  <a:schemeClr val="lt1"/>
                </a:solidFill>
              </a:defRPr>
            </a:lvl7pPr>
            <a:lvl8pPr indent="-342900" lvl="7" marL="3657600" algn="l">
              <a:lnSpc>
                <a:spcPct val="90000"/>
              </a:lnSpc>
              <a:spcBef>
                <a:spcPts val="500"/>
              </a:spcBef>
              <a:spcAft>
                <a:spcPts val="0"/>
              </a:spcAft>
              <a:buClr>
                <a:schemeClr val="lt1"/>
              </a:buClr>
              <a:buSzPts val="1800"/>
              <a:buChar char="•"/>
              <a:defRPr>
                <a:solidFill>
                  <a:schemeClr val="lt1"/>
                </a:solidFill>
              </a:defRPr>
            </a:lvl8pPr>
            <a:lvl9pPr indent="-342900" lvl="8" marL="4114800" algn="l">
              <a:lnSpc>
                <a:spcPct val="90000"/>
              </a:lnSpc>
              <a:spcBef>
                <a:spcPts val="500"/>
              </a:spcBef>
              <a:spcAft>
                <a:spcPts val="0"/>
              </a:spcAft>
              <a:buClr>
                <a:schemeClr val="lt1"/>
              </a:buClr>
              <a:buSzPts val="1800"/>
              <a:buChar char="•"/>
              <a:defRPr>
                <a:solidFill>
                  <a:schemeClr val="lt1"/>
                </a:solidFill>
              </a:defRPr>
            </a:lvl9pPr>
          </a:lstStyle>
          <a:p/>
        </p:txBody>
      </p:sp>
      <p:sp>
        <p:nvSpPr>
          <p:cNvPr id="319" name="Google Shape;319;p5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20" name="Google Shape;320;p55"/>
          <p:cNvSpPr txBox="1"/>
          <p:nvPr>
            <p:ph type="title"/>
          </p:nvPr>
        </p:nvSpPr>
        <p:spPr>
          <a:xfrm>
            <a:off x="371049" y="0"/>
            <a:ext cx="11620500" cy="1325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2200"/>
              <a:buFont typeface="Proxima Nova Semibold"/>
              <a:buNone/>
              <a:defRPr b="0" sz="4000">
                <a:solidFill>
                  <a:schemeClr val="lt1"/>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Light Left 1">
  <p:cSld name="OBJECT_1">
    <p:spTree>
      <p:nvGrpSpPr>
        <p:cNvPr id="321" name="Shape 321"/>
        <p:cNvGrpSpPr/>
        <p:nvPr/>
      </p:nvGrpSpPr>
      <p:grpSpPr>
        <a:xfrm>
          <a:off x="0" y="0"/>
          <a:ext cx="0" cy="0"/>
          <a:chOff x="0" y="0"/>
          <a:chExt cx="0" cy="0"/>
        </a:xfrm>
      </p:grpSpPr>
      <p:sp>
        <p:nvSpPr>
          <p:cNvPr id="322" name="Google Shape;322;p56"/>
          <p:cNvSpPr txBox="1"/>
          <p:nvPr>
            <p:ph idx="1" type="body"/>
          </p:nvPr>
        </p:nvSpPr>
        <p:spPr>
          <a:xfrm>
            <a:off x="371050" y="1374400"/>
            <a:ext cx="49182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073763"/>
              </a:buClr>
              <a:buSzPts val="1800"/>
              <a:buChar char="•"/>
              <a:defRPr>
                <a:solidFill>
                  <a:srgbClr val="073763"/>
                </a:solidFill>
              </a:defRPr>
            </a:lvl1pPr>
            <a:lvl2pPr indent="-342900" lvl="1" marL="914400" algn="l">
              <a:lnSpc>
                <a:spcPct val="90000"/>
              </a:lnSpc>
              <a:spcBef>
                <a:spcPts val="500"/>
              </a:spcBef>
              <a:spcAft>
                <a:spcPts val="0"/>
              </a:spcAft>
              <a:buClr>
                <a:srgbClr val="073763"/>
              </a:buClr>
              <a:buSzPts val="1800"/>
              <a:buChar char="•"/>
              <a:defRPr>
                <a:solidFill>
                  <a:srgbClr val="073763"/>
                </a:solidFill>
              </a:defRPr>
            </a:lvl2pPr>
            <a:lvl3pPr indent="-342900" lvl="2" marL="1371600" algn="l">
              <a:lnSpc>
                <a:spcPct val="90000"/>
              </a:lnSpc>
              <a:spcBef>
                <a:spcPts val="500"/>
              </a:spcBef>
              <a:spcAft>
                <a:spcPts val="0"/>
              </a:spcAft>
              <a:buClr>
                <a:srgbClr val="073763"/>
              </a:buClr>
              <a:buSzPts val="1800"/>
              <a:buChar char="•"/>
              <a:defRPr>
                <a:solidFill>
                  <a:srgbClr val="073763"/>
                </a:solidFill>
              </a:defRPr>
            </a:lvl3pPr>
            <a:lvl4pPr indent="-342900" lvl="3" marL="1828800" algn="l">
              <a:lnSpc>
                <a:spcPct val="90000"/>
              </a:lnSpc>
              <a:spcBef>
                <a:spcPts val="500"/>
              </a:spcBef>
              <a:spcAft>
                <a:spcPts val="0"/>
              </a:spcAft>
              <a:buClr>
                <a:srgbClr val="073763"/>
              </a:buClr>
              <a:buSzPts val="1800"/>
              <a:buChar char="•"/>
              <a:defRPr>
                <a:solidFill>
                  <a:srgbClr val="073763"/>
                </a:solidFill>
              </a:defRPr>
            </a:lvl4pPr>
            <a:lvl5pPr indent="-342900" lvl="4" marL="2286000" algn="l">
              <a:lnSpc>
                <a:spcPct val="90000"/>
              </a:lnSpc>
              <a:spcBef>
                <a:spcPts val="500"/>
              </a:spcBef>
              <a:spcAft>
                <a:spcPts val="0"/>
              </a:spcAft>
              <a:buClr>
                <a:srgbClr val="073763"/>
              </a:buClr>
              <a:buSzPts val="1800"/>
              <a:buChar char="•"/>
              <a:defRPr>
                <a:solidFill>
                  <a:srgbClr val="073763"/>
                </a:solidFill>
              </a:defRPr>
            </a:lvl5pPr>
            <a:lvl6pPr indent="-342900" lvl="5" marL="2743200" algn="l">
              <a:lnSpc>
                <a:spcPct val="90000"/>
              </a:lnSpc>
              <a:spcBef>
                <a:spcPts val="500"/>
              </a:spcBef>
              <a:spcAft>
                <a:spcPts val="0"/>
              </a:spcAft>
              <a:buClr>
                <a:srgbClr val="073763"/>
              </a:buClr>
              <a:buSzPts val="1800"/>
              <a:buChar char="•"/>
              <a:defRPr>
                <a:solidFill>
                  <a:srgbClr val="073763"/>
                </a:solidFill>
              </a:defRPr>
            </a:lvl6pPr>
            <a:lvl7pPr indent="-342900" lvl="6" marL="3200400" algn="l">
              <a:lnSpc>
                <a:spcPct val="90000"/>
              </a:lnSpc>
              <a:spcBef>
                <a:spcPts val="500"/>
              </a:spcBef>
              <a:spcAft>
                <a:spcPts val="0"/>
              </a:spcAft>
              <a:buClr>
                <a:srgbClr val="073763"/>
              </a:buClr>
              <a:buSzPts val="1800"/>
              <a:buChar char="•"/>
              <a:defRPr>
                <a:solidFill>
                  <a:srgbClr val="073763"/>
                </a:solidFill>
              </a:defRPr>
            </a:lvl7pPr>
            <a:lvl8pPr indent="-342900" lvl="7" marL="3657600" algn="l">
              <a:lnSpc>
                <a:spcPct val="90000"/>
              </a:lnSpc>
              <a:spcBef>
                <a:spcPts val="500"/>
              </a:spcBef>
              <a:spcAft>
                <a:spcPts val="0"/>
              </a:spcAft>
              <a:buClr>
                <a:srgbClr val="073763"/>
              </a:buClr>
              <a:buSzPts val="1800"/>
              <a:buChar char="•"/>
              <a:defRPr>
                <a:solidFill>
                  <a:srgbClr val="073763"/>
                </a:solidFill>
              </a:defRPr>
            </a:lvl8pPr>
            <a:lvl9pPr indent="-342900" lvl="8" marL="4114800" algn="l">
              <a:lnSpc>
                <a:spcPct val="90000"/>
              </a:lnSpc>
              <a:spcBef>
                <a:spcPts val="500"/>
              </a:spcBef>
              <a:spcAft>
                <a:spcPts val="0"/>
              </a:spcAft>
              <a:buClr>
                <a:srgbClr val="073763"/>
              </a:buClr>
              <a:buSzPts val="1800"/>
              <a:buChar char="•"/>
              <a:defRPr>
                <a:solidFill>
                  <a:srgbClr val="073763"/>
                </a:solidFill>
              </a:defRPr>
            </a:lvl9pPr>
          </a:lstStyle>
          <a:p/>
        </p:txBody>
      </p:sp>
      <p:sp>
        <p:nvSpPr>
          <p:cNvPr id="323" name="Google Shape;323;p5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24" name="Google Shape;324;p56"/>
          <p:cNvSpPr txBox="1"/>
          <p:nvPr>
            <p:ph type="title"/>
          </p:nvPr>
        </p:nvSpPr>
        <p:spPr>
          <a:xfrm>
            <a:off x="371049" y="0"/>
            <a:ext cx="11620500" cy="1325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2200"/>
              <a:buFont typeface="Proxima Nova Semibold"/>
              <a:buNone/>
              <a:defRPr sz="4000">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5" name="Shape 325"/>
        <p:cNvGrpSpPr/>
        <p:nvPr/>
      </p:nvGrpSpPr>
      <p:grpSpPr>
        <a:xfrm>
          <a:off x="0" y="0"/>
          <a:ext cx="0" cy="0"/>
          <a:chOff x="0" y="0"/>
          <a:chExt cx="0" cy="0"/>
        </a:xfrm>
      </p:grpSpPr>
      <p:pic>
        <p:nvPicPr>
          <p:cNvPr id="326" name="Google Shape;326;p57"/>
          <p:cNvPicPr preferRelativeResize="0"/>
          <p:nvPr/>
        </p:nvPicPr>
        <p:blipFill>
          <a:blip r:embed="rId2">
            <a:alphaModFix/>
          </a:blip>
          <a:stretch>
            <a:fillRect/>
          </a:stretch>
        </p:blipFill>
        <p:spPr>
          <a:xfrm>
            <a:off x="-739" y="0"/>
            <a:ext cx="12192000" cy="6858000"/>
          </a:xfrm>
          <a:prstGeom prst="rect">
            <a:avLst/>
          </a:prstGeom>
          <a:noFill/>
          <a:ln>
            <a:noFill/>
          </a:ln>
        </p:spPr>
      </p:pic>
      <p:sp>
        <p:nvSpPr>
          <p:cNvPr id="327" name="Google Shape;327;p57"/>
          <p:cNvSpPr txBox="1"/>
          <p:nvPr>
            <p:ph type="title"/>
          </p:nvPr>
        </p:nvSpPr>
        <p:spPr>
          <a:xfrm>
            <a:off x="371049" y="0"/>
            <a:ext cx="11620500" cy="1325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2200"/>
              <a:buFont typeface="Proxima Nova Semibold"/>
              <a:buNone/>
              <a:defRPr b="0" sz="4000">
                <a:solidFill>
                  <a:schemeClr val="lt1"/>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8" name="Google Shape;328;p5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329" name="Shape 329"/>
        <p:cNvGrpSpPr/>
        <p:nvPr/>
      </p:nvGrpSpPr>
      <p:grpSpPr>
        <a:xfrm>
          <a:off x="0" y="0"/>
          <a:ext cx="0" cy="0"/>
          <a:chOff x="0" y="0"/>
          <a:chExt cx="0" cy="0"/>
        </a:xfrm>
      </p:grpSpPr>
      <p:pic>
        <p:nvPicPr>
          <p:cNvPr id="330" name="Google Shape;330;p58"/>
          <p:cNvPicPr preferRelativeResize="0"/>
          <p:nvPr/>
        </p:nvPicPr>
        <p:blipFill>
          <a:blip r:embed="rId2">
            <a:alphaModFix/>
          </a:blip>
          <a:stretch>
            <a:fillRect/>
          </a:stretch>
        </p:blipFill>
        <p:spPr>
          <a:xfrm>
            <a:off x="-739" y="0"/>
            <a:ext cx="12192000" cy="6858000"/>
          </a:xfrm>
          <a:prstGeom prst="rect">
            <a:avLst/>
          </a:prstGeom>
          <a:noFill/>
          <a:ln>
            <a:noFill/>
          </a:ln>
        </p:spPr>
      </p:pic>
      <p:sp>
        <p:nvSpPr>
          <p:cNvPr id="331" name="Google Shape;331;p58"/>
          <p:cNvSpPr txBox="1"/>
          <p:nvPr>
            <p:ph type="title"/>
          </p:nvPr>
        </p:nvSpPr>
        <p:spPr>
          <a:xfrm>
            <a:off x="371049" y="0"/>
            <a:ext cx="11620500" cy="1325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2200"/>
              <a:buFont typeface="Proxima Nova Semibold"/>
              <a:buNone/>
              <a:defRPr b="0" sz="4000">
                <a:solidFill>
                  <a:schemeClr val="lt1"/>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2" name="Google Shape;332;p5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33" name="Google Shape;333;p58"/>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rmAutofit/>
          </a:bodyPr>
          <a:lstStyle>
            <a:lvl1pPr indent="-431800" lvl="0" marL="457200" algn="l">
              <a:lnSpc>
                <a:spcPct val="90000"/>
              </a:lnSpc>
              <a:spcBef>
                <a:spcPts val="0"/>
              </a:spcBef>
              <a:spcAft>
                <a:spcPts val="0"/>
              </a:spcAft>
              <a:buClr>
                <a:schemeClr val="dk2"/>
              </a:buClr>
              <a:buSzPts val="3200"/>
              <a:buFont typeface="Arial"/>
              <a:buChar char="•"/>
              <a:defRPr>
                <a:solidFill>
                  <a:schemeClr val="dk2"/>
                </a:solidFill>
              </a:defRPr>
            </a:lvl1pPr>
            <a:lvl2pPr indent="-406400" lvl="1" marL="914400" algn="l">
              <a:lnSpc>
                <a:spcPct val="90000"/>
              </a:lnSpc>
              <a:spcBef>
                <a:spcPts val="500"/>
              </a:spcBef>
              <a:spcAft>
                <a:spcPts val="0"/>
              </a:spcAft>
              <a:buClr>
                <a:schemeClr val="dk2"/>
              </a:buClr>
              <a:buSzPts val="2800"/>
              <a:buFont typeface="Arial"/>
              <a:buChar char="•"/>
              <a:defRPr sz="2300">
                <a:solidFill>
                  <a:schemeClr val="dk2"/>
                </a:solidFill>
              </a:defRPr>
            </a:lvl2pPr>
            <a:lvl3pPr indent="-381000" lvl="2" marL="1371600" algn="l">
              <a:lnSpc>
                <a:spcPct val="90000"/>
              </a:lnSpc>
              <a:spcBef>
                <a:spcPts val="2100"/>
              </a:spcBef>
              <a:spcAft>
                <a:spcPts val="0"/>
              </a:spcAft>
              <a:buClr>
                <a:schemeClr val="dk2"/>
              </a:buClr>
              <a:buSzPts val="2400"/>
              <a:buFont typeface="Arial"/>
              <a:buChar char="•"/>
              <a:defRPr>
                <a:solidFill>
                  <a:schemeClr val="dk2"/>
                </a:solidFill>
              </a:defRPr>
            </a:lvl3pPr>
            <a:lvl4pPr indent="-355600" lvl="3" marL="1828800" algn="l">
              <a:lnSpc>
                <a:spcPct val="90000"/>
              </a:lnSpc>
              <a:spcBef>
                <a:spcPts val="2100"/>
              </a:spcBef>
              <a:spcAft>
                <a:spcPts val="0"/>
              </a:spcAft>
              <a:buClr>
                <a:schemeClr val="dk2"/>
              </a:buClr>
              <a:buSzPts val="2000"/>
              <a:buFont typeface="Arial"/>
              <a:buChar char="•"/>
              <a:defRPr>
                <a:solidFill>
                  <a:schemeClr val="dk2"/>
                </a:solidFill>
              </a:defRPr>
            </a:lvl4pPr>
            <a:lvl5pPr indent="-355600" lvl="4" marL="2286000" algn="l">
              <a:lnSpc>
                <a:spcPct val="90000"/>
              </a:lnSpc>
              <a:spcBef>
                <a:spcPts val="2100"/>
              </a:spcBef>
              <a:spcAft>
                <a:spcPts val="0"/>
              </a:spcAft>
              <a:buSzPts val="2000"/>
              <a:buFont typeface="Arial"/>
              <a:buChar char="•"/>
              <a:defRPr>
                <a:solidFill>
                  <a:schemeClr val="dk2"/>
                </a:solidFill>
              </a:defRPr>
            </a:lvl5pPr>
            <a:lvl6pPr indent="-355600" lvl="5" marL="2743200" algn="l">
              <a:lnSpc>
                <a:spcPct val="90000"/>
              </a:lnSpc>
              <a:spcBef>
                <a:spcPts val="2100"/>
              </a:spcBef>
              <a:spcAft>
                <a:spcPts val="0"/>
              </a:spcAft>
              <a:buSzPts val="2000"/>
              <a:buFont typeface="Arial"/>
              <a:buChar char="•"/>
              <a:defRPr>
                <a:solidFill>
                  <a:schemeClr val="dk2"/>
                </a:solidFill>
              </a:defRPr>
            </a:lvl6pPr>
            <a:lvl7pPr indent="-355600" lvl="6" marL="3200400" algn="l">
              <a:lnSpc>
                <a:spcPct val="90000"/>
              </a:lnSpc>
              <a:spcBef>
                <a:spcPts val="2100"/>
              </a:spcBef>
              <a:spcAft>
                <a:spcPts val="0"/>
              </a:spcAft>
              <a:buSzPts val="2000"/>
              <a:buFont typeface="Arial"/>
              <a:buChar char="•"/>
              <a:defRPr>
                <a:solidFill>
                  <a:schemeClr val="dk2"/>
                </a:solidFill>
              </a:defRPr>
            </a:lvl7pPr>
            <a:lvl8pPr indent="-355600" lvl="7" marL="3657600" algn="l">
              <a:lnSpc>
                <a:spcPct val="90000"/>
              </a:lnSpc>
              <a:spcBef>
                <a:spcPts val="2100"/>
              </a:spcBef>
              <a:spcAft>
                <a:spcPts val="0"/>
              </a:spcAft>
              <a:buSzPts val="2000"/>
              <a:buFont typeface="Arial"/>
              <a:buChar char="•"/>
              <a:defRPr>
                <a:solidFill>
                  <a:schemeClr val="dk2"/>
                </a:solidFill>
              </a:defRPr>
            </a:lvl8pPr>
            <a:lvl9pPr indent="-355600" lvl="8" marL="4114800" algn="l">
              <a:lnSpc>
                <a:spcPct val="90000"/>
              </a:lnSpc>
              <a:spcBef>
                <a:spcPts val="2100"/>
              </a:spcBef>
              <a:spcAft>
                <a:spcPts val="2100"/>
              </a:spcAft>
              <a:buSzPts val="2000"/>
              <a:buFont typeface="Arial"/>
              <a:buChar char="•"/>
              <a:defRPr>
                <a:solidFill>
                  <a:schemeClr val="dk2"/>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34" name="Shape 334"/>
        <p:cNvGrpSpPr/>
        <p:nvPr/>
      </p:nvGrpSpPr>
      <p:grpSpPr>
        <a:xfrm>
          <a:off x="0" y="0"/>
          <a:ext cx="0" cy="0"/>
          <a:chOff x="0" y="0"/>
          <a:chExt cx="0" cy="0"/>
        </a:xfrm>
      </p:grpSpPr>
      <p:sp>
        <p:nvSpPr>
          <p:cNvPr id="335" name="Google Shape;335;p59"/>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2"/>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6" name="Google Shape;336;p59"/>
          <p:cNvSpPr/>
          <p:nvPr>
            <p:ph idx="2" type="pic"/>
          </p:nvPr>
        </p:nvSpPr>
        <p:spPr>
          <a:xfrm>
            <a:off x="4772025" y="457201"/>
            <a:ext cx="6583500" cy="54039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1000"/>
              </a:spcBef>
              <a:spcAft>
                <a:spcPts val="0"/>
              </a:spcAft>
              <a:buClr>
                <a:schemeClr val="lt2"/>
              </a:buClr>
              <a:buSzPts val="3200"/>
              <a:buFont typeface="Arial"/>
              <a:buNone/>
              <a:defRPr b="0" i="0" sz="3200" u="none" cap="none" strike="noStrike">
                <a:solidFill>
                  <a:srgbClr val="3F3F3F"/>
                </a:solidFill>
                <a:latin typeface="Calibri"/>
                <a:ea typeface="Calibri"/>
                <a:cs typeface="Calibri"/>
                <a:sym typeface="Calibri"/>
              </a:defRPr>
            </a:lvl1pPr>
            <a:lvl2pPr lvl="1" marR="0" algn="l">
              <a:lnSpc>
                <a:spcPct val="90000"/>
              </a:lnSpc>
              <a:spcBef>
                <a:spcPts val="500"/>
              </a:spcBef>
              <a:spcAft>
                <a:spcPts val="0"/>
              </a:spcAft>
              <a:buClr>
                <a:schemeClr val="lt2"/>
              </a:buClr>
              <a:buSzPts val="2800"/>
              <a:buFont typeface="Arial"/>
              <a:buNone/>
              <a:defRPr b="0" i="0" sz="2800" u="none" cap="none" strike="noStrike">
                <a:solidFill>
                  <a:srgbClr val="3F3F3F"/>
                </a:solidFill>
                <a:latin typeface="Calibri"/>
                <a:ea typeface="Calibri"/>
                <a:cs typeface="Calibri"/>
                <a:sym typeface="Calibri"/>
              </a:defRPr>
            </a:lvl2pPr>
            <a:lvl3pPr lvl="2" marR="0" algn="l">
              <a:lnSpc>
                <a:spcPct val="90000"/>
              </a:lnSpc>
              <a:spcBef>
                <a:spcPts val="500"/>
              </a:spcBef>
              <a:spcAft>
                <a:spcPts val="0"/>
              </a:spcAft>
              <a:buClr>
                <a:schemeClr val="lt2"/>
              </a:buClr>
              <a:buSzPts val="2400"/>
              <a:buFont typeface="Arial"/>
              <a:buNone/>
              <a:defRPr b="0" i="0" sz="2400" u="none" cap="none" strike="noStrike">
                <a:solidFill>
                  <a:srgbClr val="3F3F3F"/>
                </a:solidFill>
                <a:latin typeface="Calibri"/>
                <a:ea typeface="Calibri"/>
                <a:cs typeface="Calibri"/>
                <a:sym typeface="Calibri"/>
              </a:defRPr>
            </a:lvl3pPr>
            <a:lvl4pPr lvl="3" marR="0" algn="l">
              <a:lnSpc>
                <a:spcPct val="90000"/>
              </a:lnSpc>
              <a:spcBef>
                <a:spcPts val="500"/>
              </a:spcBef>
              <a:spcAft>
                <a:spcPts val="0"/>
              </a:spcAft>
              <a:buClr>
                <a:schemeClr val="lt2"/>
              </a:buClr>
              <a:buSzPts val="2000"/>
              <a:buFont typeface="Arial"/>
              <a:buNone/>
              <a:defRPr b="0" i="0" sz="2000" u="none" cap="none" strike="noStrike">
                <a:solidFill>
                  <a:srgbClr val="3F3F3F"/>
                </a:solidFill>
                <a:latin typeface="Calibri"/>
                <a:ea typeface="Calibri"/>
                <a:cs typeface="Calibri"/>
                <a:sym typeface="Calibri"/>
              </a:defRPr>
            </a:lvl4pPr>
            <a:lvl5pPr lvl="4" marR="0" algn="l">
              <a:lnSpc>
                <a:spcPct val="90000"/>
              </a:lnSpc>
              <a:spcBef>
                <a:spcPts val="500"/>
              </a:spcBef>
              <a:spcAft>
                <a:spcPts val="0"/>
              </a:spcAft>
              <a:buClr>
                <a:schemeClr val="lt2"/>
              </a:buClr>
              <a:buSzPts val="2000"/>
              <a:buFont typeface="Arial"/>
              <a:buNone/>
              <a:defRPr b="0" i="0" sz="2000" u="none" cap="none" strike="noStrike">
                <a:solidFill>
                  <a:srgbClr val="3F3F3F"/>
                </a:solidFill>
                <a:latin typeface="Calibri"/>
                <a:ea typeface="Calibri"/>
                <a:cs typeface="Calibri"/>
                <a:sym typeface="Calibri"/>
              </a:defRPr>
            </a:lvl5pPr>
            <a:lvl6pPr lvl="5"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37" name="Google Shape;337;p59"/>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SzPts val="1600"/>
              <a:buNone/>
              <a:defRPr sz="1600">
                <a:solidFill>
                  <a:srgbClr val="7F7F7F"/>
                </a:solidFill>
              </a:defRPr>
            </a:lvl1pPr>
            <a:lvl2pPr indent="-228600" lvl="1" marL="914400" algn="l">
              <a:lnSpc>
                <a:spcPct val="90000"/>
              </a:lnSpc>
              <a:spcBef>
                <a:spcPts val="500"/>
              </a:spcBef>
              <a:spcAft>
                <a:spcPts val="0"/>
              </a:spcAft>
              <a:buSzPts val="1400"/>
              <a:buNone/>
              <a:defRPr sz="14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8" name="Google Shape;338;p5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9" name="Google Shape;339;p5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0" name="Google Shape;340;p5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1" name="Shape 341"/>
        <p:cNvGrpSpPr/>
        <p:nvPr/>
      </p:nvGrpSpPr>
      <p:grpSpPr>
        <a:xfrm>
          <a:off x="0" y="0"/>
          <a:ext cx="0" cy="0"/>
          <a:chOff x="0" y="0"/>
          <a:chExt cx="0" cy="0"/>
        </a:xfrm>
      </p:grpSpPr>
      <p:sp>
        <p:nvSpPr>
          <p:cNvPr id="342" name="Google Shape;342;p60"/>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chemeClr val="dk2"/>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3" name="Google Shape;343;p60"/>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rmAutofit/>
          </a:bodyPr>
          <a:lstStyle>
            <a:lvl1pPr indent="-349250" lvl="0" marL="457200" algn="l">
              <a:lnSpc>
                <a:spcPct val="90000"/>
              </a:lnSpc>
              <a:spcBef>
                <a:spcPts val="0"/>
              </a:spcBef>
              <a:spcAft>
                <a:spcPts val="0"/>
              </a:spcAft>
              <a:buSzPts val="1900"/>
              <a:buChar char="●"/>
              <a:defRPr/>
            </a:lvl1pPr>
            <a:lvl2pPr indent="-323850" lvl="1" marL="914400" algn="l">
              <a:lnSpc>
                <a:spcPct val="90000"/>
              </a:lnSpc>
              <a:spcBef>
                <a:spcPts val="2100"/>
              </a:spcBef>
              <a:spcAft>
                <a:spcPts val="0"/>
              </a:spcAft>
              <a:buSzPts val="1500"/>
              <a:buChar char="○"/>
              <a:defRPr/>
            </a:lvl2pPr>
            <a:lvl3pPr indent="-323850" lvl="2" marL="1371600" algn="l">
              <a:lnSpc>
                <a:spcPct val="90000"/>
              </a:lnSpc>
              <a:spcBef>
                <a:spcPts val="2100"/>
              </a:spcBef>
              <a:spcAft>
                <a:spcPts val="0"/>
              </a:spcAft>
              <a:buSzPts val="1500"/>
              <a:buChar char="■"/>
              <a:defRPr/>
            </a:lvl3pPr>
            <a:lvl4pPr indent="-323850" lvl="3" marL="1828800" algn="l">
              <a:lnSpc>
                <a:spcPct val="90000"/>
              </a:lnSpc>
              <a:spcBef>
                <a:spcPts val="2100"/>
              </a:spcBef>
              <a:spcAft>
                <a:spcPts val="0"/>
              </a:spcAft>
              <a:buSzPts val="1500"/>
              <a:buChar char="●"/>
              <a:defRPr/>
            </a:lvl4pPr>
            <a:lvl5pPr indent="-323850" lvl="4" marL="2286000" algn="l">
              <a:lnSpc>
                <a:spcPct val="90000"/>
              </a:lnSpc>
              <a:spcBef>
                <a:spcPts val="2100"/>
              </a:spcBef>
              <a:spcAft>
                <a:spcPts val="0"/>
              </a:spcAft>
              <a:buSzPts val="1500"/>
              <a:buChar char="○"/>
              <a:defRPr/>
            </a:lvl5pPr>
            <a:lvl6pPr indent="-323850" lvl="5" marL="2743200" algn="l">
              <a:lnSpc>
                <a:spcPct val="90000"/>
              </a:lnSpc>
              <a:spcBef>
                <a:spcPts val="2100"/>
              </a:spcBef>
              <a:spcAft>
                <a:spcPts val="0"/>
              </a:spcAft>
              <a:buClr>
                <a:schemeClr val="dk1"/>
              </a:buClr>
              <a:buSzPts val="1500"/>
              <a:buChar char="■"/>
              <a:defRPr/>
            </a:lvl6pPr>
            <a:lvl7pPr indent="-323850" lvl="6" marL="3200400" algn="l">
              <a:lnSpc>
                <a:spcPct val="90000"/>
              </a:lnSpc>
              <a:spcBef>
                <a:spcPts val="2100"/>
              </a:spcBef>
              <a:spcAft>
                <a:spcPts val="0"/>
              </a:spcAft>
              <a:buClr>
                <a:schemeClr val="dk1"/>
              </a:buClr>
              <a:buSzPts val="1500"/>
              <a:buChar char="●"/>
              <a:defRPr/>
            </a:lvl7pPr>
            <a:lvl8pPr indent="-323850" lvl="7" marL="3657600" algn="l">
              <a:lnSpc>
                <a:spcPct val="90000"/>
              </a:lnSpc>
              <a:spcBef>
                <a:spcPts val="2100"/>
              </a:spcBef>
              <a:spcAft>
                <a:spcPts val="0"/>
              </a:spcAft>
              <a:buClr>
                <a:schemeClr val="dk1"/>
              </a:buClr>
              <a:buSzPts val="1500"/>
              <a:buChar char="○"/>
              <a:defRPr/>
            </a:lvl8pPr>
            <a:lvl9pPr indent="-323850" lvl="8" marL="4114800" algn="l">
              <a:lnSpc>
                <a:spcPct val="90000"/>
              </a:lnSpc>
              <a:spcBef>
                <a:spcPts val="2100"/>
              </a:spcBef>
              <a:spcAft>
                <a:spcPts val="2100"/>
              </a:spcAft>
              <a:buClr>
                <a:schemeClr val="dk1"/>
              </a:buClr>
              <a:buSzPts val="1500"/>
              <a:buChar char="■"/>
              <a:defRPr/>
            </a:lvl9pPr>
          </a:lstStyle>
          <a:p/>
        </p:txBody>
      </p:sp>
      <p:sp>
        <p:nvSpPr>
          <p:cNvPr id="344" name="Google Shape;344;p60"/>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algn="r">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algn="r">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algn="r">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algn="r">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algn="r">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algn="r">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algn="r">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algn="r">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algn="r">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Header 1">
  <p:cSld name="Dark Header_1">
    <p:spTree>
      <p:nvGrpSpPr>
        <p:cNvPr id="345" name="Shape 345"/>
        <p:cNvGrpSpPr/>
        <p:nvPr/>
      </p:nvGrpSpPr>
      <p:grpSpPr>
        <a:xfrm>
          <a:off x="0" y="0"/>
          <a:ext cx="0" cy="0"/>
          <a:chOff x="0" y="0"/>
          <a:chExt cx="0" cy="0"/>
        </a:xfrm>
      </p:grpSpPr>
      <p:pic>
        <p:nvPicPr>
          <p:cNvPr id="346" name="Google Shape;346;p61"/>
          <p:cNvPicPr preferRelativeResize="0"/>
          <p:nvPr/>
        </p:nvPicPr>
        <p:blipFill rotWithShape="1">
          <a:blip r:embed="rId2">
            <a:alphaModFix/>
          </a:blip>
          <a:srcRect b="30329" l="0" r="2286" t="51842"/>
          <a:stretch/>
        </p:blipFill>
        <p:spPr>
          <a:xfrm>
            <a:off x="0" y="0"/>
            <a:ext cx="12192000" cy="1251274"/>
          </a:xfrm>
          <a:prstGeom prst="rect">
            <a:avLst/>
          </a:prstGeom>
          <a:noFill/>
          <a:ln>
            <a:noFill/>
          </a:ln>
        </p:spPr>
      </p:pic>
      <p:sp>
        <p:nvSpPr>
          <p:cNvPr id="347" name="Google Shape;347;p6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8" name="Google Shape;348;p6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9" name="Google Shape;349;p6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50" name="Google Shape;350;p61"/>
          <p:cNvSpPr txBox="1"/>
          <p:nvPr>
            <p:ph type="title"/>
          </p:nvPr>
        </p:nvSpPr>
        <p:spPr>
          <a:xfrm>
            <a:off x="156409" y="0"/>
            <a:ext cx="121518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Header 2">
  <p:cSld name="Dark Header_2">
    <p:spTree>
      <p:nvGrpSpPr>
        <p:cNvPr id="351" name="Shape 351"/>
        <p:cNvGrpSpPr/>
        <p:nvPr/>
      </p:nvGrpSpPr>
      <p:grpSpPr>
        <a:xfrm>
          <a:off x="0" y="0"/>
          <a:ext cx="0" cy="0"/>
          <a:chOff x="0" y="0"/>
          <a:chExt cx="0" cy="0"/>
        </a:xfrm>
      </p:grpSpPr>
      <p:sp>
        <p:nvSpPr>
          <p:cNvPr id="352" name="Google Shape;352;p6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53" name="Google Shape;353;p6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54" name="Google Shape;354;p6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355" name="Google Shape;355;p62"/>
          <p:cNvPicPr preferRelativeResize="0"/>
          <p:nvPr/>
        </p:nvPicPr>
        <p:blipFill rotWithShape="1">
          <a:blip r:embed="rId2">
            <a:alphaModFix/>
          </a:blip>
          <a:srcRect b="77675" l="3286" r="-2266" t="5726"/>
          <a:stretch/>
        </p:blipFill>
        <p:spPr>
          <a:xfrm>
            <a:off x="-1" y="1"/>
            <a:ext cx="12477509" cy="1251283"/>
          </a:xfrm>
          <a:prstGeom prst="rect">
            <a:avLst/>
          </a:prstGeom>
          <a:noFill/>
          <a:ln>
            <a:noFill/>
          </a:ln>
        </p:spPr>
      </p:pic>
      <p:pic>
        <p:nvPicPr>
          <p:cNvPr id="356" name="Google Shape;356;p62"/>
          <p:cNvPicPr preferRelativeResize="0"/>
          <p:nvPr/>
        </p:nvPicPr>
        <p:blipFill rotWithShape="1">
          <a:blip r:embed="rId3">
            <a:alphaModFix/>
          </a:blip>
          <a:srcRect b="30329" l="0" r="2286" t="51842"/>
          <a:stretch/>
        </p:blipFill>
        <p:spPr>
          <a:xfrm>
            <a:off x="0" y="0"/>
            <a:ext cx="12192005" cy="1251276"/>
          </a:xfrm>
          <a:prstGeom prst="rect">
            <a:avLst/>
          </a:prstGeom>
          <a:noFill/>
          <a:ln>
            <a:noFill/>
          </a:ln>
        </p:spPr>
      </p:pic>
      <p:sp>
        <p:nvSpPr>
          <p:cNvPr id="357" name="Google Shape;357;p62"/>
          <p:cNvSpPr txBox="1"/>
          <p:nvPr>
            <p:ph type="title"/>
          </p:nvPr>
        </p:nvSpPr>
        <p:spPr>
          <a:xfrm>
            <a:off x="156409" y="0"/>
            <a:ext cx="121521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Oswald"/>
              <a:buNone/>
              <a:defRPr b="0">
                <a:solidFill>
                  <a:schemeClr val="lt1"/>
                </a:solidFill>
                <a:latin typeface="Oswald"/>
                <a:ea typeface="Oswald"/>
                <a:cs typeface="Oswald"/>
                <a:sym typeface="Oswald"/>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58" name="Google Shape;358;p62"/>
          <p:cNvSpPr txBox="1"/>
          <p:nvPr>
            <p:ph idx="1" type="body"/>
          </p:nvPr>
        </p:nvSpPr>
        <p:spPr>
          <a:xfrm>
            <a:off x="589722" y="1537390"/>
            <a:ext cx="10764000" cy="435120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0"/>
              </a:spcBef>
              <a:spcAft>
                <a:spcPts val="0"/>
              </a:spcAft>
              <a:buSzPts val="2800"/>
              <a:buChar char="•"/>
              <a:defRPr/>
            </a:lvl1pPr>
            <a:lvl2pPr indent="-381000" lvl="1" marL="914400" algn="l">
              <a:lnSpc>
                <a:spcPct val="90000"/>
              </a:lnSpc>
              <a:spcBef>
                <a:spcPts val="0"/>
              </a:spcBef>
              <a:spcAft>
                <a:spcPts val="0"/>
              </a:spcAft>
              <a:buSzPts val="2400"/>
              <a:buChar char="•"/>
              <a:defRPr/>
            </a:lvl2pPr>
            <a:lvl3pPr indent="-355600" lvl="2" marL="1371600" algn="l">
              <a:lnSpc>
                <a:spcPct val="90000"/>
              </a:lnSpc>
              <a:spcBef>
                <a:spcPts val="0"/>
              </a:spcBef>
              <a:spcAft>
                <a:spcPts val="0"/>
              </a:spcAft>
              <a:buSzPts val="20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0"/>
              </a:spcBef>
              <a:spcAft>
                <a:spcPts val="0"/>
              </a:spcAft>
              <a:buSzPts val="1800"/>
              <a:buChar char="•"/>
              <a:defRPr/>
            </a:lvl6pPr>
            <a:lvl7pPr indent="-342900" lvl="6" marL="3200400" algn="l">
              <a:lnSpc>
                <a:spcPct val="90000"/>
              </a:lnSpc>
              <a:spcBef>
                <a:spcPts val="0"/>
              </a:spcBef>
              <a:spcAft>
                <a:spcPts val="0"/>
              </a:spcAft>
              <a:buSzPts val="1800"/>
              <a:buChar char="•"/>
              <a:defRPr/>
            </a:lvl7pPr>
            <a:lvl8pPr indent="-342900" lvl="7" marL="3657600" algn="l">
              <a:lnSpc>
                <a:spcPct val="90000"/>
              </a:lnSpc>
              <a:spcBef>
                <a:spcPts val="0"/>
              </a:spcBef>
              <a:spcAft>
                <a:spcPts val="0"/>
              </a:spcAft>
              <a:buSzPts val="1800"/>
              <a:buChar char="•"/>
              <a:defRPr/>
            </a:lvl8pPr>
            <a:lvl9pPr indent="-342900" lvl="8" marL="4114800" algn="l">
              <a:lnSpc>
                <a:spcPct val="90000"/>
              </a:lnSpc>
              <a:spcBef>
                <a:spcPts val="0"/>
              </a:spcBef>
              <a:spcAft>
                <a:spcPts val="0"/>
              </a:spcAft>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1">
  <p:cSld name="OBJECT_WITH_CAPTION_TEXT_1">
    <p:spTree>
      <p:nvGrpSpPr>
        <p:cNvPr id="48" name="Shape 48"/>
        <p:cNvGrpSpPr/>
        <p:nvPr/>
      </p:nvGrpSpPr>
      <p:grpSpPr>
        <a:xfrm>
          <a:off x="0" y="0"/>
          <a:ext cx="0" cy="0"/>
          <a:chOff x="0" y="0"/>
          <a:chExt cx="0" cy="0"/>
        </a:xfrm>
      </p:grpSpPr>
      <p:pic>
        <p:nvPicPr>
          <p:cNvPr id="49" name="Google Shape;49;p7"/>
          <p:cNvPicPr preferRelativeResize="0"/>
          <p:nvPr/>
        </p:nvPicPr>
        <p:blipFill rotWithShape="1">
          <a:blip r:embed="rId2">
            <a:alphaModFix/>
          </a:blip>
          <a:srcRect b="0" l="0" r="0" t="0"/>
          <a:stretch/>
        </p:blipFill>
        <p:spPr>
          <a:xfrm>
            <a:off x="0" y="-5959"/>
            <a:ext cx="12192000" cy="6869918"/>
          </a:xfrm>
          <a:prstGeom prst="rect">
            <a:avLst/>
          </a:prstGeom>
          <a:noFill/>
          <a:ln>
            <a:noFill/>
          </a:ln>
        </p:spPr>
      </p:pic>
      <p:sp>
        <p:nvSpPr>
          <p:cNvPr id="50" name="Google Shape;50;p7"/>
          <p:cNvSpPr txBox="1"/>
          <p:nvPr/>
        </p:nvSpPr>
        <p:spPr>
          <a:xfrm>
            <a:off x="471686" y="273450"/>
            <a:ext cx="3932100" cy="789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t/>
            </a:r>
            <a:endParaRPr sz="3200">
              <a:solidFill>
                <a:srgbClr val="FFFFFF"/>
              </a:solidFill>
              <a:latin typeface="Proxima Nova Semibold"/>
              <a:ea typeface="Proxima Nova Semibold"/>
              <a:cs typeface="Proxima Nova Semibold"/>
              <a:sym typeface="Proxima Nova Semibold"/>
            </a:endParaRPr>
          </a:p>
        </p:txBody>
      </p:sp>
      <p:sp>
        <p:nvSpPr>
          <p:cNvPr id="51" name="Google Shape;51;p7"/>
          <p:cNvSpPr txBox="1"/>
          <p:nvPr/>
        </p:nvSpPr>
        <p:spPr>
          <a:xfrm>
            <a:off x="398075" y="1334900"/>
            <a:ext cx="4180500" cy="5380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2500">
              <a:solidFill>
                <a:srgbClr val="FFFFFF"/>
              </a:solidFill>
              <a:latin typeface="Proxima Nova"/>
              <a:ea typeface="Proxima Nova"/>
              <a:cs typeface="Proxima Nova"/>
              <a:sym typeface="Proxima Nova"/>
            </a:endParaRPr>
          </a:p>
        </p:txBody>
      </p:sp>
      <p:sp>
        <p:nvSpPr>
          <p:cNvPr id="52" name="Google Shape;52;p7"/>
          <p:cNvSpPr txBox="1"/>
          <p:nvPr>
            <p:ph type="title"/>
          </p:nvPr>
        </p:nvSpPr>
        <p:spPr>
          <a:xfrm>
            <a:off x="522287" y="273442"/>
            <a:ext cx="3932100" cy="1600200"/>
          </a:xfrm>
          <a:prstGeom prst="rect">
            <a:avLst/>
          </a:prstGeom>
          <a:noFill/>
          <a:ln>
            <a:noFill/>
          </a:ln>
        </p:spPr>
        <p:txBody>
          <a:bodyPr anchorCtr="0" anchor="ctr" bIns="45700" lIns="91425" spcFirstLastPara="1" rIns="91425" wrap="square" tIns="45700">
            <a:noAutofit/>
          </a:bodyPr>
          <a:lstStyle>
            <a:lvl1pPr lvl="0">
              <a:spcBef>
                <a:spcPts val="0"/>
              </a:spcBef>
              <a:spcAft>
                <a:spcPts val="0"/>
              </a:spcAft>
              <a:buSzPts val="3200"/>
              <a:buFont typeface="Proxima Nova Semibold"/>
              <a:buNone/>
              <a:defRPr b="0" sz="3100">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txBox="1"/>
          <p:nvPr>
            <p:ph idx="1" type="body"/>
          </p:nvPr>
        </p:nvSpPr>
        <p:spPr>
          <a:xfrm>
            <a:off x="5181599" y="273442"/>
            <a:ext cx="6417600" cy="594630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lt1"/>
              </a:buClr>
              <a:buSzPts val="3200"/>
              <a:buChar char="•"/>
              <a:defRPr sz="3200">
                <a:solidFill>
                  <a:schemeClr val="lt1"/>
                </a:solidFill>
              </a:defRPr>
            </a:lvl1pPr>
            <a:lvl2pPr indent="-406400" lvl="1" marL="914400" algn="l">
              <a:lnSpc>
                <a:spcPct val="90000"/>
              </a:lnSpc>
              <a:spcBef>
                <a:spcPts val="500"/>
              </a:spcBef>
              <a:spcAft>
                <a:spcPts val="0"/>
              </a:spcAft>
              <a:buClr>
                <a:schemeClr val="lt1"/>
              </a:buClr>
              <a:buSzPts val="2800"/>
              <a:buChar char="•"/>
              <a:defRPr sz="28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55600" lvl="3" marL="1828800" algn="l">
              <a:lnSpc>
                <a:spcPct val="90000"/>
              </a:lnSpc>
              <a:spcBef>
                <a:spcPts val="500"/>
              </a:spcBef>
              <a:spcAft>
                <a:spcPts val="0"/>
              </a:spcAft>
              <a:buClr>
                <a:schemeClr val="lt1"/>
              </a:buClr>
              <a:buSzPts val="2000"/>
              <a:buChar char="•"/>
              <a:defRPr sz="2000">
                <a:solidFill>
                  <a:schemeClr val="lt1"/>
                </a:solidFill>
              </a:defRPr>
            </a:lvl4pPr>
            <a:lvl5pPr indent="-355600" lvl="4" marL="2286000" algn="l">
              <a:lnSpc>
                <a:spcPct val="90000"/>
              </a:lnSpc>
              <a:spcBef>
                <a:spcPts val="500"/>
              </a:spcBef>
              <a:spcAft>
                <a:spcPts val="0"/>
              </a:spcAft>
              <a:buClr>
                <a:schemeClr val="lt1"/>
              </a:buClr>
              <a:buSzPts val="2000"/>
              <a:buChar char="•"/>
              <a:defRPr sz="2000">
                <a:solidFill>
                  <a:schemeClr val="lt1"/>
                </a:solidFill>
              </a:defRPr>
            </a:lvl5pPr>
            <a:lvl6pPr indent="-355600" lvl="5" marL="2743200" algn="l">
              <a:lnSpc>
                <a:spcPct val="90000"/>
              </a:lnSpc>
              <a:spcBef>
                <a:spcPts val="500"/>
              </a:spcBef>
              <a:spcAft>
                <a:spcPts val="0"/>
              </a:spcAft>
              <a:buClr>
                <a:schemeClr val="lt1"/>
              </a:buClr>
              <a:buSzPts val="2000"/>
              <a:buChar char="•"/>
              <a:defRPr sz="2000">
                <a:solidFill>
                  <a:schemeClr val="lt1"/>
                </a:solidFill>
              </a:defRPr>
            </a:lvl6pPr>
            <a:lvl7pPr indent="-355600" lvl="6" marL="3200400" algn="l">
              <a:lnSpc>
                <a:spcPct val="90000"/>
              </a:lnSpc>
              <a:spcBef>
                <a:spcPts val="500"/>
              </a:spcBef>
              <a:spcAft>
                <a:spcPts val="0"/>
              </a:spcAft>
              <a:buClr>
                <a:schemeClr val="lt1"/>
              </a:buClr>
              <a:buSzPts val="2000"/>
              <a:buChar char="•"/>
              <a:defRPr sz="2000">
                <a:solidFill>
                  <a:schemeClr val="lt1"/>
                </a:solidFill>
              </a:defRPr>
            </a:lvl7pPr>
            <a:lvl8pPr indent="-355600" lvl="7" marL="3657600" algn="l">
              <a:lnSpc>
                <a:spcPct val="90000"/>
              </a:lnSpc>
              <a:spcBef>
                <a:spcPts val="500"/>
              </a:spcBef>
              <a:spcAft>
                <a:spcPts val="0"/>
              </a:spcAft>
              <a:buClr>
                <a:schemeClr val="lt1"/>
              </a:buClr>
              <a:buSzPts val="2000"/>
              <a:buChar char="•"/>
              <a:defRPr sz="2000">
                <a:solidFill>
                  <a:schemeClr val="lt1"/>
                </a:solidFill>
              </a:defRPr>
            </a:lvl8pPr>
            <a:lvl9pPr indent="-355600" lvl="8" marL="4114800" algn="l">
              <a:lnSpc>
                <a:spcPct val="90000"/>
              </a:lnSpc>
              <a:spcBef>
                <a:spcPts val="500"/>
              </a:spcBef>
              <a:spcAft>
                <a:spcPts val="0"/>
              </a:spcAft>
              <a:buClr>
                <a:schemeClr val="lt1"/>
              </a:buClr>
              <a:buSzPts val="2000"/>
              <a:buChar char="•"/>
              <a:defRPr sz="2000">
                <a:solidFill>
                  <a:schemeClr val="lt1"/>
                </a:solidFill>
              </a:defRPr>
            </a:lvl9pPr>
          </a:lstStyle>
          <a:p/>
        </p:txBody>
      </p:sp>
      <p:sp>
        <p:nvSpPr>
          <p:cNvPr id="54" name="Google Shape;54;p7"/>
          <p:cNvSpPr txBox="1"/>
          <p:nvPr>
            <p:ph idx="2" type="body"/>
          </p:nvPr>
        </p:nvSpPr>
        <p:spPr>
          <a:xfrm>
            <a:off x="522275" y="1768238"/>
            <a:ext cx="3986100" cy="4596300"/>
          </a:xfrm>
          <a:prstGeom prst="rect">
            <a:avLst/>
          </a:prstGeom>
          <a:noFill/>
          <a:ln>
            <a:noFill/>
          </a:ln>
        </p:spPr>
        <p:txBody>
          <a:bodyPr anchorCtr="0" anchor="t" bIns="45700" lIns="91425" spcFirstLastPara="1" rIns="91425" wrap="square" tIns="45700">
            <a:noAutofit/>
          </a:bodyPr>
          <a:lstStyle>
            <a:lvl1pPr indent="-228600" lvl="0" marL="457200" marR="0" algn="l">
              <a:lnSpc>
                <a:spcPct val="115000"/>
              </a:lnSpc>
              <a:spcBef>
                <a:spcPts val="0"/>
              </a:spcBef>
              <a:spcAft>
                <a:spcPts val="0"/>
              </a:spcAft>
              <a:buClr>
                <a:srgbClr val="073763"/>
              </a:buClr>
              <a:buSzPts val="100"/>
              <a:buFont typeface="Proxima Nova"/>
              <a:buNone/>
              <a:defRPr sz="2200">
                <a:solidFill>
                  <a:srgbClr val="073763"/>
                </a:solidFill>
              </a:defRPr>
            </a:lvl1pPr>
            <a:lvl2pPr indent="-228600" lvl="1" marL="914400" marR="0" algn="l">
              <a:lnSpc>
                <a:spcPct val="115000"/>
              </a:lnSpc>
              <a:spcBef>
                <a:spcPts val="0"/>
              </a:spcBef>
              <a:spcAft>
                <a:spcPts val="0"/>
              </a:spcAft>
              <a:buClr>
                <a:srgbClr val="073763"/>
              </a:buClr>
              <a:buSzPts val="1400"/>
              <a:buFont typeface="Proxima Nova"/>
              <a:buNone/>
              <a:defRPr sz="2200">
                <a:solidFill>
                  <a:srgbClr val="073763"/>
                </a:solidFill>
              </a:defRPr>
            </a:lvl2pPr>
            <a:lvl3pPr indent="-228600" lvl="2" marL="1371600" marR="0" algn="l">
              <a:lnSpc>
                <a:spcPct val="115000"/>
              </a:lnSpc>
              <a:spcBef>
                <a:spcPts val="0"/>
              </a:spcBef>
              <a:spcAft>
                <a:spcPts val="0"/>
              </a:spcAft>
              <a:buClr>
                <a:srgbClr val="073763"/>
              </a:buClr>
              <a:buSzPts val="1200"/>
              <a:buFont typeface="Proxima Nova"/>
              <a:buNone/>
              <a:defRPr sz="2200">
                <a:solidFill>
                  <a:srgbClr val="073763"/>
                </a:solidFill>
              </a:defRPr>
            </a:lvl3pPr>
            <a:lvl4pPr indent="-228600" lvl="3" marL="1828800" marR="0" algn="l">
              <a:lnSpc>
                <a:spcPct val="115000"/>
              </a:lnSpc>
              <a:spcBef>
                <a:spcPts val="0"/>
              </a:spcBef>
              <a:spcAft>
                <a:spcPts val="0"/>
              </a:spcAft>
              <a:buClr>
                <a:srgbClr val="073763"/>
              </a:buClr>
              <a:buSzPts val="1000"/>
              <a:buFont typeface="Proxima Nova"/>
              <a:buNone/>
              <a:defRPr sz="2200">
                <a:solidFill>
                  <a:srgbClr val="073763"/>
                </a:solidFill>
              </a:defRPr>
            </a:lvl4pPr>
            <a:lvl5pPr indent="-228600" lvl="4" marL="2286000" marR="0" algn="l">
              <a:lnSpc>
                <a:spcPct val="115000"/>
              </a:lnSpc>
              <a:spcBef>
                <a:spcPts val="0"/>
              </a:spcBef>
              <a:spcAft>
                <a:spcPts val="0"/>
              </a:spcAft>
              <a:buClr>
                <a:srgbClr val="073763"/>
              </a:buClr>
              <a:buSzPts val="1000"/>
              <a:buFont typeface="Proxima Nova"/>
              <a:buNone/>
              <a:defRPr sz="2200">
                <a:solidFill>
                  <a:srgbClr val="073763"/>
                </a:solidFill>
              </a:defRPr>
            </a:lvl5pPr>
            <a:lvl6pPr indent="-228600" lvl="5" marL="2743200" marR="0" algn="l">
              <a:lnSpc>
                <a:spcPct val="115000"/>
              </a:lnSpc>
              <a:spcBef>
                <a:spcPts val="0"/>
              </a:spcBef>
              <a:spcAft>
                <a:spcPts val="0"/>
              </a:spcAft>
              <a:buClr>
                <a:srgbClr val="073763"/>
              </a:buClr>
              <a:buSzPts val="1000"/>
              <a:buFont typeface="Proxima Nova"/>
              <a:buNone/>
              <a:defRPr sz="2200">
                <a:solidFill>
                  <a:srgbClr val="073763"/>
                </a:solidFill>
              </a:defRPr>
            </a:lvl6pPr>
            <a:lvl7pPr indent="-228600" lvl="6" marL="3200400" marR="0" algn="l">
              <a:lnSpc>
                <a:spcPct val="115000"/>
              </a:lnSpc>
              <a:spcBef>
                <a:spcPts val="0"/>
              </a:spcBef>
              <a:spcAft>
                <a:spcPts val="0"/>
              </a:spcAft>
              <a:buClr>
                <a:srgbClr val="073763"/>
              </a:buClr>
              <a:buSzPts val="1000"/>
              <a:buFont typeface="Proxima Nova"/>
              <a:buNone/>
              <a:defRPr sz="2200">
                <a:solidFill>
                  <a:srgbClr val="073763"/>
                </a:solidFill>
              </a:defRPr>
            </a:lvl7pPr>
            <a:lvl8pPr indent="-228600" lvl="7" marL="3657600" marR="0" algn="l">
              <a:lnSpc>
                <a:spcPct val="115000"/>
              </a:lnSpc>
              <a:spcBef>
                <a:spcPts val="0"/>
              </a:spcBef>
              <a:spcAft>
                <a:spcPts val="0"/>
              </a:spcAft>
              <a:buClr>
                <a:srgbClr val="073763"/>
              </a:buClr>
              <a:buSzPts val="1000"/>
              <a:buFont typeface="Proxima Nova"/>
              <a:buNone/>
              <a:defRPr sz="2200">
                <a:solidFill>
                  <a:srgbClr val="073763"/>
                </a:solidFill>
              </a:defRPr>
            </a:lvl8pPr>
            <a:lvl9pPr indent="-228600" lvl="8" marL="4114800" marR="0" algn="l">
              <a:lnSpc>
                <a:spcPct val="115000"/>
              </a:lnSpc>
              <a:spcBef>
                <a:spcPts val="0"/>
              </a:spcBef>
              <a:spcAft>
                <a:spcPts val="0"/>
              </a:spcAft>
              <a:buClr>
                <a:srgbClr val="073763"/>
              </a:buClr>
              <a:buSzPts val="1000"/>
              <a:buFont typeface="Proxima Nova"/>
              <a:buNone/>
              <a:defRPr sz="2200">
                <a:solidFill>
                  <a:srgbClr val="073763"/>
                </a:solidFill>
              </a:defRPr>
            </a:lvl9pPr>
          </a:lstStyle>
          <a:p/>
        </p:txBody>
      </p:sp>
      <p:sp>
        <p:nvSpPr>
          <p:cNvPr id="55" name="Google Shape;55;p7"/>
          <p:cNvSpPr txBox="1"/>
          <p:nvPr>
            <p:ph idx="12" type="sldNum"/>
          </p:nvPr>
        </p:nvSpPr>
        <p:spPr>
          <a:xfrm>
            <a:off x="88559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Header 1 1">
  <p:cSld name="1_Dark Header 2">
    <p:spTree>
      <p:nvGrpSpPr>
        <p:cNvPr id="359" name="Shape 359"/>
        <p:cNvGrpSpPr/>
        <p:nvPr/>
      </p:nvGrpSpPr>
      <p:grpSpPr>
        <a:xfrm>
          <a:off x="0" y="0"/>
          <a:ext cx="0" cy="0"/>
          <a:chOff x="0" y="0"/>
          <a:chExt cx="0" cy="0"/>
        </a:xfrm>
      </p:grpSpPr>
      <p:pic>
        <p:nvPicPr>
          <p:cNvPr id="360" name="Google Shape;360;p63"/>
          <p:cNvPicPr preferRelativeResize="0"/>
          <p:nvPr/>
        </p:nvPicPr>
        <p:blipFill rotWithShape="1">
          <a:blip r:embed="rId2">
            <a:alphaModFix/>
          </a:blip>
          <a:srcRect b="23844" l="0" r="0" t="0"/>
          <a:stretch/>
        </p:blipFill>
        <p:spPr>
          <a:xfrm>
            <a:off x="-9229" y="0"/>
            <a:ext cx="12210456" cy="1365791"/>
          </a:xfrm>
          <a:prstGeom prst="rect">
            <a:avLst/>
          </a:prstGeom>
          <a:noFill/>
          <a:ln>
            <a:noFill/>
          </a:ln>
        </p:spPr>
      </p:pic>
      <p:sp>
        <p:nvSpPr>
          <p:cNvPr id="361" name="Google Shape;361;p63"/>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62" name="Google Shape;362;p63"/>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63" name="Google Shape;363;p63"/>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64" name="Google Shape;364;p63"/>
          <p:cNvSpPr txBox="1"/>
          <p:nvPr>
            <p:ph type="title"/>
          </p:nvPr>
        </p:nvSpPr>
        <p:spPr>
          <a:xfrm>
            <a:off x="298173" y="291548"/>
            <a:ext cx="11579100" cy="9408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Calibri"/>
              <a:buNone/>
              <a:defRPr b="0" i="0">
                <a:solidFill>
                  <a:schemeClr val="lt1"/>
                </a:solidFill>
                <a:latin typeface="Oswald Medium"/>
                <a:ea typeface="Oswald Medium"/>
                <a:cs typeface="Oswald Medium"/>
                <a:sym typeface="Oswald Medium"/>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fty-Fifty Light Dark">
  <p:cSld name="OBJECT_WITH_CAPTION_TEXT_1_1">
    <p:spTree>
      <p:nvGrpSpPr>
        <p:cNvPr id="56" name="Shape 56"/>
        <p:cNvGrpSpPr/>
        <p:nvPr/>
      </p:nvGrpSpPr>
      <p:grpSpPr>
        <a:xfrm>
          <a:off x="0" y="0"/>
          <a:ext cx="0" cy="0"/>
          <a:chOff x="0" y="0"/>
          <a:chExt cx="0" cy="0"/>
        </a:xfrm>
      </p:grpSpPr>
      <p:pic>
        <p:nvPicPr>
          <p:cNvPr id="57" name="Google Shape;57;p8"/>
          <p:cNvPicPr preferRelativeResize="0"/>
          <p:nvPr/>
        </p:nvPicPr>
        <p:blipFill rotWithShape="1">
          <a:blip r:embed="rId2">
            <a:alphaModFix/>
          </a:blip>
          <a:srcRect b="0" l="89" r="79" t="0"/>
          <a:stretch/>
        </p:blipFill>
        <p:spPr>
          <a:xfrm>
            <a:off x="7434" y="-5959"/>
            <a:ext cx="12192000" cy="6869918"/>
          </a:xfrm>
          <a:prstGeom prst="rect">
            <a:avLst/>
          </a:prstGeom>
          <a:noFill/>
          <a:ln>
            <a:noFill/>
          </a:ln>
        </p:spPr>
      </p:pic>
      <p:sp>
        <p:nvSpPr>
          <p:cNvPr id="58" name="Google Shape;58;p8"/>
          <p:cNvSpPr txBox="1"/>
          <p:nvPr/>
        </p:nvSpPr>
        <p:spPr>
          <a:xfrm>
            <a:off x="471686" y="273450"/>
            <a:ext cx="3932100" cy="789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t/>
            </a:r>
            <a:endParaRPr sz="3200">
              <a:solidFill>
                <a:srgbClr val="FFFFFF"/>
              </a:solidFill>
              <a:latin typeface="Proxima Nova Semibold"/>
              <a:ea typeface="Proxima Nova Semibold"/>
              <a:cs typeface="Proxima Nova Semibold"/>
              <a:sym typeface="Proxima Nova Semibold"/>
            </a:endParaRPr>
          </a:p>
        </p:txBody>
      </p:sp>
      <p:sp>
        <p:nvSpPr>
          <p:cNvPr id="59" name="Google Shape;59;p8"/>
          <p:cNvSpPr txBox="1"/>
          <p:nvPr/>
        </p:nvSpPr>
        <p:spPr>
          <a:xfrm>
            <a:off x="398075" y="1334900"/>
            <a:ext cx="4180500" cy="5380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2500">
              <a:solidFill>
                <a:srgbClr val="FFFFFF"/>
              </a:solidFill>
              <a:latin typeface="Proxima Nova"/>
              <a:ea typeface="Proxima Nova"/>
              <a:cs typeface="Proxima Nova"/>
              <a:sym typeface="Proxima Nova"/>
            </a:endParaRPr>
          </a:p>
        </p:txBody>
      </p:sp>
      <p:sp>
        <p:nvSpPr>
          <p:cNvPr id="60" name="Google Shape;60;p8"/>
          <p:cNvSpPr txBox="1"/>
          <p:nvPr>
            <p:ph type="title"/>
          </p:nvPr>
        </p:nvSpPr>
        <p:spPr>
          <a:xfrm>
            <a:off x="522287" y="273442"/>
            <a:ext cx="3932100" cy="1600200"/>
          </a:xfrm>
          <a:prstGeom prst="rect">
            <a:avLst/>
          </a:prstGeom>
          <a:noFill/>
          <a:ln>
            <a:noFill/>
          </a:ln>
        </p:spPr>
        <p:txBody>
          <a:bodyPr anchorCtr="0" anchor="ctr" bIns="45700" lIns="91425" spcFirstLastPara="1" rIns="91425" wrap="square" tIns="45700">
            <a:noAutofit/>
          </a:bodyPr>
          <a:lstStyle>
            <a:lvl1pPr lvl="0">
              <a:spcBef>
                <a:spcPts val="0"/>
              </a:spcBef>
              <a:spcAft>
                <a:spcPts val="0"/>
              </a:spcAft>
              <a:buSzPts val="3200"/>
              <a:buFont typeface="Proxima Nova Semibold"/>
              <a:buNone/>
              <a:defRPr b="0" sz="3100">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8"/>
          <p:cNvSpPr txBox="1"/>
          <p:nvPr>
            <p:ph idx="1" type="body"/>
          </p:nvPr>
        </p:nvSpPr>
        <p:spPr>
          <a:xfrm>
            <a:off x="6497450" y="273450"/>
            <a:ext cx="5101800" cy="594630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lt1"/>
              </a:buClr>
              <a:buSzPts val="3200"/>
              <a:buChar char="•"/>
              <a:defRPr sz="3200">
                <a:solidFill>
                  <a:schemeClr val="lt1"/>
                </a:solidFill>
              </a:defRPr>
            </a:lvl1pPr>
            <a:lvl2pPr indent="-406400" lvl="1" marL="914400" algn="l">
              <a:lnSpc>
                <a:spcPct val="90000"/>
              </a:lnSpc>
              <a:spcBef>
                <a:spcPts val="500"/>
              </a:spcBef>
              <a:spcAft>
                <a:spcPts val="0"/>
              </a:spcAft>
              <a:buClr>
                <a:schemeClr val="lt1"/>
              </a:buClr>
              <a:buSzPts val="2800"/>
              <a:buChar char="•"/>
              <a:defRPr sz="28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55600" lvl="3" marL="1828800" algn="l">
              <a:lnSpc>
                <a:spcPct val="90000"/>
              </a:lnSpc>
              <a:spcBef>
                <a:spcPts val="500"/>
              </a:spcBef>
              <a:spcAft>
                <a:spcPts val="0"/>
              </a:spcAft>
              <a:buClr>
                <a:schemeClr val="lt1"/>
              </a:buClr>
              <a:buSzPts val="2000"/>
              <a:buChar char="•"/>
              <a:defRPr sz="2000">
                <a:solidFill>
                  <a:schemeClr val="lt1"/>
                </a:solidFill>
              </a:defRPr>
            </a:lvl4pPr>
            <a:lvl5pPr indent="-355600" lvl="4" marL="2286000" algn="l">
              <a:lnSpc>
                <a:spcPct val="90000"/>
              </a:lnSpc>
              <a:spcBef>
                <a:spcPts val="500"/>
              </a:spcBef>
              <a:spcAft>
                <a:spcPts val="0"/>
              </a:spcAft>
              <a:buClr>
                <a:schemeClr val="lt1"/>
              </a:buClr>
              <a:buSzPts val="2000"/>
              <a:buChar char="•"/>
              <a:defRPr sz="2000">
                <a:solidFill>
                  <a:schemeClr val="lt1"/>
                </a:solidFill>
              </a:defRPr>
            </a:lvl5pPr>
            <a:lvl6pPr indent="-355600" lvl="5" marL="2743200" algn="l">
              <a:lnSpc>
                <a:spcPct val="90000"/>
              </a:lnSpc>
              <a:spcBef>
                <a:spcPts val="500"/>
              </a:spcBef>
              <a:spcAft>
                <a:spcPts val="0"/>
              </a:spcAft>
              <a:buClr>
                <a:schemeClr val="lt1"/>
              </a:buClr>
              <a:buSzPts val="2000"/>
              <a:buChar char="•"/>
              <a:defRPr sz="2000">
                <a:solidFill>
                  <a:schemeClr val="lt1"/>
                </a:solidFill>
              </a:defRPr>
            </a:lvl6pPr>
            <a:lvl7pPr indent="-355600" lvl="6" marL="3200400" algn="l">
              <a:lnSpc>
                <a:spcPct val="90000"/>
              </a:lnSpc>
              <a:spcBef>
                <a:spcPts val="500"/>
              </a:spcBef>
              <a:spcAft>
                <a:spcPts val="0"/>
              </a:spcAft>
              <a:buClr>
                <a:schemeClr val="lt1"/>
              </a:buClr>
              <a:buSzPts val="2000"/>
              <a:buChar char="•"/>
              <a:defRPr sz="2000">
                <a:solidFill>
                  <a:schemeClr val="lt1"/>
                </a:solidFill>
              </a:defRPr>
            </a:lvl7pPr>
            <a:lvl8pPr indent="-355600" lvl="7" marL="3657600" algn="l">
              <a:lnSpc>
                <a:spcPct val="90000"/>
              </a:lnSpc>
              <a:spcBef>
                <a:spcPts val="500"/>
              </a:spcBef>
              <a:spcAft>
                <a:spcPts val="0"/>
              </a:spcAft>
              <a:buClr>
                <a:schemeClr val="lt1"/>
              </a:buClr>
              <a:buSzPts val="2000"/>
              <a:buChar char="•"/>
              <a:defRPr sz="2000">
                <a:solidFill>
                  <a:schemeClr val="lt1"/>
                </a:solidFill>
              </a:defRPr>
            </a:lvl8pPr>
            <a:lvl9pPr indent="-355600" lvl="8" marL="4114800" algn="l">
              <a:lnSpc>
                <a:spcPct val="90000"/>
              </a:lnSpc>
              <a:spcBef>
                <a:spcPts val="500"/>
              </a:spcBef>
              <a:spcAft>
                <a:spcPts val="0"/>
              </a:spcAft>
              <a:buClr>
                <a:schemeClr val="lt1"/>
              </a:buClr>
              <a:buSzPts val="2000"/>
              <a:buChar char="•"/>
              <a:defRPr sz="2000">
                <a:solidFill>
                  <a:schemeClr val="lt1"/>
                </a:solidFill>
              </a:defRPr>
            </a:lvl9pPr>
          </a:lstStyle>
          <a:p/>
        </p:txBody>
      </p:sp>
      <p:sp>
        <p:nvSpPr>
          <p:cNvPr id="62" name="Google Shape;62;p8"/>
          <p:cNvSpPr txBox="1"/>
          <p:nvPr>
            <p:ph idx="2" type="body"/>
          </p:nvPr>
        </p:nvSpPr>
        <p:spPr>
          <a:xfrm>
            <a:off x="522275" y="1768238"/>
            <a:ext cx="3986100" cy="4596300"/>
          </a:xfrm>
          <a:prstGeom prst="rect">
            <a:avLst/>
          </a:prstGeom>
          <a:noFill/>
          <a:ln>
            <a:noFill/>
          </a:ln>
        </p:spPr>
        <p:txBody>
          <a:bodyPr anchorCtr="0" anchor="t" bIns="45700" lIns="91425" spcFirstLastPara="1" rIns="91425" wrap="square" tIns="45700">
            <a:noAutofit/>
          </a:bodyPr>
          <a:lstStyle>
            <a:lvl1pPr indent="-228600" lvl="0" marL="457200" marR="0" algn="l">
              <a:lnSpc>
                <a:spcPct val="115000"/>
              </a:lnSpc>
              <a:spcBef>
                <a:spcPts val="0"/>
              </a:spcBef>
              <a:spcAft>
                <a:spcPts val="0"/>
              </a:spcAft>
              <a:buClr>
                <a:srgbClr val="073763"/>
              </a:buClr>
              <a:buSzPts val="100"/>
              <a:buFont typeface="Proxima Nova"/>
              <a:buNone/>
              <a:defRPr sz="2200">
                <a:solidFill>
                  <a:srgbClr val="073763"/>
                </a:solidFill>
              </a:defRPr>
            </a:lvl1pPr>
            <a:lvl2pPr indent="-228600" lvl="1" marL="914400" marR="0" algn="l">
              <a:lnSpc>
                <a:spcPct val="115000"/>
              </a:lnSpc>
              <a:spcBef>
                <a:spcPts val="0"/>
              </a:spcBef>
              <a:spcAft>
                <a:spcPts val="0"/>
              </a:spcAft>
              <a:buClr>
                <a:srgbClr val="073763"/>
              </a:buClr>
              <a:buSzPts val="1400"/>
              <a:buFont typeface="Proxima Nova"/>
              <a:buNone/>
              <a:defRPr sz="2200">
                <a:solidFill>
                  <a:srgbClr val="073763"/>
                </a:solidFill>
              </a:defRPr>
            </a:lvl2pPr>
            <a:lvl3pPr indent="-228600" lvl="2" marL="1371600" marR="0" algn="l">
              <a:lnSpc>
                <a:spcPct val="115000"/>
              </a:lnSpc>
              <a:spcBef>
                <a:spcPts val="0"/>
              </a:spcBef>
              <a:spcAft>
                <a:spcPts val="0"/>
              </a:spcAft>
              <a:buClr>
                <a:srgbClr val="073763"/>
              </a:buClr>
              <a:buSzPts val="1200"/>
              <a:buFont typeface="Proxima Nova"/>
              <a:buNone/>
              <a:defRPr sz="2200">
                <a:solidFill>
                  <a:srgbClr val="073763"/>
                </a:solidFill>
              </a:defRPr>
            </a:lvl3pPr>
            <a:lvl4pPr indent="-228600" lvl="3" marL="1828800" marR="0" algn="l">
              <a:lnSpc>
                <a:spcPct val="115000"/>
              </a:lnSpc>
              <a:spcBef>
                <a:spcPts val="0"/>
              </a:spcBef>
              <a:spcAft>
                <a:spcPts val="0"/>
              </a:spcAft>
              <a:buClr>
                <a:srgbClr val="073763"/>
              </a:buClr>
              <a:buSzPts val="1000"/>
              <a:buFont typeface="Proxima Nova"/>
              <a:buNone/>
              <a:defRPr sz="2200">
                <a:solidFill>
                  <a:srgbClr val="073763"/>
                </a:solidFill>
              </a:defRPr>
            </a:lvl4pPr>
            <a:lvl5pPr indent="-228600" lvl="4" marL="2286000" marR="0" algn="l">
              <a:lnSpc>
                <a:spcPct val="115000"/>
              </a:lnSpc>
              <a:spcBef>
                <a:spcPts val="0"/>
              </a:spcBef>
              <a:spcAft>
                <a:spcPts val="0"/>
              </a:spcAft>
              <a:buClr>
                <a:srgbClr val="073763"/>
              </a:buClr>
              <a:buSzPts val="1000"/>
              <a:buFont typeface="Proxima Nova"/>
              <a:buNone/>
              <a:defRPr sz="2200">
                <a:solidFill>
                  <a:srgbClr val="073763"/>
                </a:solidFill>
              </a:defRPr>
            </a:lvl5pPr>
            <a:lvl6pPr indent="-228600" lvl="5" marL="2743200" marR="0" algn="l">
              <a:lnSpc>
                <a:spcPct val="115000"/>
              </a:lnSpc>
              <a:spcBef>
                <a:spcPts val="0"/>
              </a:spcBef>
              <a:spcAft>
                <a:spcPts val="0"/>
              </a:spcAft>
              <a:buClr>
                <a:srgbClr val="073763"/>
              </a:buClr>
              <a:buSzPts val="1000"/>
              <a:buFont typeface="Proxima Nova"/>
              <a:buNone/>
              <a:defRPr sz="2200">
                <a:solidFill>
                  <a:srgbClr val="073763"/>
                </a:solidFill>
              </a:defRPr>
            </a:lvl6pPr>
            <a:lvl7pPr indent="-228600" lvl="6" marL="3200400" marR="0" algn="l">
              <a:lnSpc>
                <a:spcPct val="115000"/>
              </a:lnSpc>
              <a:spcBef>
                <a:spcPts val="0"/>
              </a:spcBef>
              <a:spcAft>
                <a:spcPts val="0"/>
              </a:spcAft>
              <a:buClr>
                <a:srgbClr val="073763"/>
              </a:buClr>
              <a:buSzPts val="1000"/>
              <a:buFont typeface="Proxima Nova"/>
              <a:buNone/>
              <a:defRPr sz="2200">
                <a:solidFill>
                  <a:srgbClr val="073763"/>
                </a:solidFill>
              </a:defRPr>
            </a:lvl7pPr>
            <a:lvl8pPr indent="-228600" lvl="7" marL="3657600" marR="0" algn="l">
              <a:lnSpc>
                <a:spcPct val="115000"/>
              </a:lnSpc>
              <a:spcBef>
                <a:spcPts val="0"/>
              </a:spcBef>
              <a:spcAft>
                <a:spcPts val="0"/>
              </a:spcAft>
              <a:buClr>
                <a:srgbClr val="073763"/>
              </a:buClr>
              <a:buSzPts val="1000"/>
              <a:buFont typeface="Proxima Nova"/>
              <a:buNone/>
              <a:defRPr sz="2200">
                <a:solidFill>
                  <a:srgbClr val="073763"/>
                </a:solidFill>
              </a:defRPr>
            </a:lvl8pPr>
            <a:lvl9pPr indent="-228600" lvl="8" marL="4114800" marR="0" algn="l">
              <a:lnSpc>
                <a:spcPct val="115000"/>
              </a:lnSpc>
              <a:spcBef>
                <a:spcPts val="0"/>
              </a:spcBef>
              <a:spcAft>
                <a:spcPts val="0"/>
              </a:spcAft>
              <a:buClr>
                <a:srgbClr val="073763"/>
              </a:buClr>
              <a:buSzPts val="1000"/>
              <a:buFont typeface="Proxima Nova"/>
              <a:buNone/>
              <a:defRPr sz="2200">
                <a:solidFill>
                  <a:srgbClr val="073763"/>
                </a:solidFill>
              </a:defRPr>
            </a:lvl9pPr>
          </a:lstStyle>
          <a:p/>
        </p:txBody>
      </p:sp>
      <p:sp>
        <p:nvSpPr>
          <p:cNvPr id="63" name="Google Shape;63;p8"/>
          <p:cNvSpPr txBox="1"/>
          <p:nvPr>
            <p:ph idx="12" type="sldNum"/>
          </p:nvPr>
        </p:nvSpPr>
        <p:spPr>
          <a:xfrm>
            <a:off x="88559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fty-Fifty Light Dark 1">
  <p:cSld name="OBJECT_WITH_CAPTION_TEXT_1_1_1">
    <p:spTree>
      <p:nvGrpSpPr>
        <p:cNvPr id="64" name="Shape 64"/>
        <p:cNvGrpSpPr/>
        <p:nvPr/>
      </p:nvGrpSpPr>
      <p:grpSpPr>
        <a:xfrm>
          <a:off x="0" y="0"/>
          <a:ext cx="0" cy="0"/>
          <a:chOff x="0" y="0"/>
          <a:chExt cx="0" cy="0"/>
        </a:xfrm>
      </p:grpSpPr>
      <p:pic>
        <p:nvPicPr>
          <p:cNvPr id="65" name="Google Shape;65;p9"/>
          <p:cNvPicPr preferRelativeResize="0"/>
          <p:nvPr/>
        </p:nvPicPr>
        <p:blipFill rotWithShape="1">
          <a:blip r:embed="rId2">
            <a:alphaModFix/>
          </a:blip>
          <a:srcRect b="0" l="89" r="79" t="0"/>
          <a:stretch/>
        </p:blipFill>
        <p:spPr>
          <a:xfrm>
            <a:off x="-55425" y="-37175"/>
            <a:ext cx="12302851" cy="6932350"/>
          </a:xfrm>
          <a:prstGeom prst="rect">
            <a:avLst/>
          </a:prstGeom>
          <a:noFill/>
          <a:ln>
            <a:noFill/>
          </a:ln>
        </p:spPr>
      </p:pic>
      <p:sp>
        <p:nvSpPr>
          <p:cNvPr id="66" name="Google Shape;66;p9"/>
          <p:cNvSpPr txBox="1"/>
          <p:nvPr/>
        </p:nvSpPr>
        <p:spPr>
          <a:xfrm>
            <a:off x="471686" y="273450"/>
            <a:ext cx="3932100" cy="789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t/>
            </a:r>
            <a:endParaRPr sz="3200">
              <a:solidFill>
                <a:srgbClr val="FFFFFF"/>
              </a:solidFill>
              <a:latin typeface="Proxima Nova Semibold"/>
              <a:ea typeface="Proxima Nova Semibold"/>
              <a:cs typeface="Proxima Nova Semibold"/>
              <a:sym typeface="Proxima Nova Semibold"/>
            </a:endParaRPr>
          </a:p>
        </p:txBody>
      </p:sp>
      <p:sp>
        <p:nvSpPr>
          <p:cNvPr id="67" name="Google Shape;67;p9"/>
          <p:cNvSpPr txBox="1"/>
          <p:nvPr/>
        </p:nvSpPr>
        <p:spPr>
          <a:xfrm>
            <a:off x="398075" y="1334900"/>
            <a:ext cx="4180500" cy="5380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2500">
              <a:solidFill>
                <a:srgbClr val="FFFFFF"/>
              </a:solidFill>
              <a:latin typeface="Proxima Nova"/>
              <a:ea typeface="Proxima Nova"/>
              <a:cs typeface="Proxima Nova"/>
              <a:sym typeface="Proxima Nova"/>
            </a:endParaRPr>
          </a:p>
        </p:txBody>
      </p:sp>
      <p:sp>
        <p:nvSpPr>
          <p:cNvPr id="68" name="Google Shape;68;p9"/>
          <p:cNvSpPr txBox="1"/>
          <p:nvPr>
            <p:ph type="title"/>
          </p:nvPr>
        </p:nvSpPr>
        <p:spPr>
          <a:xfrm>
            <a:off x="522287" y="1126510"/>
            <a:ext cx="3932100" cy="1600200"/>
          </a:xfrm>
          <a:prstGeom prst="rect">
            <a:avLst/>
          </a:prstGeom>
          <a:noFill/>
          <a:ln>
            <a:noFill/>
          </a:ln>
        </p:spPr>
        <p:txBody>
          <a:bodyPr anchorCtr="0" anchor="ctr" bIns="45700" lIns="91425" spcFirstLastPara="1" rIns="91425" wrap="square" tIns="45700">
            <a:noAutofit/>
          </a:bodyPr>
          <a:lstStyle>
            <a:lvl1pPr lvl="0">
              <a:spcBef>
                <a:spcPts val="0"/>
              </a:spcBef>
              <a:spcAft>
                <a:spcPts val="0"/>
              </a:spcAft>
              <a:buSzPts val="3200"/>
              <a:buFont typeface="Proxima Nova Semibold"/>
              <a:buNone/>
              <a:defRPr b="0" sz="3100">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9"/>
          <p:cNvSpPr txBox="1"/>
          <p:nvPr>
            <p:ph idx="1" type="body"/>
          </p:nvPr>
        </p:nvSpPr>
        <p:spPr>
          <a:xfrm>
            <a:off x="6497450" y="1591150"/>
            <a:ext cx="5101800" cy="496020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lt1"/>
              </a:buClr>
              <a:buSzPts val="3200"/>
              <a:buChar char="•"/>
              <a:defRPr sz="3200">
                <a:solidFill>
                  <a:schemeClr val="lt1"/>
                </a:solidFill>
              </a:defRPr>
            </a:lvl1pPr>
            <a:lvl2pPr indent="-406400" lvl="1" marL="914400" algn="l">
              <a:lnSpc>
                <a:spcPct val="90000"/>
              </a:lnSpc>
              <a:spcBef>
                <a:spcPts val="500"/>
              </a:spcBef>
              <a:spcAft>
                <a:spcPts val="0"/>
              </a:spcAft>
              <a:buClr>
                <a:schemeClr val="lt1"/>
              </a:buClr>
              <a:buSzPts val="2800"/>
              <a:buChar char="•"/>
              <a:defRPr sz="28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55600" lvl="3" marL="1828800" algn="l">
              <a:lnSpc>
                <a:spcPct val="90000"/>
              </a:lnSpc>
              <a:spcBef>
                <a:spcPts val="500"/>
              </a:spcBef>
              <a:spcAft>
                <a:spcPts val="0"/>
              </a:spcAft>
              <a:buClr>
                <a:schemeClr val="lt1"/>
              </a:buClr>
              <a:buSzPts val="2000"/>
              <a:buChar char="•"/>
              <a:defRPr sz="2000">
                <a:solidFill>
                  <a:schemeClr val="lt1"/>
                </a:solidFill>
              </a:defRPr>
            </a:lvl4pPr>
            <a:lvl5pPr indent="-355600" lvl="4" marL="2286000" algn="l">
              <a:lnSpc>
                <a:spcPct val="90000"/>
              </a:lnSpc>
              <a:spcBef>
                <a:spcPts val="500"/>
              </a:spcBef>
              <a:spcAft>
                <a:spcPts val="0"/>
              </a:spcAft>
              <a:buClr>
                <a:schemeClr val="lt1"/>
              </a:buClr>
              <a:buSzPts val="2000"/>
              <a:buChar char="•"/>
              <a:defRPr sz="2000">
                <a:solidFill>
                  <a:schemeClr val="lt1"/>
                </a:solidFill>
              </a:defRPr>
            </a:lvl5pPr>
            <a:lvl6pPr indent="-355600" lvl="5" marL="2743200" algn="l">
              <a:lnSpc>
                <a:spcPct val="90000"/>
              </a:lnSpc>
              <a:spcBef>
                <a:spcPts val="500"/>
              </a:spcBef>
              <a:spcAft>
                <a:spcPts val="0"/>
              </a:spcAft>
              <a:buClr>
                <a:schemeClr val="lt1"/>
              </a:buClr>
              <a:buSzPts val="2000"/>
              <a:buChar char="•"/>
              <a:defRPr sz="2000">
                <a:solidFill>
                  <a:schemeClr val="lt1"/>
                </a:solidFill>
              </a:defRPr>
            </a:lvl6pPr>
            <a:lvl7pPr indent="-355600" lvl="6" marL="3200400" algn="l">
              <a:lnSpc>
                <a:spcPct val="90000"/>
              </a:lnSpc>
              <a:spcBef>
                <a:spcPts val="500"/>
              </a:spcBef>
              <a:spcAft>
                <a:spcPts val="0"/>
              </a:spcAft>
              <a:buClr>
                <a:schemeClr val="lt1"/>
              </a:buClr>
              <a:buSzPts val="2000"/>
              <a:buChar char="•"/>
              <a:defRPr sz="2000">
                <a:solidFill>
                  <a:schemeClr val="lt1"/>
                </a:solidFill>
              </a:defRPr>
            </a:lvl7pPr>
            <a:lvl8pPr indent="-355600" lvl="7" marL="3657600" algn="l">
              <a:lnSpc>
                <a:spcPct val="90000"/>
              </a:lnSpc>
              <a:spcBef>
                <a:spcPts val="500"/>
              </a:spcBef>
              <a:spcAft>
                <a:spcPts val="0"/>
              </a:spcAft>
              <a:buClr>
                <a:schemeClr val="lt1"/>
              </a:buClr>
              <a:buSzPts val="2000"/>
              <a:buChar char="•"/>
              <a:defRPr sz="2000">
                <a:solidFill>
                  <a:schemeClr val="lt1"/>
                </a:solidFill>
              </a:defRPr>
            </a:lvl8pPr>
            <a:lvl9pPr indent="-355600" lvl="8" marL="4114800" algn="l">
              <a:lnSpc>
                <a:spcPct val="90000"/>
              </a:lnSpc>
              <a:spcBef>
                <a:spcPts val="500"/>
              </a:spcBef>
              <a:spcAft>
                <a:spcPts val="0"/>
              </a:spcAft>
              <a:buClr>
                <a:schemeClr val="lt1"/>
              </a:buClr>
              <a:buSzPts val="2000"/>
              <a:buChar char="•"/>
              <a:defRPr sz="2000">
                <a:solidFill>
                  <a:schemeClr val="lt1"/>
                </a:solidFill>
              </a:defRPr>
            </a:lvl9pPr>
          </a:lstStyle>
          <a:p/>
        </p:txBody>
      </p:sp>
      <p:sp>
        <p:nvSpPr>
          <p:cNvPr id="70" name="Google Shape;70;p9"/>
          <p:cNvSpPr txBox="1"/>
          <p:nvPr>
            <p:ph idx="2" type="body"/>
          </p:nvPr>
        </p:nvSpPr>
        <p:spPr>
          <a:xfrm>
            <a:off x="522275" y="2621301"/>
            <a:ext cx="3986100" cy="3980100"/>
          </a:xfrm>
          <a:prstGeom prst="rect">
            <a:avLst/>
          </a:prstGeom>
          <a:noFill/>
          <a:ln>
            <a:noFill/>
          </a:ln>
        </p:spPr>
        <p:txBody>
          <a:bodyPr anchorCtr="0" anchor="t" bIns="45700" lIns="91425" spcFirstLastPara="1" rIns="91425" wrap="square" tIns="45700">
            <a:noAutofit/>
          </a:bodyPr>
          <a:lstStyle>
            <a:lvl1pPr indent="-228600" lvl="0" marL="457200" marR="0" algn="l">
              <a:lnSpc>
                <a:spcPct val="115000"/>
              </a:lnSpc>
              <a:spcBef>
                <a:spcPts val="0"/>
              </a:spcBef>
              <a:spcAft>
                <a:spcPts val="0"/>
              </a:spcAft>
              <a:buClr>
                <a:srgbClr val="073763"/>
              </a:buClr>
              <a:buSzPts val="100"/>
              <a:buFont typeface="Proxima Nova"/>
              <a:buNone/>
              <a:defRPr sz="2200">
                <a:solidFill>
                  <a:srgbClr val="073763"/>
                </a:solidFill>
              </a:defRPr>
            </a:lvl1pPr>
            <a:lvl2pPr indent="-228600" lvl="1" marL="914400" marR="0" algn="l">
              <a:lnSpc>
                <a:spcPct val="115000"/>
              </a:lnSpc>
              <a:spcBef>
                <a:spcPts val="0"/>
              </a:spcBef>
              <a:spcAft>
                <a:spcPts val="0"/>
              </a:spcAft>
              <a:buClr>
                <a:srgbClr val="073763"/>
              </a:buClr>
              <a:buSzPts val="1400"/>
              <a:buFont typeface="Proxima Nova"/>
              <a:buNone/>
              <a:defRPr sz="2200">
                <a:solidFill>
                  <a:srgbClr val="073763"/>
                </a:solidFill>
              </a:defRPr>
            </a:lvl2pPr>
            <a:lvl3pPr indent="-228600" lvl="2" marL="1371600" marR="0" algn="l">
              <a:lnSpc>
                <a:spcPct val="115000"/>
              </a:lnSpc>
              <a:spcBef>
                <a:spcPts val="0"/>
              </a:spcBef>
              <a:spcAft>
                <a:spcPts val="0"/>
              </a:spcAft>
              <a:buClr>
                <a:srgbClr val="073763"/>
              </a:buClr>
              <a:buSzPts val="1200"/>
              <a:buFont typeface="Proxima Nova"/>
              <a:buNone/>
              <a:defRPr sz="2200">
                <a:solidFill>
                  <a:srgbClr val="073763"/>
                </a:solidFill>
              </a:defRPr>
            </a:lvl3pPr>
            <a:lvl4pPr indent="-228600" lvl="3" marL="1828800" marR="0" algn="l">
              <a:lnSpc>
                <a:spcPct val="115000"/>
              </a:lnSpc>
              <a:spcBef>
                <a:spcPts val="0"/>
              </a:spcBef>
              <a:spcAft>
                <a:spcPts val="0"/>
              </a:spcAft>
              <a:buClr>
                <a:srgbClr val="073763"/>
              </a:buClr>
              <a:buSzPts val="1000"/>
              <a:buFont typeface="Proxima Nova"/>
              <a:buNone/>
              <a:defRPr sz="2200">
                <a:solidFill>
                  <a:srgbClr val="073763"/>
                </a:solidFill>
              </a:defRPr>
            </a:lvl4pPr>
            <a:lvl5pPr indent="-228600" lvl="4" marL="2286000" marR="0" algn="l">
              <a:lnSpc>
                <a:spcPct val="115000"/>
              </a:lnSpc>
              <a:spcBef>
                <a:spcPts val="0"/>
              </a:spcBef>
              <a:spcAft>
                <a:spcPts val="0"/>
              </a:spcAft>
              <a:buClr>
                <a:srgbClr val="073763"/>
              </a:buClr>
              <a:buSzPts val="1000"/>
              <a:buFont typeface="Proxima Nova"/>
              <a:buNone/>
              <a:defRPr sz="2200">
                <a:solidFill>
                  <a:srgbClr val="073763"/>
                </a:solidFill>
              </a:defRPr>
            </a:lvl5pPr>
            <a:lvl6pPr indent="-228600" lvl="5" marL="2743200" marR="0" algn="l">
              <a:lnSpc>
                <a:spcPct val="115000"/>
              </a:lnSpc>
              <a:spcBef>
                <a:spcPts val="0"/>
              </a:spcBef>
              <a:spcAft>
                <a:spcPts val="0"/>
              </a:spcAft>
              <a:buClr>
                <a:srgbClr val="073763"/>
              </a:buClr>
              <a:buSzPts val="1000"/>
              <a:buFont typeface="Proxima Nova"/>
              <a:buNone/>
              <a:defRPr sz="2200">
                <a:solidFill>
                  <a:srgbClr val="073763"/>
                </a:solidFill>
              </a:defRPr>
            </a:lvl6pPr>
            <a:lvl7pPr indent="-228600" lvl="6" marL="3200400" marR="0" algn="l">
              <a:lnSpc>
                <a:spcPct val="115000"/>
              </a:lnSpc>
              <a:spcBef>
                <a:spcPts val="0"/>
              </a:spcBef>
              <a:spcAft>
                <a:spcPts val="0"/>
              </a:spcAft>
              <a:buClr>
                <a:srgbClr val="073763"/>
              </a:buClr>
              <a:buSzPts val="1000"/>
              <a:buFont typeface="Proxima Nova"/>
              <a:buNone/>
              <a:defRPr sz="2200">
                <a:solidFill>
                  <a:srgbClr val="073763"/>
                </a:solidFill>
              </a:defRPr>
            </a:lvl7pPr>
            <a:lvl8pPr indent="-228600" lvl="7" marL="3657600" marR="0" algn="l">
              <a:lnSpc>
                <a:spcPct val="115000"/>
              </a:lnSpc>
              <a:spcBef>
                <a:spcPts val="0"/>
              </a:spcBef>
              <a:spcAft>
                <a:spcPts val="0"/>
              </a:spcAft>
              <a:buClr>
                <a:srgbClr val="073763"/>
              </a:buClr>
              <a:buSzPts val="1000"/>
              <a:buFont typeface="Proxima Nova"/>
              <a:buNone/>
              <a:defRPr sz="2200">
                <a:solidFill>
                  <a:srgbClr val="073763"/>
                </a:solidFill>
              </a:defRPr>
            </a:lvl8pPr>
            <a:lvl9pPr indent="-228600" lvl="8" marL="4114800" marR="0" algn="l">
              <a:lnSpc>
                <a:spcPct val="115000"/>
              </a:lnSpc>
              <a:spcBef>
                <a:spcPts val="0"/>
              </a:spcBef>
              <a:spcAft>
                <a:spcPts val="0"/>
              </a:spcAft>
              <a:buClr>
                <a:srgbClr val="073763"/>
              </a:buClr>
              <a:buSzPts val="1000"/>
              <a:buFont typeface="Proxima Nova"/>
              <a:buNone/>
              <a:defRPr sz="2200">
                <a:solidFill>
                  <a:srgbClr val="073763"/>
                </a:solidFill>
              </a:defRPr>
            </a:lvl9pPr>
          </a:lstStyle>
          <a:p/>
        </p:txBody>
      </p:sp>
      <p:sp>
        <p:nvSpPr>
          <p:cNvPr id="71" name="Google Shape;71;p9"/>
          <p:cNvSpPr txBox="1"/>
          <p:nvPr>
            <p:ph idx="12" type="sldNum"/>
          </p:nvPr>
        </p:nvSpPr>
        <p:spPr>
          <a:xfrm>
            <a:off x="88559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72" name="Google Shape;72;p9"/>
          <p:cNvSpPr txBox="1"/>
          <p:nvPr>
            <p:ph idx="3" type="title"/>
          </p:nvPr>
        </p:nvSpPr>
        <p:spPr>
          <a:xfrm>
            <a:off x="371049" y="0"/>
            <a:ext cx="11620500" cy="1325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2200"/>
              <a:buFont typeface="Proxima Nova Semibold"/>
              <a:buNone/>
              <a:defRPr b="0" sz="4000">
                <a:solidFill>
                  <a:schemeClr val="lt1"/>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3" name="Shape 7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2"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7.xml"/><Relationship Id="rId22" Type="http://schemas.openxmlformats.org/officeDocument/2006/relationships/slideLayout" Target="../slideLayouts/slideLayout59.xml"/><Relationship Id="rId21" Type="http://schemas.openxmlformats.org/officeDocument/2006/relationships/slideLayout" Target="../slideLayouts/slideLayout58.xml"/><Relationship Id="rId24" Type="http://schemas.openxmlformats.org/officeDocument/2006/relationships/theme" Target="../theme/theme2.xml"/><Relationship Id="rId23" Type="http://schemas.openxmlformats.org/officeDocument/2006/relationships/slideLayout" Target="../slideLayouts/slideLayout60.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3" Type="http://schemas.openxmlformats.org/officeDocument/2006/relationships/slideLayout" Target="../slideLayouts/slideLayout50.xml"/><Relationship Id="rId12" Type="http://schemas.openxmlformats.org/officeDocument/2006/relationships/slideLayout" Target="../slideLayouts/slideLayout49.xml"/><Relationship Id="rId15" Type="http://schemas.openxmlformats.org/officeDocument/2006/relationships/slideLayout" Target="../slideLayouts/slideLayout52.xml"/><Relationship Id="rId14" Type="http://schemas.openxmlformats.org/officeDocument/2006/relationships/slideLayout" Target="../slideLayouts/slideLayout51.xml"/><Relationship Id="rId17" Type="http://schemas.openxmlformats.org/officeDocument/2006/relationships/slideLayout" Target="../slideLayouts/slideLayout54.xml"/><Relationship Id="rId16" Type="http://schemas.openxmlformats.org/officeDocument/2006/relationships/slideLayout" Target="../slideLayouts/slideLayout53.xml"/><Relationship Id="rId19" Type="http://schemas.openxmlformats.org/officeDocument/2006/relationships/slideLayout" Target="../slideLayouts/slideLayout56.xml"/><Relationship Id="rId18"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rgbClr val="073763"/>
              </a:buClr>
              <a:buSzPts val="3600"/>
              <a:buFont typeface="Proxima Nova Semibold"/>
              <a:buNone/>
              <a:defRPr i="0" sz="3600" u="none" cap="none" strike="noStrike">
                <a:solidFill>
                  <a:srgbClr val="073763"/>
                </a:solidFill>
                <a:latin typeface="Proxima Nova Semibold"/>
                <a:ea typeface="Proxima Nova Semibold"/>
                <a:cs typeface="Proxima Nova Semibold"/>
                <a:sym typeface="Proxima Nova Semibold"/>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lt2"/>
              </a:buClr>
              <a:buSzPts val="2800"/>
              <a:buFont typeface="Proxima Nova"/>
              <a:buChar char="•"/>
              <a:defRPr i="0" sz="2800" u="none" cap="none" strike="noStrike">
                <a:solidFill>
                  <a:srgbClr val="3F3F3F"/>
                </a:solidFill>
                <a:latin typeface="Proxima Nova"/>
                <a:ea typeface="Proxima Nova"/>
                <a:cs typeface="Proxima Nova"/>
                <a:sym typeface="Proxima Nova"/>
              </a:defRPr>
            </a:lvl1pPr>
            <a:lvl2pPr indent="-381000" lvl="1" marL="914400" marR="0" algn="l">
              <a:lnSpc>
                <a:spcPct val="90000"/>
              </a:lnSpc>
              <a:spcBef>
                <a:spcPts val="500"/>
              </a:spcBef>
              <a:spcAft>
                <a:spcPts val="0"/>
              </a:spcAft>
              <a:buClr>
                <a:schemeClr val="lt2"/>
              </a:buClr>
              <a:buSzPts val="2400"/>
              <a:buFont typeface="Proxima Nova"/>
              <a:buChar char="•"/>
              <a:defRPr i="0" sz="2400" u="none" cap="none" strike="noStrike">
                <a:solidFill>
                  <a:srgbClr val="3F3F3F"/>
                </a:solidFill>
                <a:latin typeface="Proxima Nova"/>
                <a:ea typeface="Proxima Nova"/>
                <a:cs typeface="Proxima Nova"/>
                <a:sym typeface="Proxima Nova"/>
              </a:defRPr>
            </a:lvl2pPr>
            <a:lvl3pPr indent="-355600" lvl="2" marL="1371600" marR="0" algn="l">
              <a:lnSpc>
                <a:spcPct val="90000"/>
              </a:lnSpc>
              <a:spcBef>
                <a:spcPts val="500"/>
              </a:spcBef>
              <a:spcAft>
                <a:spcPts val="0"/>
              </a:spcAft>
              <a:buClr>
                <a:schemeClr val="lt2"/>
              </a:buClr>
              <a:buSzPts val="2000"/>
              <a:buFont typeface="Proxima Nova"/>
              <a:buChar char="•"/>
              <a:defRPr i="0" sz="2000" u="none" cap="none" strike="noStrike">
                <a:solidFill>
                  <a:srgbClr val="3F3F3F"/>
                </a:solidFill>
                <a:latin typeface="Proxima Nova"/>
                <a:ea typeface="Proxima Nova"/>
                <a:cs typeface="Proxima Nova"/>
                <a:sym typeface="Proxima Nova"/>
              </a:defRPr>
            </a:lvl3pPr>
            <a:lvl4pPr indent="-342900" lvl="3" marL="1828800" marR="0" algn="l">
              <a:lnSpc>
                <a:spcPct val="90000"/>
              </a:lnSpc>
              <a:spcBef>
                <a:spcPts val="500"/>
              </a:spcBef>
              <a:spcAft>
                <a:spcPts val="0"/>
              </a:spcAft>
              <a:buClr>
                <a:schemeClr val="lt2"/>
              </a:buClr>
              <a:buSzPts val="1800"/>
              <a:buFont typeface="Proxima Nova"/>
              <a:buChar char="•"/>
              <a:defRPr i="0" sz="1800" u="none" cap="none" strike="noStrike">
                <a:solidFill>
                  <a:srgbClr val="3F3F3F"/>
                </a:solidFill>
                <a:latin typeface="Proxima Nova"/>
                <a:ea typeface="Proxima Nova"/>
                <a:cs typeface="Proxima Nova"/>
                <a:sym typeface="Proxima Nova"/>
              </a:defRPr>
            </a:lvl4pPr>
            <a:lvl5pPr indent="-342900" lvl="4" marL="2286000" marR="0" algn="l">
              <a:lnSpc>
                <a:spcPct val="90000"/>
              </a:lnSpc>
              <a:spcBef>
                <a:spcPts val="500"/>
              </a:spcBef>
              <a:spcAft>
                <a:spcPts val="0"/>
              </a:spcAft>
              <a:buClr>
                <a:schemeClr val="lt2"/>
              </a:buClr>
              <a:buSzPts val="1800"/>
              <a:buFont typeface="Proxima Nova"/>
              <a:buChar char="•"/>
              <a:defRPr i="0" sz="1800" u="none" cap="none" strike="noStrike">
                <a:solidFill>
                  <a:srgbClr val="3F3F3F"/>
                </a:solidFill>
                <a:latin typeface="Proxima Nova"/>
                <a:ea typeface="Proxima Nova"/>
                <a:cs typeface="Proxima Nova"/>
                <a:sym typeface="Proxima Nova"/>
              </a:defRPr>
            </a:lvl5pPr>
            <a:lvl6pPr indent="-342900" lvl="5" marL="2743200" marR="0" algn="l">
              <a:lnSpc>
                <a:spcPct val="90000"/>
              </a:lnSpc>
              <a:spcBef>
                <a:spcPts val="500"/>
              </a:spcBef>
              <a:spcAft>
                <a:spcPts val="0"/>
              </a:spcAft>
              <a:buClr>
                <a:schemeClr val="dk1"/>
              </a:buClr>
              <a:buSzPts val="1800"/>
              <a:buFont typeface="Proxima Nova"/>
              <a:buChar char="•"/>
              <a:defRPr i="0" sz="1800" u="none" cap="none" strike="noStrike">
                <a:solidFill>
                  <a:schemeClr val="dk1"/>
                </a:solidFill>
                <a:latin typeface="Proxima Nova"/>
                <a:ea typeface="Proxima Nova"/>
                <a:cs typeface="Proxima Nova"/>
                <a:sym typeface="Proxima Nova"/>
              </a:defRPr>
            </a:lvl6pPr>
            <a:lvl7pPr indent="-342900" lvl="6" marL="3200400" marR="0" algn="l">
              <a:lnSpc>
                <a:spcPct val="90000"/>
              </a:lnSpc>
              <a:spcBef>
                <a:spcPts val="500"/>
              </a:spcBef>
              <a:spcAft>
                <a:spcPts val="0"/>
              </a:spcAft>
              <a:buClr>
                <a:schemeClr val="dk1"/>
              </a:buClr>
              <a:buSzPts val="1800"/>
              <a:buFont typeface="Proxima Nova"/>
              <a:buChar char="•"/>
              <a:defRPr i="0" sz="1800" u="none" cap="none" strike="noStrike">
                <a:solidFill>
                  <a:schemeClr val="dk1"/>
                </a:solidFill>
                <a:latin typeface="Proxima Nova"/>
                <a:ea typeface="Proxima Nova"/>
                <a:cs typeface="Proxima Nova"/>
                <a:sym typeface="Proxima Nova"/>
              </a:defRPr>
            </a:lvl7pPr>
            <a:lvl8pPr indent="-342900" lvl="7" marL="3657600" marR="0" algn="l">
              <a:lnSpc>
                <a:spcPct val="90000"/>
              </a:lnSpc>
              <a:spcBef>
                <a:spcPts val="500"/>
              </a:spcBef>
              <a:spcAft>
                <a:spcPts val="0"/>
              </a:spcAft>
              <a:buClr>
                <a:schemeClr val="dk1"/>
              </a:buClr>
              <a:buSzPts val="1800"/>
              <a:buFont typeface="Proxima Nova"/>
              <a:buChar char="•"/>
              <a:defRPr i="0" sz="1800" u="none" cap="none" strike="noStrike">
                <a:solidFill>
                  <a:schemeClr val="dk1"/>
                </a:solidFill>
                <a:latin typeface="Proxima Nova"/>
                <a:ea typeface="Proxima Nova"/>
                <a:cs typeface="Proxima Nova"/>
                <a:sym typeface="Proxima Nova"/>
              </a:defRPr>
            </a:lvl8pPr>
            <a:lvl9pPr indent="-342900" lvl="8" marL="4114800" marR="0" algn="l">
              <a:lnSpc>
                <a:spcPct val="90000"/>
              </a:lnSpc>
              <a:spcBef>
                <a:spcPts val="500"/>
              </a:spcBef>
              <a:spcAft>
                <a:spcPts val="0"/>
              </a:spcAft>
              <a:buClr>
                <a:schemeClr val="dk1"/>
              </a:buClr>
              <a:buSzPts val="1800"/>
              <a:buFont typeface="Proxima Nova"/>
              <a:buChar char="•"/>
              <a:defRPr i="0" sz="1800" u="none" cap="none" strike="noStrike">
                <a:solidFill>
                  <a:schemeClr val="dk1"/>
                </a:solidFill>
                <a:latin typeface="Proxima Nova"/>
                <a:ea typeface="Proxima Nova"/>
                <a:cs typeface="Proxima Nova"/>
                <a:sym typeface="Proxima Nova"/>
              </a:defRPr>
            </a:lvl9pPr>
          </a:lstStyle>
          <a:p/>
        </p:txBody>
      </p:sp>
      <p:sp>
        <p:nvSpPr>
          <p:cNvPr id="12" name="Google Shape;12;p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5" name="Shape 165"/>
        <p:cNvGrpSpPr/>
        <p:nvPr/>
      </p:nvGrpSpPr>
      <p:grpSpPr>
        <a:xfrm>
          <a:off x="0" y="0"/>
          <a:ext cx="0" cy="0"/>
          <a:chOff x="0" y="0"/>
          <a:chExt cx="0" cy="0"/>
        </a:xfrm>
      </p:grpSpPr>
      <p:sp>
        <p:nvSpPr>
          <p:cNvPr id="166" name="Google Shape;166;p2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2"/>
              </a:buClr>
              <a:buSzPts val="3600"/>
              <a:buFont typeface="Calibri"/>
              <a:buNone/>
              <a:defRPr b="1" i="0" sz="3600" u="none" cap="none" strike="noStrike">
                <a:solidFill>
                  <a:schemeClr val="dk2"/>
                </a:solidFill>
                <a:latin typeface="Calibri"/>
                <a:ea typeface="Calibri"/>
                <a:cs typeface="Calibri"/>
                <a:sym typeface="Calibri"/>
              </a:defRPr>
            </a:lvl1pPr>
            <a:lvl2pPr lvl="1"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67" name="Google Shape;167;p2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algn="l">
              <a:lnSpc>
                <a:spcPct val="90000"/>
              </a:lnSpc>
              <a:spcBef>
                <a:spcPts val="1100"/>
              </a:spcBef>
              <a:spcAft>
                <a:spcPts val="0"/>
              </a:spcAft>
              <a:buClr>
                <a:schemeClr val="lt2"/>
              </a:buClr>
              <a:buSzPts val="2800"/>
              <a:buFont typeface="Arial"/>
              <a:buChar char="•"/>
              <a:defRPr b="0" i="0" sz="2800" u="none" cap="none" strike="noStrike">
                <a:solidFill>
                  <a:srgbClr val="3F3F3F"/>
                </a:solidFill>
                <a:latin typeface="Calibri"/>
                <a:ea typeface="Calibri"/>
                <a:cs typeface="Calibri"/>
                <a:sym typeface="Calibri"/>
              </a:defRPr>
            </a:lvl1pPr>
            <a:lvl2pPr indent="-381000" lvl="1" marL="914400" marR="0" algn="l">
              <a:lnSpc>
                <a:spcPct val="90000"/>
              </a:lnSpc>
              <a:spcBef>
                <a:spcPts val="500"/>
              </a:spcBef>
              <a:spcAft>
                <a:spcPts val="0"/>
              </a:spcAft>
              <a:buClr>
                <a:schemeClr val="lt2"/>
              </a:buClr>
              <a:buSzPts val="2400"/>
              <a:buFont typeface="Arial"/>
              <a:buChar char="•"/>
              <a:defRPr b="0" i="0" sz="2400" u="none" cap="none" strike="noStrike">
                <a:solidFill>
                  <a:srgbClr val="3F3F3F"/>
                </a:solidFill>
                <a:latin typeface="Calibri"/>
                <a:ea typeface="Calibri"/>
                <a:cs typeface="Calibri"/>
                <a:sym typeface="Calibri"/>
              </a:defRPr>
            </a:lvl2pPr>
            <a:lvl3pPr indent="-355600" lvl="2" marL="1371600" marR="0" algn="l">
              <a:lnSpc>
                <a:spcPct val="90000"/>
              </a:lnSpc>
              <a:spcBef>
                <a:spcPts val="500"/>
              </a:spcBef>
              <a:spcAft>
                <a:spcPts val="0"/>
              </a:spcAft>
              <a:buClr>
                <a:schemeClr val="lt2"/>
              </a:buClr>
              <a:buSzPts val="2000"/>
              <a:buFont typeface="Arial"/>
              <a:buChar char="•"/>
              <a:defRPr b="0" i="0" sz="2000" u="none" cap="none" strike="noStrike">
                <a:solidFill>
                  <a:srgbClr val="3F3F3F"/>
                </a:solidFill>
                <a:latin typeface="Calibri"/>
                <a:ea typeface="Calibri"/>
                <a:cs typeface="Calibri"/>
                <a:sym typeface="Calibri"/>
              </a:defRPr>
            </a:lvl3pPr>
            <a:lvl4pPr indent="-349250" lvl="3" marL="1828800" marR="0" algn="l">
              <a:lnSpc>
                <a:spcPct val="90000"/>
              </a:lnSpc>
              <a:spcBef>
                <a:spcPts val="500"/>
              </a:spcBef>
              <a:spcAft>
                <a:spcPts val="0"/>
              </a:spcAft>
              <a:buClr>
                <a:schemeClr val="lt2"/>
              </a:buClr>
              <a:buSzPts val="1900"/>
              <a:buFont typeface="Arial"/>
              <a:buChar char="•"/>
              <a:defRPr b="0" i="0" sz="1900" u="none" cap="none" strike="noStrike">
                <a:solidFill>
                  <a:srgbClr val="3F3F3F"/>
                </a:solidFill>
                <a:latin typeface="Calibri"/>
                <a:ea typeface="Calibri"/>
                <a:cs typeface="Calibri"/>
                <a:sym typeface="Calibri"/>
              </a:defRPr>
            </a:lvl4pPr>
            <a:lvl5pPr indent="-349250" lvl="4" marL="2286000" marR="0" algn="l">
              <a:lnSpc>
                <a:spcPct val="90000"/>
              </a:lnSpc>
              <a:spcBef>
                <a:spcPts val="500"/>
              </a:spcBef>
              <a:spcAft>
                <a:spcPts val="0"/>
              </a:spcAft>
              <a:buClr>
                <a:schemeClr val="lt2"/>
              </a:buClr>
              <a:buSzPts val="1900"/>
              <a:buFont typeface="Arial"/>
              <a:buChar char="•"/>
              <a:defRPr b="0" i="0" sz="1900" u="none" cap="none" strike="noStrike">
                <a:solidFill>
                  <a:srgbClr val="3F3F3F"/>
                </a:solidFill>
                <a:latin typeface="Calibri"/>
                <a:ea typeface="Calibri"/>
                <a:cs typeface="Calibri"/>
                <a:sym typeface="Calibri"/>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68" name="Google Shape;168;p28"/>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169" name="Google Shape;169;p28"/>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170" name="Google Shape;170;p28"/>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8" name="Shape 228"/>
        <p:cNvGrpSpPr/>
        <p:nvPr/>
      </p:nvGrpSpPr>
      <p:grpSpPr>
        <a:xfrm>
          <a:off x="0" y="0"/>
          <a:ext cx="0" cy="0"/>
          <a:chOff x="0" y="0"/>
          <a:chExt cx="0" cy="0"/>
        </a:xfrm>
      </p:grpSpPr>
      <p:sp>
        <p:nvSpPr>
          <p:cNvPr id="229" name="Google Shape;229;p4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rgbClr val="073763"/>
              </a:buClr>
              <a:buSzPts val="3600"/>
              <a:buFont typeface="Proxima Nova Semibold"/>
              <a:buNone/>
              <a:defRPr i="0" sz="3600" u="none" cap="none" strike="noStrike">
                <a:solidFill>
                  <a:srgbClr val="073763"/>
                </a:solidFill>
                <a:latin typeface="Proxima Nova Semibold"/>
                <a:ea typeface="Proxima Nova Semibold"/>
                <a:cs typeface="Proxima Nova Semibold"/>
                <a:sym typeface="Proxima Nova Semibold"/>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0" name="Google Shape;230;p4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lt2"/>
              </a:buClr>
              <a:buSzPts val="2800"/>
              <a:buFont typeface="Proxima Nova"/>
              <a:buChar char="•"/>
              <a:defRPr i="0" sz="2800" u="none" cap="none" strike="noStrike">
                <a:solidFill>
                  <a:srgbClr val="3F3F3F"/>
                </a:solidFill>
                <a:latin typeface="Proxima Nova"/>
                <a:ea typeface="Proxima Nova"/>
                <a:cs typeface="Proxima Nova"/>
                <a:sym typeface="Proxima Nova"/>
              </a:defRPr>
            </a:lvl1pPr>
            <a:lvl2pPr indent="-381000" lvl="1" marL="914400" marR="0" algn="l">
              <a:lnSpc>
                <a:spcPct val="90000"/>
              </a:lnSpc>
              <a:spcBef>
                <a:spcPts val="500"/>
              </a:spcBef>
              <a:spcAft>
                <a:spcPts val="0"/>
              </a:spcAft>
              <a:buClr>
                <a:schemeClr val="lt2"/>
              </a:buClr>
              <a:buSzPts val="2400"/>
              <a:buFont typeface="Proxima Nova"/>
              <a:buChar char="•"/>
              <a:defRPr i="0" sz="2400" u="none" cap="none" strike="noStrike">
                <a:solidFill>
                  <a:srgbClr val="3F3F3F"/>
                </a:solidFill>
                <a:latin typeface="Proxima Nova"/>
                <a:ea typeface="Proxima Nova"/>
                <a:cs typeface="Proxima Nova"/>
                <a:sym typeface="Proxima Nova"/>
              </a:defRPr>
            </a:lvl2pPr>
            <a:lvl3pPr indent="-355600" lvl="2" marL="1371600" marR="0" algn="l">
              <a:lnSpc>
                <a:spcPct val="90000"/>
              </a:lnSpc>
              <a:spcBef>
                <a:spcPts val="500"/>
              </a:spcBef>
              <a:spcAft>
                <a:spcPts val="0"/>
              </a:spcAft>
              <a:buClr>
                <a:schemeClr val="lt2"/>
              </a:buClr>
              <a:buSzPts val="2000"/>
              <a:buFont typeface="Proxima Nova"/>
              <a:buChar char="•"/>
              <a:defRPr i="0" sz="2000" u="none" cap="none" strike="noStrike">
                <a:solidFill>
                  <a:srgbClr val="3F3F3F"/>
                </a:solidFill>
                <a:latin typeface="Proxima Nova"/>
                <a:ea typeface="Proxima Nova"/>
                <a:cs typeface="Proxima Nova"/>
                <a:sym typeface="Proxima Nova"/>
              </a:defRPr>
            </a:lvl3pPr>
            <a:lvl4pPr indent="-342900" lvl="3" marL="1828800" marR="0" algn="l">
              <a:lnSpc>
                <a:spcPct val="90000"/>
              </a:lnSpc>
              <a:spcBef>
                <a:spcPts val="500"/>
              </a:spcBef>
              <a:spcAft>
                <a:spcPts val="0"/>
              </a:spcAft>
              <a:buClr>
                <a:schemeClr val="lt2"/>
              </a:buClr>
              <a:buSzPts val="1800"/>
              <a:buFont typeface="Proxima Nova"/>
              <a:buChar char="•"/>
              <a:defRPr i="0" sz="1800" u="none" cap="none" strike="noStrike">
                <a:solidFill>
                  <a:srgbClr val="3F3F3F"/>
                </a:solidFill>
                <a:latin typeface="Proxima Nova"/>
                <a:ea typeface="Proxima Nova"/>
                <a:cs typeface="Proxima Nova"/>
                <a:sym typeface="Proxima Nova"/>
              </a:defRPr>
            </a:lvl4pPr>
            <a:lvl5pPr indent="-342900" lvl="4" marL="2286000" marR="0" algn="l">
              <a:lnSpc>
                <a:spcPct val="90000"/>
              </a:lnSpc>
              <a:spcBef>
                <a:spcPts val="500"/>
              </a:spcBef>
              <a:spcAft>
                <a:spcPts val="0"/>
              </a:spcAft>
              <a:buClr>
                <a:schemeClr val="lt2"/>
              </a:buClr>
              <a:buSzPts val="1800"/>
              <a:buFont typeface="Proxima Nova"/>
              <a:buChar char="•"/>
              <a:defRPr i="0" sz="1800" u="none" cap="none" strike="noStrike">
                <a:solidFill>
                  <a:srgbClr val="3F3F3F"/>
                </a:solidFill>
                <a:latin typeface="Proxima Nova"/>
                <a:ea typeface="Proxima Nova"/>
                <a:cs typeface="Proxima Nova"/>
                <a:sym typeface="Proxima Nova"/>
              </a:defRPr>
            </a:lvl5pPr>
            <a:lvl6pPr indent="-342900" lvl="5" marL="2743200" marR="0" algn="l">
              <a:lnSpc>
                <a:spcPct val="90000"/>
              </a:lnSpc>
              <a:spcBef>
                <a:spcPts val="500"/>
              </a:spcBef>
              <a:spcAft>
                <a:spcPts val="0"/>
              </a:spcAft>
              <a:buClr>
                <a:schemeClr val="dk1"/>
              </a:buClr>
              <a:buSzPts val="1800"/>
              <a:buFont typeface="Proxima Nova"/>
              <a:buChar char="•"/>
              <a:defRPr i="0" sz="1800" u="none" cap="none" strike="noStrike">
                <a:solidFill>
                  <a:schemeClr val="dk1"/>
                </a:solidFill>
                <a:latin typeface="Proxima Nova"/>
                <a:ea typeface="Proxima Nova"/>
                <a:cs typeface="Proxima Nova"/>
                <a:sym typeface="Proxima Nova"/>
              </a:defRPr>
            </a:lvl6pPr>
            <a:lvl7pPr indent="-342900" lvl="6" marL="3200400" marR="0" algn="l">
              <a:lnSpc>
                <a:spcPct val="90000"/>
              </a:lnSpc>
              <a:spcBef>
                <a:spcPts val="500"/>
              </a:spcBef>
              <a:spcAft>
                <a:spcPts val="0"/>
              </a:spcAft>
              <a:buClr>
                <a:schemeClr val="dk1"/>
              </a:buClr>
              <a:buSzPts val="1800"/>
              <a:buFont typeface="Proxima Nova"/>
              <a:buChar char="•"/>
              <a:defRPr i="0" sz="1800" u="none" cap="none" strike="noStrike">
                <a:solidFill>
                  <a:schemeClr val="dk1"/>
                </a:solidFill>
                <a:latin typeface="Proxima Nova"/>
                <a:ea typeface="Proxima Nova"/>
                <a:cs typeface="Proxima Nova"/>
                <a:sym typeface="Proxima Nova"/>
              </a:defRPr>
            </a:lvl7pPr>
            <a:lvl8pPr indent="-342900" lvl="7" marL="3657600" marR="0" algn="l">
              <a:lnSpc>
                <a:spcPct val="90000"/>
              </a:lnSpc>
              <a:spcBef>
                <a:spcPts val="500"/>
              </a:spcBef>
              <a:spcAft>
                <a:spcPts val="0"/>
              </a:spcAft>
              <a:buClr>
                <a:schemeClr val="dk1"/>
              </a:buClr>
              <a:buSzPts val="1800"/>
              <a:buFont typeface="Proxima Nova"/>
              <a:buChar char="•"/>
              <a:defRPr i="0" sz="1800" u="none" cap="none" strike="noStrike">
                <a:solidFill>
                  <a:schemeClr val="dk1"/>
                </a:solidFill>
                <a:latin typeface="Proxima Nova"/>
                <a:ea typeface="Proxima Nova"/>
                <a:cs typeface="Proxima Nova"/>
                <a:sym typeface="Proxima Nova"/>
              </a:defRPr>
            </a:lvl8pPr>
            <a:lvl9pPr indent="-342900" lvl="8" marL="4114800" marR="0" algn="l">
              <a:lnSpc>
                <a:spcPct val="90000"/>
              </a:lnSpc>
              <a:spcBef>
                <a:spcPts val="500"/>
              </a:spcBef>
              <a:spcAft>
                <a:spcPts val="0"/>
              </a:spcAft>
              <a:buClr>
                <a:schemeClr val="dk1"/>
              </a:buClr>
              <a:buSzPts val="1800"/>
              <a:buFont typeface="Proxima Nova"/>
              <a:buChar char="•"/>
              <a:defRPr i="0" sz="1800" u="none" cap="none" strike="noStrike">
                <a:solidFill>
                  <a:schemeClr val="dk1"/>
                </a:solidFill>
                <a:latin typeface="Proxima Nova"/>
                <a:ea typeface="Proxima Nova"/>
                <a:cs typeface="Proxima Nova"/>
                <a:sym typeface="Proxima Nova"/>
              </a:defRPr>
            </a:lvl9pPr>
          </a:lstStyle>
          <a:p/>
        </p:txBody>
      </p:sp>
      <p:sp>
        <p:nvSpPr>
          <p:cNvPr id="231" name="Google Shape;231;p4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32" name="Google Shape;232;p4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33" name="Google Shape;233;p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xml"/><Relationship Id="rId3" Type="http://schemas.openxmlformats.org/officeDocument/2006/relationships/image" Target="../media/image6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 Id="rId3" Type="http://schemas.openxmlformats.org/officeDocument/2006/relationships/image" Target="../media/image6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57.png"/><Relationship Id="rId4" Type="http://schemas.openxmlformats.org/officeDocument/2006/relationships/image" Target="../media/image59.png"/><Relationship Id="rId9" Type="http://schemas.openxmlformats.org/officeDocument/2006/relationships/image" Target="../media/image70.png"/><Relationship Id="rId5" Type="http://schemas.openxmlformats.org/officeDocument/2006/relationships/image" Target="../media/image66.png"/><Relationship Id="rId6" Type="http://schemas.openxmlformats.org/officeDocument/2006/relationships/image" Target="../media/image79.png"/><Relationship Id="rId7" Type="http://schemas.openxmlformats.org/officeDocument/2006/relationships/image" Target="../media/image62.png"/><Relationship Id="rId8" Type="http://schemas.openxmlformats.org/officeDocument/2006/relationships/image" Target="../media/image65.png"/><Relationship Id="rId11" Type="http://schemas.openxmlformats.org/officeDocument/2006/relationships/image" Target="../media/image64.png"/><Relationship Id="rId10" Type="http://schemas.openxmlformats.org/officeDocument/2006/relationships/image" Target="../media/image73.png"/><Relationship Id="rId13" Type="http://schemas.openxmlformats.org/officeDocument/2006/relationships/image" Target="../media/image92.png"/><Relationship Id="rId12" Type="http://schemas.openxmlformats.org/officeDocument/2006/relationships/image" Target="../media/image72.png"/><Relationship Id="rId15" Type="http://schemas.openxmlformats.org/officeDocument/2006/relationships/image" Target="../media/image85.png"/><Relationship Id="rId14" Type="http://schemas.openxmlformats.org/officeDocument/2006/relationships/image" Target="../media/image75.png"/><Relationship Id="rId17" Type="http://schemas.openxmlformats.org/officeDocument/2006/relationships/image" Target="../media/image83.png"/><Relationship Id="rId16" Type="http://schemas.openxmlformats.org/officeDocument/2006/relationships/image" Target="../media/image102.png"/><Relationship Id="rId18" Type="http://schemas.openxmlformats.org/officeDocument/2006/relationships/image" Target="../media/image7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77.pn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xml"/><Relationship Id="rId3" Type="http://schemas.openxmlformats.org/officeDocument/2006/relationships/image" Target="../media/image38.png"/><Relationship Id="rId4" Type="http://schemas.openxmlformats.org/officeDocument/2006/relationships/image" Target="../media/image54.png"/><Relationship Id="rId9" Type="http://schemas.openxmlformats.org/officeDocument/2006/relationships/image" Target="../media/image52.png"/><Relationship Id="rId5" Type="http://schemas.openxmlformats.org/officeDocument/2006/relationships/image" Target="../media/image61.png"/><Relationship Id="rId6" Type="http://schemas.openxmlformats.org/officeDocument/2006/relationships/image" Target="../media/image63.png"/><Relationship Id="rId7" Type="http://schemas.openxmlformats.org/officeDocument/2006/relationships/image" Target="../media/image71.png"/><Relationship Id="rId8" Type="http://schemas.openxmlformats.org/officeDocument/2006/relationships/image" Target="../media/image55.png"/><Relationship Id="rId11" Type="http://schemas.openxmlformats.org/officeDocument/2006/relationships/image" Target="../media/image74.png"/><Relationship Id="rId10" Type="http://schemas.openxmlformats.org/officeDocument/2006/relationships/image" Target="../media/image6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1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2.xml"/><Relationship Id="rId3" Type="http://schemas.openxmlformats.org/officeDocument/2006/relationships/image" Target="../media/image122.png"/><Relationship Id="rId4" Type="http://schemas.openxmlformats.org/officeDocument/2006/relationships/image" Target="../media/image82.png"/><Relationship Id="rId5" Type="http://schemas.openxmlformats.org/officeDocument/2006/relationships/image" Target="../media/image80.png"/><Relationship Id="rId6" Type="http://schemas.openxmlformats.org/officeDocument/2006/relationships/image" Target="../media/image88.png"/><Relationship Id="rId7" Type="http://schemas.openxmlformats.org/officeDocument/2006/relationships/image" Target="../media/image10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 Id="rId3" Type="http://schemas.openxmlformats.org/officeDocument/2006/relationships/image" Target="../media/image88.png"/><Relationship Id="rId4" Type="http://schemas.openxmlformats.org/officeDocument/2006/relationships/image" Target="../media/image101.png"/><Relationship Id="rId5" Type="http://schemas.openxmlformats.org/officeDocument/2006/relationships/image" Target="../media/image90.png"/><Relationship Id="rId6" Type="http://schemas.openxmlformats.org/officeDocument/2006/relationships/image" Target="../media/image91.jpg"/><Relationship Id="rId7" Type="http://schemas.openxmlformats.org/officeDocument/2006/relationships/image" Target="../media/image93.png"/><Relationship Id="rId8" Type="http://schemas.openxmlformats.org/officeDocument/2006/relationships/image" Target="../media/image9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 Id="rId3" Type="http://schemas.openxmlformats.org/officeDocument/2006/relationships/image" Target="../media/image8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 Id="rId3" Type="http://schemas.openxmlformats.org/officeDocument/2006/relationships/image" Target="../media/image96.png"/><Relationship Id="rId4" Type="http://schemas.openxmlformats.org/officeDocument/2006/relationships/image" Target="../media/image100.png"/><Relationship Id="rId5" Type="http://schemas.openxmlformats.org/officeDocument/2006/relationships/image" Target="../media/image9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6.xml"/><Relationship Id="rId3" Type="http://schemas.openxmlformats.org/officeDocument/2006/relationships/image" Target="../media/image107.png"/><Relationship Id="rId4" Type="http://schemas.openxmlformats.org/officeDocument/2006/relationships/image" Target="../media/image109.png"/><Relationship Id="rId9" Type="http://schemas.openxmlformats.org/officeDocument/2006/relationships/image" Target="../media/image105.jpg"/><Relationship Id="rId5" Type="http://schemas.openxmlformats.org/officeDocument/2006/relationships/image" Target="../media/image88.png"/><Relationship Id="rId6" Type="http://schemas.openxmlformats.org/officeDocument/2006/relationships/image" Target="../media/image99.png"/><Relationship Id="rId7" Type="http://schemas.openxmlformats.org/officeDocument/2006/relationships/image" Target="../media/image98.png"/><Relationship Id="rId8" Type="http://schemas.openxmlformats.org/officeDocument/2006/relationships/image" Target="../media/image1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9.xml"/><Relationship Id="rId3" Type="http://schemas.openxmlformats.org/officeDocument/2006/relationships/image" Target="../media/image111.png"/><Relationship Id="rId4" Type="http://schemas.openxmlformats.org/officeDocument/2006/relationships/image" Target="../media/image103.png"/><Relationship Id="rId5" Type="http://schemas.openxmlformats.org/officeDocument/2006/relationships/image" Target="../media/image10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xml"/><Relationship Id="rId3" Type="http://schemas.openxmlformats.org/officeDocument/2006/relationships/image" Target="../media/image45.jpg"/><Relationship Id="rId4" Type="http://schemas.openxmlformats.org/officeDocument/2006/relationships/image" Target="../media/image44.jpg"/><Relationship Id="rId5" Type="http://schemas.openxmlformats.org/officeDocument/2006/relationships/image" Target="../media/image4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1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1.xml"/><Relationship Id="rId3" Type="http://schemas.openxmlformats.org/officeDocument/2006/relationships/image" Target="../media/image112.png"/><Relationship Id="rId4" Type="http://schemas.openxmlformats.org/officeDocument/2006/relationships/image" Target="../media/image103.png"/><Relationship Id="rId5" Type="http://schemas.openxmlformats.org/officeDocument/2006/relationships/image" Target="../media/image10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7.png"/><Relationship Id="rId4" Type="http://schemas.openxmlformats.org/officeDocument/2006/relationships/image" Target="../media/image59.png"/><Relationship Id="rId9" Type="http://schemas.openxmlformats.org/officeDocument/2006/relationships/image" Target="../media/image70.png"/><Relationship Id="rId5" Type="http://schemas.openxmlformats.org/officeDocument/2006/relationships/image" Target="../media/image66.png"/><Relationship Id="rId6" Type="http://schemas.openxmlformats.org/officeDocument/2006/relationships/image" Target="../media/image79.png"/><Relationship Id="rId7" Type="http://schemas.openxmlformats.org/officeDocument/2006/relationships/image" Target="../media/image62.png"/><Relationship Id="rId8" Type="http://schemas.openxmlformats.org/officeDocument/2006/relationships/image" Target="../media/image65.png"/><Relationship Id="rId11" Type="http://schemas.openxmlformats.org/officeDocument/2006/relationships/image" Target="../media/image64.png"/><Relationship Id="rId10" Type="http://schemas.openxmlformats.org/officeDocument/2006/relationships/image" Target="../media/image7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5.xml"/><Relationship Id="rId3" Type="http://schemas.openxmlformats.org/officeDocument/2006/relationships/image" Target="../media/image72.png"/><Relationship Id="rId4" Type="http://schemas.openxmlformats.org/officeDocument/2006/relationships/image" Target="../media/image92.png"/><Relationship Id="rId9" Type="http://schemas.openxmlformats.org/officeDocument/2006/relationships/image" Target="../media/image83.png"/><Relationship Id="rId5" Type="http://schemas.openxmlformats.org/officeDocument/2006/relationships/image" Target="../media/image75.png"/><Relationship Id="rId6" Type="http://schemas.openxmlformats.org/officeDocument/2006/relationships/image" Target="../media/image85.png"/><Relationship Id="rId7" Type="http://schemas.openxmlformats.org/officeDocument/2006/relationships/image" Target="../media/image102.png"/><Relationship Id="rId8" Type="http://schemas.openxmlformats.org/officeDocument/2006/relationships/image" Target="../media/image64.png"/><Relationship Id="rId10" Type="http://schemas.openxmlformats.org/officeDocument/2006/relationships/image" Target="../media/image7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7.xml"/><Relationship Id="rId3" Type="http://schemas.openxmlformats.org/officeDocument/2006/relationships/image" Target="../media/image1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8.xml"/><Relationship Id="rId3" Type="http://schemas.openxmlformats.org/officeDocument/2006/relationships/image" Target="../media/image1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9.xml"/><Relationship Id="rId3" Type="http://schemas.openxmlformats.org/officeDocument/2006/relationships/image" Target="../media/image64.png"/><Relationship Id="rId4" Type="http://schemas.openxmlformats.org/officeDocument/2006/relationships/image" Target="../media/image83.png"/><Relationship Id="rId5" Type="http://schemas.openxmlformats.org/officeDocument/2006/relationships/image" Target="../media/image116.png"/><Relationship Id="rId6" Type="http://schemas.openxmlformats.org/officeDocument/2006/relationships/image" Target="../media/image142.png"/><Relationship Id="rId7" Type="http://schemas.openxmlformats.org/officeDocument/2006/relationships/image" Target="../media/image1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1.xml"/><Relationship Id="rId3" Type="http://schemas.openxmlformats.org/officeDocument/2006/relationships/image" Target="../media/image15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2.xml"/><Relationship Id="rId3" Type="http://schemas.openxmlformats.org/officeDocument/2006/relationships/image" Target="../media/image117.png"/><Relationship Id="rId4" Type="http://schemas.openxmlformats.org/officeDocument/2006/relationships/image" Target="../media/image11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3.xml"/><Relationship Id="rId3" Type="http://schemas.openxmlformats.org/officeDocument/2006/relationships/image" Target="../media/image121.png"/><Relationship Id="rId4" Type="http://schemas.openxmlformats.org/officeDocument/2006/relationships/image" Target="../media/image11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5.xml"/><Relationship Id="rId3" Type="http://schemas.openxmlformats.org/officeDocument/2006/relationships/image" Target="../media/image127.png"/><Relationship Id="rId4" Type="http://schemas.openxmlformats.org/officeDocument/2006/relationships/image" Target="../media/image124.png"/><Relationship Id="rId5" Type="http://schemas.openxmlformats.org/officeDocument/2006/relationships/image" Target="../media/image129.png"/><Relationship Id="rId6" Type="http://schemas.openxmlformats.org/officeDocument/2006/relationships/image" Target="../media/image1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9.xml"/><Relationship Id="rId3" Type="http://schemas.openxmlformats.org/officeDocument/2006/relationships/image" Target="../media/image14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xml"/><Relationship Id="rId3" Type="http://schemas.openxmlformats.org/officeDocument/2006/relationships/image" Target="../media/image81.png"/><Relationship Id="rId4" Type="http://schemas.openxmlformats.org/officeDocument/2006/relationships/image" Target="../media/image4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2.xml"/><Relationship Id="rId3" Type="http://schemas.openxmlformats.org/officeDocument/2006/relationships/image" Target="../media/image126.png"/><Relationship Id="rId4" Type="http://schemas.openxmlformats.org/officeDocument/2006/relationships/image" Target="../media/image130.png"/><Relationship Id="rId5" Type="http://schemas.openxmlformats.org/officeDocument/2006/relationships/image" Target="../media/image12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6.xml"/><Relationship Id="rId3" Type="http://schemas.openxmlformats.org/officeDocument/2006/relationships/image" Target="../media/image126.png"/><Relationship Id="rId4" Type="http://schemas.openxmlformats.org/officeDocument/2006/relationships/image" Target="../media/image13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7.xml"/><Relationship Id="rId3" Type="http://schemas.openxmlformats.org/officeDocument/2006/relationships/image" Target="../media/image126.png"/><Relationship Id="rId4" Type="http://schemas.openxmlformats.org/officeDocument/2006/relationships/image" Target="../media/image130.png"/><Relationship Id="rId5" Type="http://schemas.openxmlformats.org/officeDocument/2006/relationships/image" Target="../media/image128.png"/><Relationship Id="rId6" Type="http://schemas.openxmlformats.org/officeDocument/2006/relationships/image" Target="../media/image13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9.xml"/><Relationship Id="rId3" Type="http://schemas.openxmlformats.org/officeDocument/2006/relationships/hyperlink" Target="https://nationalresearchplatform.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 Id="rId3" Type="http://schemas.openxmlformats.org/officeDocument/2006/relationships/image" Target="../media/image86.jpg"/><Relationship Id="rId4" Type="http://schemas.openxmlformats.org/officeDocument/2006/relationships/image" Target="../media/image87.png"/><Relationship Id="rId5" Type="http://schemas.openxmlformats.org/officeDocument/2006/relationships/image" Target="../media/image51.png"/><Relationship Id="rId6" Type="http://schemas.openxmlformats.org/officeDocument/2006/relationships/image" Target="../media/image84.png"/><Relationship Id="rId7" Type="http://schemas.openxmlformats.org/officeDocument/2006/relationships/image" Target="../media/image8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hyperlink" Target="https://cenic.org/initiatives/cenic-air" TargetMode="External"/><Relationship Id="rId4" Type="http://schemas.openxmlformats.org/officeDocument/2006/relationships/hyperlink" Target="https://cenic.org/news/learn-what-cenic-and-our-members-accomplished-together-in-the-cenic-2022-24-community-report" TargetMode="External"/><Relationship Id="rId5" Type="http://schemas.openxmlformats.org/officeDocument/2006/relationships/image" Target="../media/image138.png"/><Relationship Id="rId6" Type="http://schemas.openxmlformats.org/officeDocument/2006/relationships/image" Target="../media/image14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1.xml"/><Relationship Id="rId3" Type="http://schemas.openxmlformats.org/officeDocument/2006/relationships/image" Target="../media/image140.png"/><Relationship Id="rId4" Type="http://schemas.openxmlformats.org/officeDocument/2006/relationships/image" Target="../media/image131.png"/><Relationship Id="rId5" Type="http://schemas.openxmlformats.org/officeDocument/2006/relationships/image" Target="../media/image13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37.png"/><Relationship Id="rId4" Type="http://schemas.openxmlformats.org/officeDocument/2006/relationships/image" Target="../media/image132.png"/><Relationship Id="rId5" Type="http://schemas.openxmlformats.org/officeDocument/2006/relationships/image" Target="../media/image136.png"/><Relationship Id="rId6" Type="http://schemas.openxmlformats.org/officeDocument/2006/relationships/image" Target="../media/image13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160.png"/><Relationship Id="rId4" Type="http://schemas.openxmlformats.org/officeDocument/2006/relationships/image" Target="../media/image158.png"/><Relationship Id="rId5" Type="http://schemas.openxmlformats.org/officeDocument/2006/relationships/image" Target="../media/image1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160.png"/><Relationship Id="rId4" Type="http://schemas.openxmlformats.org/officeDocument/2006/relationships/image" Target="../media/image158.png"/><Relationship Id="rId5" Type="http://schemas.openxmlformats.org/officeDocument/2006/relationships/image" Target="../media/image159.png"/><Relationship Id="rId6" Type="http://schemas.openxmlformats.org/officeDocument/2006/relationships/image" Target="../media/image13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59.png"/><Relationship Id="rId4" Type="http://schemas.openxmlformats.org/officeDocument/2006/relationships/image" Target="../media/image160.png"/><Relationship Id="rId5" Type="http://schemas.openxmlformats.org/officeDocument/2006/relationships/image" Target="../media/image158.png"/><Relationship Id="rId6" Type="http://schemas.openxmlformats.org/officeDocument/2006/relationships/image" Target="../media/image13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7.xml"/><Relationship Id="rId3" Type="http://schemas.openxmlformats.org/officeDocument/2006/relationships/image" Target="../media/image147.png"/><Relationship Id="rId4" Type="http://schemas.openxmlformats.org/officeDocument/2006/relationships/image" Target="../media/image109.png"/><Relationship Id="rId5" Type="http://schemas.openxmlformats.org/officeDocument/2006/relationships/image" Target="../media/image14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5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9.xml"/><Relationship Id="rId3" Type="http://schemas.openxmlformats.org/officeDocument/2006/relationships/image" Target="../media/image1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xml"/><Relationship Id="rId3" Type="http://schemas.openxmlformats.org/officeDocument/2006/relationships/image" Target="../media/image5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0.xml"/><Relationship Id="rId3" Type="http://schemas.openxmlformats.org/officeDocument/2006/relationships/image" Target="../media/image14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1.xml"/><Relationship Id="rId3" Type="http://schemas.openxmlformats.org/officeDocument/2006/relationships/image" Target="../media/image148.png"/><Relationship Id="rId4" Type="http://schemas.openxmlformats.org/officeDocument/2006/relationships/image" Target="../media/image15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52.png"/><Relationship Id="rId4" Type="http://schemas.openxmlformats.org/officeDocument/2006/relationships/image" Target="../media/image148.png"/><Relationship Id="rId5" Type="http://schemas.openxmlformats.org/officeDocument/2006/relationships/image" Target="../media/image15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15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4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5.xml"/><Relationship Id="rId3" Type="http://schemas.openxmlformats.org/officeDocument/2006/relationships/image" Target="../media/image155.png"/><Relationship Id="rId4" Type="http://schemas.openxmlformats.org/officeDocument/2006/relationships/image" Target="../media/image157.png"/><Relationship Id="rId5" Type="http://schemas.openxmlformats.org/officeDocument/2006/relationships/image" Target="../media/image156.png"/><Relationship Id="rId6" Type="http://schemas.openxmlformats.org/officeDocument/2006/relationships/image" Target="../media/image14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xml"/><Relationship Id="rId3" Type="http://schemas.openxmlformats.org/officeDocument/2006/relationships/image" Target="../media/image5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xml"/><Relationship Id="rId3"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64"/>
          <p:cNvSpPr/>
          <p:nvPr/>
        </p:nvSpPr>
        <p:spPr>
          <a:xfrm rot="-1799994">
            <a:off x="10629900" y="3859423"/>
            <a:ext cx="1003203" cy="848369"/>
          </a:xfrm>
          <a:prstGeom prst="hexagon">
            <a:avLst>
              <a:gd fmla="val 25000" name="adj"/>
              <a:gd fmla="val 115470" name="vf"/>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71" name="Google Shape;371;p64"/>
          <p:cNvSpPr txBox="1"/>
          <p:nvPr>
            <p:ph idx="1" type="subTitle"/>
          </p:nvPr>
        </p:nvSpPr>
        <p:spPr>
          <a:xfrm>
            <a:off x="4580825" y="3629163"/>
            <a:ext cx="7469700" cy="2151300"/>
          </a:xfrm>
          <a:prstGeom prst="rect">
            <a:avLst/>
          </a:prstGeom>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2000">
                <a:solidFill>
                  <a:srgbClr val="0F2134"/>
                </a:solidFill>
                <a:latin typeface="Proxima Nova"/>
                <a:ea typeface="Proxima Nova"/>
                <a:cs typeface="Proxima Nova"/>
                <a:sym typeface="Proxima Nova"/>
              </a:rPr>
              <a:t>Josh Dickman </a:t>
            </a:r>
            <a:r>
              <a:rPr lang="en-US" sz="2000">
                <a:solidFill>
                  <a:srgbClr val="0F2134"/>
                </a:solidFill>
                <a:latin typeface="Proxima Nova"/>
                <a:ea typeface="Proxima Nova"/>
                <a:cs typeface="Proxima Nova"/>
                <a:sym typeface="Proxima Nova"/>
              </a:rPr>
              <a:t>| AD, Network Services | jdickman@cenic.org</a:t>
            </a:r>
            <a:endParaRPr sz="2000">
              <a:solidFill>
                <a:srgbClr val="0F2134"/>
              </a:solidFill>
              <a:latin typeface="Proxima Nova"/>
              <a:ea typeface="Proxima Nova"/>
              <a:cs typeface="Proxima Nova"/>
              <a:sym typeface="Proxima Nova"/>
            </a:endParaRPr>
          </a:p>
          <a:p>
            <a:pPr indent="0" lvl="0" marL="0" rtl="0" algn="l">
              <a:lnSpc>
                <a:spcPct val="90000"/>
              </a:lnSpc>
              <a:spcBef>
                <a:spcPts val="0"/>
              </a:spcBef>
              <a:spcAft>
                <a:spcPts val="0"/>
              </a:spcAft>
              <a:buNone/>
            </a:pPr>
            <a:r>
              <a:t/>
            </a:r>
            <a:endParaRPr sz="2000">
              <a:solidFill>
                <a:srgbClr val="0F2134"/>
              </a:solidFill>
              <a:latin typeface="Proxima Nova"/>
              <a:ea typeface="Proxima Nova"/>
              <a:cs typeface="Proxima Nova"/>
              <a:sym typeface="Proxima Nova"/>
            </a:endParaRPr>
          </a:p>
        </p:txBody>
      </p:sp>
      <p:sp>
        <p:nvSpPr>
          <p:cNvPr id="372" name="Google Shape;372;p64"/>
          <p:cNvSpPr txBox="1"/>
          <p:nvPr>
            <p:ph type="ctrTitle"/>
          </p:nvPr>
        </p:nvSpPr>
        <p:spPr>
          <a:xfrm>
            <a:off x="4580825" y="1699219"/>
            <a:ext cx="6411300" cy="1818300"/>
          </a:xfrm>
          <a:prstGeom prst="rect">
            <a:avLst/>
          </a:prstGeom>
        </p:spPr>
        <p:txBody>
          <a:bodyPr anchorCtr="0" anchor="b" bIns="45700" lIns="91425" spcFirstLastPara="1" rIns="91425" wrap="square" tIns="45700">
            <a:normAutofit/>
          </a:bodyPr>
          <a:lstStyle/>
          <a:p>
            <a:pPr indent="0" lvl="0" marL="0" rtl="0" algn="l">
              <a:lnSpc>
                <a:spcPct val="80000"/>
              </a:lnSpc>
              <a:spcBef>
                <a:spcPts val="0"/>
              </a:spcBef>
              <a:spcAft>
                <a:spcPts val="0"/>
              </a:spcAft>
              <a:buNone/>
            </a:pPr>
            <a:r>
              <a:rPr b="0" lang="en-US" sz="5300">
                <a:solidFill>
                  <a:srgbClr val="01204A"/>
                </a:solidFill>
                <a:latin typeface="Proxima Nova Semibold"/>
                <a:ea typeface="Proxima Nova Semibold"/>
                <a:cs typeface="Proxima Nova Semibold"/>
                <a:sym typeface="Proxima Nova Semibold"/>
              </a:rPr>
              <a:t>CENIC NGI Project</a:t>
            </a:r>
            <a:br>
              <a:rPr b="0" lang="en-US" sz="3777">
                <a:solidFill>
                  <a:srgbClr val="01204A"/>
                </a:solidFill>
                <a:latin typeface="Proxima Nova Semibold"/>
                <a:ea typeface="Proxima Nova Semibold"/>
                <a:cs typeface="Proxima Nova Semibold"/>
                <a:sym typeface="Proxima Nova Semibold"/>
              </a:rPr>
            </a:br>
            <a:endParaRPr b="0" sz="1750">
              <a:solidFill>
                <a:srgbClr val="01204A"/>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rPr b="0" lang="en-US" sz="2600">
                <a:solidFill>
                  <a:srgbClr val="0F2134"/>
                </a:solidFill>
                <a:latin typeface="Proxima Nova Semibold"/>
                <a:ea typeface="Proxima Nova Semibold"/>
                <a:cs typeface="Proxima Nova Semibold"/>
                <a:sym typeface="Proxima Nova Semibold"/>
              </a:rPr>
              <a:t>CIBERTIC 2025</a:t>
            </a:r>
            <a:endParaRPr b="0" sz="1600">
              <a:solidFill>
                <a:srgbClr val="0F2134"/>
              </a:solidFill>
              <a:latin typeface="Proxima Nova Semibold"/>
              <a:ea typeface="Proxima Nova Semibold"/>
              <a:cs typeface="Proxima Nova Semibold"/>
              <a:sym typeface="Proxima Nova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73"/>
          <p:cNvSpPr/>
          <p:nvPr/>
        </p:nvSpPr>
        <p:spPr>
          <a:xfrm>
            <a:off x="-57950" y="-55625"/>
            <a:ext cx="12249900" cy="6913500"/>
          </a:xfrm>
          <a:prstGeom prst="rect">
            <a:avLst/>
          </a:prstGeom>
          <a:solidFill>
            <a:srgbClr val="0F2134"/>
          </a:solidFill>
          <a:ln cap="flat" cmpd="sng" w="9525">
            <a:solidFill>
              <a:srgbClr val="0F213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548" name="Google Shape;548;p73"/>
          <p:cNvPicPr preferRelativeResize="0"/>
          <p:nvPr/>
        </p:nvPicPr>
        <p:blipFill>
          <a:blip r:embed="rId3">
            <a:alphaModFix/>
          </a:blip>
          <a:stretch>
            <a:fillRect/>
          </a:stretch>
        </p:blipFill>
        <p:spPr>
          <a:xfrm>
            <a:off x="523875" y="-27875"/>
            <a:ext cx="1114425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id="554" name="Google Shape;554;p74"/>
          <p:cNvPicPr preferRelativeResize="0"/>
          <p:nvPr/>
        </p:nvPicPr>
        <p:blipFill>
          <a:blip r:embed="rId3">
            <a:alphaModFix/>
          </a:blip>
          <a:stretch>
            <a:fillRect/>
          </a:stretch>
        </p:blipFill>
        <p:spPr>
          <a:xfrm>
            <a:off x="0" y="20100"/>
            <a:ext cx="12192000" cy="68378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75"/>
          <p:cNvSpPr txBox="1"/>
          <p:nvPr>
            <p:ph type="ctrTitle"/>
          </p:nvPr>
        </p:nvSpPr>
        <p:spPr>
          <a:xfrm>
            <a:off x="75" y="2320675"/>
            <a:ext cx="12192000" cy="16803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CalREN NGI</a:t>
            </a:r>
            <a:endParaRPr/>
          </a:p>
          <a:p>
            <a:pPr indent="0" lvl="0" marL="0" rtl="0" algn="ctr">
              <a:spcBef>
                <a:spcPts val="0"/>
              </a:spcBef>
              <a:spcAft>
                <a:spcPts val="0"/>
              </a:spcAft>
              <a:buNone/>
            </a:pPr>
            <a:r>
              <a:rPr lang="en-US"/>
              <a:t>2018 - 2025</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76"/>
          <p:cNvSpPr/>
          <p:nvPr/>
        </p:nvSpPr>
        <p:spPr>
          <a:xfrm>
            <a:off x="6101425" y="2015275"/>
            <a:ext cx="5623200" cy="4623600"/>
          </a:xfrm>
          <a:prstGeom prst="rect">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567" name="Google Shape;567;p76"/>
          <p:cNvSpPr/>
          <p:nvPr/>
        </p:nvSpPr>
        <p:spPr>
          <a:xfrm>
            <a:off x="342925" y="2015275"/>
            <a:ext cx="4838100" cy="4623600"/>
          </a:xfrm>
          <a:prstGeom prst="rect">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568" name="Google Shape;568;p76"/>
          <p:cNvSpPr txBox="1"/>
          <p:nvPr>
            <p:ph type="title"/>
          </p:nvPr>
        </p:nvSpPr>
        <p:spPr>
          <a:xfrm>
            <a:off x="371049" y="0"/>
            <a:ext cx="11620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CalREN DC and HPR Networks</a:t>
            </a:r>
            <a:endParaRPr/>
          </a:p>
        </p:txBody>
      </p:sp>
      <p:sp>
        <p:nvSpPr>
          <p:cNvPr id="569" name="Google Shape;569;p76"/>
          <p:cNvSpPr txBox="1"/>
          <p:nvPr/>
        </p:nvSpPr>
        <p:spPr>
          <a:xfrm>
            <a:off x="1946357" y="3869907"/>
            <a:ext cx="2864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u="sng">
                <a:solidFill>
                  <a:schemeClr val="lt1"/>
                </a:solidFill>
                <a:latin typeface="Proxima Nova"/>
                <a:ea typeface="Proxima Nova"/>
                <a:cs typeface="Proxima Nova"/>
                <a:sym typeface="Proxima Nova"/>
              </a:rPr>
              <a:t>400G-Based Platform</a:t>
            </a:r>
            <a:endParaRPr b="1" sz="2000" u="sng">
              <a:solidFill>
                <a:schemeClr val="lt1"/>
              </a:solidFill>
              <a:latin typeface="Proxima Nova"/>
              <a:ea typeface="Proxima Nova"/>
              <a:cs typeface="Proxima Nova"/>
              <a:sym typeface="Proxima Nova"/>
            </a:endParaRPr>
          </a:p>
        </p:txBody>
      </p:sp>
      <p:sp>
        <p:nvSpPr>
          <p:cNvPr id="570" name="Google Shape;570;p76"/>
          <p:cNvSpPr txBox="1"/>
          <p:nvPr/>
        </p:nvSpPr>
        <p:spPr>
          <a:xfrm>
            <a:off x="6952332" y="3882575"/>
            <a:ext cx="2797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u="sng">
                <a:solidFill>
                  <a:schemeClr val="lt1"/>
                </a:solidFill>
                <a:latin typeface="Proxima Nova"/>
                <a:ea typeface="Proxima Nova"/>
                <a:cs typeface="Proxima Nova"/>
                <a:sym typeface="Proxima Nova"/>
              </a:rPr>
              <a:t>800G-Based Platform</a:t>
            </a:r>
            <a:endParaRPr b="1" sz="2000" u="sng">
              <a:solidFill>
                <a:schemeClr val="lt2"/>
              </a:solidFill>
              <a:latin typeface="Proxima Nova"/>
              <a:ea typeface="Proxima Nova"/>
              <a:cs typeface="Proxima Nova"/>
              <a:sym typeface="Proxima Nova"/>
            </a:endParaRPr>
          </a:p>
        </p:txBody>
      </p:sp>
      <p:grpSp>
        <p:nvGrpSpPr>
          <p:cNvPr id="571" name="Google Shape;571;p76"/>
          <p:cNvGrpSpPr/>
          <p:nvPr/>
        </p:nvGrpSpPr>
        <p:grpSpPr>
          <a:xfrm>
            <a:off x="409730" y="2085171"/>
            <a:ext cx="4611365" cy="4575791"/>
            <a:chOff x="5676808" y="424095"/>
            <a:chExt cx="5196489" cy="5403627"/>
          </a:xfrm>
        </p:grpSpPr>
        <p:pic>
          <p:nvPicPr>
            <p:cNvPr id="572" name="Google Shape;572;p76"/>
            <p:cNvPicPr preferRelativeResize="0"/>
            <p:nvPr/>
          </p:nvPicPr>
          <p:blipFill rotWithShape="1">
            <a:blip r:embed="rId3">
              <a:alphaModFix/>
            </a:blip>
            <a:srcRect b="15025" l="10629" r="47980" t="36830"/>
            <a:stretch/>
          </p:blipFill>
          <p:spPr>
            <a:xfrm>
              <a:off x="6642100" y="3183973"/>
              <a:ext cx="3109299" cy="2134446"/>
            </a:xfrm>
            <a:prstGeom prst="rect">
              <a:avLst/>
            </a:prstGeom>
            <a:noFill/>
            <a:ln>
              <a:noFill/>
            </a:ln>
          </p:spPr>
        </p:pic>
        <p:cxnSp>
          <p:nvCxnSpPr>
            <p:cNvPr id="573" name="Google Shape;573;p76"/>
            <p:cNvCxnSpPr/>
            <p:nvPr/>
          </p:nvCxnSpPr>
          <p:spPr>
            <a:xfrm flipH="1">
              <a:off x="9113525" y="2470075"/>
              <a:ext cx="4800" cy="780600"/>
            </a:xfrm>
            <a:prstGeom prst="straightConnector1">
              <a:avLst/>
            </a:prstGeom>
            <a:noFill/>
            <a:ln cap="flat" cmpd="sng" w="38100">
              <a:solidFill>
                <a:srgbClr val="7F7F7F"/>
              </a:solidFill>
              <a:prstDash val="solid"/>
              <a:round/>
              <a:headEnd len="sm" w="sm" type="none"/>
              <a:tailEnd len="sm" w="sm" type="none"/>
            </a:ln>
          </p:spPr>
        </p:cxnSp>
        <p:sp>
          <p:nvSpPr>
            <p:cNvPr id="574" name="Google Shape;574;p76"/>
            <p:cNvSpPr/>
            <p:nvPr/>
          </p:nvSpPr>
          <p:spPr>
            <a:xfrm>
              <a:off x="7421995" y="424095"/>
              <a:ext cx="3451302" cy="2028294"/>
            </a:xfrm>
            <a:custGeom>
              <a:rect b="b" l="l" r="r" t="t"/>
              <a:pathLst>
                <a:path extrusionOk="0" h="21600" w="2160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80"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rgbClr val="FFFFFF"/>
            </a:solidFill>
            <a:ln cap="flat" cmpd="sng" w="76200">
              <a:solidFill>
                <a:srgbClr val="B7B7B7"/>
              </a:solidFill>
              <a:prstDash val="solid"/>
              <a:miter lim="400000"/>
              <a:headEnd len="sm" w="sm" type="none"/>
              <a:tailEnd len="sm" w="sm" type="none"/>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600"/>
                <a:buFont typeface="Helvetica Neue"/>
                <a:buNone/>
              </a:pPr>
              <a:r>
                <a:t/>
              </a:r>
              <a:endParaRPr b="0" i="0" sz="600" u="none" cap="none" strike="noStrike">
                <a:solidFill>
                  <a:srgbClr val="FFFFFF"/>
                </a:solidFill>
                <a:latin typeface="Helvetica Neue"/>
                <a:ea typeface="Helvetica Neue"/>
                <a:cs typeface="Helvetica Neue"/>
                <a:sym typeface="Helvetica Neue"/>
              </a:endParaRPr>
            </a:p>
          </p:txBody>
        </p:sp>
        <p:pic>
          <p:nvPicPr>
            <p:cNvPr id="575" name="Google Shape;575;p76"/>
            <p:cNvPicPr preferRelativeResize="0"/>
            <p:nvPr/>
          </p:nvPicPr>
          <p:blipFill rotWithShape="1">
            <a:blip r:embed="rId4">
              <a:alphaModFix/>
            </a:blip>
            <a:srcRect b="0" l="0" r="0" t="0"/>
            <a:stretch/>
          </p:blipFill>
          <p:spPr>
            <a:xfrm>
              <a:off x="7580523" y="1396251"/>
              <a:ext cx="578586" cy="488159"/>
            </a:xfrm>
            <a:prstGeom prst="rect">
              <a:avLst/>
            </a:prstGeom>
            <a:noFill/>
            <a:ln>
              <a:noFill/>
            </a:ln>
          </p:spPr>
        </p:pic>
        <p:pic>
          <p:nvPicPr>
            <p:cNvPr id="576" name="Google Shape;576;p76"/>
            <p:cNvPicPr preferRelativeResize="0"/>
            <p:nvPr/>
          </p:nvPicPr>
          <p:blipFill rotWithShape="1">
            <a:blip r:embed="rId5">
              <a:alphaModFix/>
            </a:blip>
            <a:srcRect b="0" l="0" r="0" t="0"/>
            <a:stretch/>
          </p:blipFill>
          <p:spPr>
            <a:xfrm>
              <a:off x="8266655" y="1494299"/>
              <a:ext cx="530758" cy="292077"/>
            </a:xfrm>
            <a:prstGeom prst="rect">
              <a:avLst/>
            </a:prstGeom>
            <a:noFill/>
            <a:ln>
              <a:noFill/>
            </a:ln>
          </p:spPr>
        </p:pic>
        <p:pic>
          <p:nvPicPr>
            <p:cNvPr id="577" name="Google Shape;577;p76"/>
            <p:cNvPicPr preferRelativeResize="0"/>
            <p:nvPr/>
          </p:nvPicPr>
          <p:blipFill rotWithShape="1">
            <a:blip r:embed="rId6">
              <a:alphaModFix/>
            </a:blip>
            <a:srcRect b="0" l="0" r="0" t="0"/>
            <a:stretch/>
          </p:blipFill>
          <p:spPr>
            <a:xfrm>
              <a:off x="8300239" y="917226"/>
              <a:ext cx="634619" cy="577063"/>
            </a:xfrm>
            <a:prstGeom prst="rect">
              <a:avLst/>
            </a:prstGeom>
            <a:noFill/>
            <a:ln>
              <a:noFill/>
            </a:ln>
          </p:spPr>
        </p:pic>
        <p:pic>
          <p:nvPicPr>
            <p:cNvPr id="578" name="Google Shape;578;p76"/>
            <p:cNvPicPr preferRelativeResize="0"/>
            <p:nvPr/>
          </p:nvPicPr>
          <p:blipFill rotWithShape="1">
            <a:blip r:embed="rId7">
              <a:alphaModFix/>
            </a:blip>
            <a:srcRect b="0" l="0" r="0" t="0"/>
            <a:stretch/>
          </p:blipFill>
          <p:spPr>
            <a:xfrm>
              <a:off x="8923977" y="1549212"/>
              <a:ext cx="634619" cy="340693"/>
            </a:xfrm>
            <a:prstGeom prst="rect">
              <a:avLst/>
            </a:prstGeom>
            <a:noFill/>
            <a:ln>
              <a:noFill/>
            </a:ln>
          </p:spPr>
        </p:pic>
        <p:pic>
          <p:nvPicPr>
            <p:cNvPr descr="File:Apple Computer Logo rainbow.svg - Wikipedia" id="579" name="Google Shape;579;p76"/>
            <p:cNvPicPr preferRelativeResize="0"/>
            <p:nvPr/>
          </p:nvPicPr>
          <p:blipFill rotWithShape="1">
            <a:blip r:embed="rId8">
              <a:alphaModFix/>
            </a:blip>
            <a:srcRect b="0" l="0" r="0" t="0"/>
            <a:stretch/>
          </p:blipFill>
          <p:spPr>
            <a:xfrm>
              <a:off x="9075974" y="714838"/>
              <a:ext cx="314027" cy="340693"/>
            </a:xfrm>
            <a:prstGeom prst="rect">
              <a:avLst/>
            </a:prstGeom>
            <a:noFill/>
            <a:ln>
              <a:noFill/>
            </a:ln>
          </p:spPr>
        </p:pic>
        <p:pic>
          <p:nvPicPr>
            <p:cNvPr descr="File:Meta Platforms Inc. logo.svg" id="580" name="Google Shape;580;p76"/>
            <p:cNvPicPr preferRelativeResize="0"/>
            <p:nvPr/>
          </p:nvPicPr>
          <p:blipFill rotWithShape="1">
            <a:blip r:embed="rId9">
              <a:alphaModFix/>
            </a:blip>
            <a:srcRect b="0" l="0" r="0" t="0"/>
            <a:stretch/>
          </p:blipFill>
          <p:spPr>
            <a:xfrm>
              <a:off x="9147989" y="1209209"/>
              <a:ext cx="689232" cy="129353"/>
            </a:xfrm>
            <a:prstGeom prst="rect">
              <a:avLst/>
            </a:prstGeom>
            <a:noFill/>
            <a:ln>
              <a:noFill/>
            </a:ln>
          </p:spPr>
        </p:pic>
        <p:pic>
          <p:nvPicPr>
            <p:cNvPr descr="I2PX - Internet2" id="581" name="Google Shape;581;p76"/>
            <p:cNvPicPr preferRelativeResize="0"/>
            <p:nvPr/>
          </p:nvPicPr>
          <p:blipFill rotWithShape="1">
            <a:blip r:embed="rId10">
              <a:alphaModFix/>
            </a:blip>
            <a:srcRect b="13277" l="15633" r="14294" t="12588"/>
            <a:stretch/>
          </p:blipFill>
          <p:spPr>
            <a:xfrm>
              <a:off x="9774484" y="1571474"/>
              <a:ext cx="530758" cy="296177"/>
            </a:xfrm>
            <a:prstGeom prst="rect">
              <a:avLst/>
            </a:prstGeom>
            <a:noFill/>
            <a:ln>
              <a:noFill/>
            </a:ln>
          </p:spPr>
        </p:pic>
        <p:grpSp>
          <p:nvGrpSpPr>
            <p:cNvPr id="582" name="Google Shape;582;p76"/>
            <p:cNvGrpSpPr/>
            <p:nvPr/>
          </p:nvGrpSpPr>
          <p:grpSpPr>
            <a:xfrm>
              <a:off x="8081391" y="3056388"/>
              <a:ext cx="2066409" cy="1288745"/>
              <a:chOff x="5729749" y="4174875"/>
              <a:chExt cx="3000448" cy="1871272"/>
            </a:xfrm>
          </p:grpSpPr>
          <p:pic>
            <p:nvPicPr>
              <p:cNvPr id="583" name="Google Shape;583;p76"/>
              <p:cNvPicPr preferRelativeResize="0"/>
              <p:nvPr/>
            </p:nvPicPr>
            <p:blipFill rotWithShape="1">
              <a:blip r:embed="rId11">
                <a:alphaModFix/>
              </a:blip>
              <a:srcRect b="0" l="0" r="0" t="0"/>
              <a:stretch/>
            </p:blipFill>
            <p:spPr>
              <a:xfrm>
                <a:off x="5729749" y="4174875"/>
                <a:ext cx="3000448" cy="1837176"/>
              </a:xfrm>
              <a:prstGeom prst="rect">
                <a:avLst/>
              </a:prstGeom>
              <a:noFill/>
              <a:ln>
                <a:noFill/>
              </a:ln>
            </p:spPr>
          </p:pic>
          <p:sp>
            <p:nvSpPr>
              <p:cNvPr id="584" name="Google Shape;584;p76"/>
              <p:cNvSpPr txBox="1"/>
              <p:nvPr/>
            </p:nvSpPr>
            <p:spPr>
              <a:xfrm>
                <a:off x="6152659" y="5117647"/>
                <a:ext cx="2172600" cy="9285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rgbClr val="3F3F3F"/>
                  </a:buClr>
                  <a:buSzPts val="2800"/>
                  <a:buFont typeface="Proxima Nova Semibold"/>
                  <a:buNone/>
                </a:pPr>
                <a:r>
                  <a:rPr b="0" i="0" lang="en-US" sz="2000" u="none" cap="none" strike="noStrike">
                    <a:solidFill>
                      <a:srgbClr val="3F3F3F"/>
                    </a:solidFill>
                    <a:latin typeface="Proxima Nova Semibold"/>
                    <a:ea typeface="Proxima Nova Semibold"/>
                    <a:cs typeface="Proxima Nova Semibold"/>
                    <a:sym typeface="Proxima Nova Semibold"/>
                  </a:rPr>
                  <a:t>CalREN</a:t>
                </a:r>
                <a:endParaRPr b="0" i="0" sz="2000" u="none" cap="none" strike="noStrike">
                  <a:solidFill>
                    <a:srgbClr val="3F3F3F"/>
                  </a:solidFill>
                  <a:latin typeface="Proxima Nova Semibold"/>
                  <a:ea typeface="Proxima Nova Semibold"/>
                  <a:cs typeface="Proxima Nova Semibold"/>
                  <a:sym typeface="Proxima Nova Semibold"/>
                </a:endParaRPr>
              </a:p>
            </p:txBody>
          </p:sp>
        </p:grpSp>
        <p:grpSp>
          <p:nvGrpSpPr>
            <p:cNvPr id="585" name="Google Shape;585;p76"/>
            <p:cNvGrpSpPr/>
            <p:nvPr/>
          </p:nvGrpSpPr>
          <p:grpSpPr>
            <a:xfrm>
              <a:off x="5676808" y="3008845"/>
              <a:ext cx="1066352" cy="740599"/>
              <a:chOff x="9075825" y="4669100"/>
              <a:chExt cx="1131648" cy="692926"/>
            </a:xfrm>
          </p:grpSpPr>
          <p:pic>
            <p:nvPicPr>
              <p:cNvPr id="586" name="Google Shape;586;p76"/>
              <p:cNvPicPr preferRelativeResize="0"/>
              <p:nvPr/>
            </p:nvPicPr>
            <p:blipFill rotWithShape="1">
              <a:blip r:embed="rId11">
                <a:alphaModFix/>
              </a:blip>
              <a:srcRect b="0" l="0" r="0" t="0"/>
              <a:stretch/>
            </p:blipFill>
            <p:spPr>
              <a:xfrm>
                <a:off x="9075825" y="4669100"/>
                <a:ext cx="1131648" cy="692926"/>
              </a:xfrm>
              <a:prstGeom prst="rect">
                <a:avLst/>
              </a:prstGeom>
              <a:noFill/>
              <a:ln>
                <a:noFill/>
              </a:ln>
            </p:spPr>
          </p:pic>
          <p:sp>
            <p:nvSpPr>
              <p:cNvPr id="587" name="Google Shape;587;p76"/>
              <p:cNvSpPr txBox="1"/>
              <p:nvPr/>
            </p:nvSpPr>
            <p:spPr>
              <a:xfrm>
                <a:off x="9109351" y="4845176"/>
                <a:ext cx="1029000" cy="4605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rgbClr val="3F3F3F"/>
                  </a:buClr>
                  <a:buSzPts val="2400"/>
                  <a:buFont typeface="Proxima Nova Semibold"/>
                  <a:buNone/>
                </a:pPr>
                <a:r>
                  <a:rPr b="0" i="0" lang="en-US" sz="2400" u="none" cap="none" strike="noStrike">
                    <a:solidFill>
                      <a:srgbClr val="3F3F3F"/>
                    </a:solidFill>
                    <a:latin typeface="Proxima Nova Semibold"/>
                    <a:ea typeface="Proxima Nova Semibold"/>
                    <a:cs typeface="Proxima Nova Semibold"/>
                    <a:sym typeface="Proxima Nova Semibold"/>
                  </a:rPr>
                  <a:t>UC</a:t>
                </a:r>
                <a:endParaRPr b="0" i="0" sz="2400" u="none" cap="none" strike="noStrike">
                  <a:solidFill>
                    <a:srgbClr val="3F3F3F"/>
                  </a:solidFill>
                  <a:latin typeface="Proxima Nova Semibold"/>
                  <a:ea typeface="Proxima Nova Semibold"/>
                  <a:cs typeface="Proxima Nova Semibold"/>
                  <a:sym typeface="Proxima Nova Semibold"/>
                </a:endParaRPr>
              </a:p>
            </p:txBody>
          </p:sp>
        </p:grpSp>
        <p:grpSp>
          <p:nvGrpSpPr>
            <p:cNvPr id="588" name="Google Shape;588;p76"/>
            <p:cNvGrpSpPr/>
            <p:nvPr/>
          </p:nvGrpSpPr>
          <p:grpSpPr>
            <a:xfrm>
              <a:off x="5988305" y="3462719"/>
              <a:ext cx="1066352" cy="740599"/>
              <a:chOff x="9075825" y="4669100"/>
              <a:chExt cx="1131648" cy="692926"/>
            </a:xfrm>
          </p:grpSpPr>
          <p:pic>
            <p:nvPicPr>
              <p:cNvPr id="589" name="Google Shape;589;p76"/>
              <p:cNvPicPr preferRelativeResize="0"/>
              <p:nvPr/>
            </p:nvPicPr>
            <p:blipFill rotWithShape="1">
              <a:blip r:embed="rId11">
                <a:alphaModFix/>
              </a:blip>
              <a:srcRect b="0" l="0" r="0" t="0"/>
              <a:stretch/>
            </p:blipFill>
            <p:spPr>
              <a:xfrm>
                <a:off x="9075825" y="4669100"/>
                <a:ext cx="1131648" cy="692926"/>
              </a:xfrm>
              <a:prstGeom prst="rect">
                <a:avLst/>
              </a:prstGeom>
              <a:noFill/>
              <a:ln>
                <a:noFill/>
              </a:ln>
            </p:spPr>
          </p:pic>
          <p:sp>
            <p:nvSpPr>
              <p:cNvPr id="590" name="Google Shape;590;p76"/>
              <p:cNvSpPr txBox="1"/>
              <p:nvPr/>
            </p:nvSpPr>
            <p:spPr>
              <a:xfrm>
                <a:off x="9082651" y="4845176"/>
                <a:ext cx="1029000" cy="4605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rgbClr val="3F3F3F"/>
                  </a:buClr>
                  <a:buSzPts val="2400"/>
                  <a:buFont typeface="Proxima Nova Semibold"/>
                  <a:buNone/>
                </a:pPr>
                <a:r>
                  <a:rPr b="0" i="0" lang="en-US" sz="2400" u="none" cap="none" strike="noStrike">
                    <a:solidFill>
                      <a:srgbClr val="3F3F3F"/>
                    </a:solidFill>
                    <a:latin typeface="Proxima Nova Semibold"/>
                    <a:ea typeface="Proxima Nova Semibold"/>
                    <a:cs typeface="Proxima Nova Semibold"/>
                    <a:sym typeface="Proxima Nova Semibold"/>
                  </a:rPr>
                  <a:t>CSU</a:t>
                </a:r>
                <a:endParaRPr b="0" i="0" sz="2400" u="none" cap="none" strike="noStrike">
                  <a:solidFill>
                    <a:srgbClr val="3F3F3F"/>
                  </a:solidFill>
                  <a:latin typeface="Proxima Nova Semibold"/>
                  <a:ea typeface="Proxima Nova Semibold"/>
                  <a:cs typeface="Proxima Nova Semibold"/>
                  <a:sym typeface="Proxima Nova Semibold"/>
                </a:endParaRPr>
              </a:p>
            </p:txBody>
          </p:sp>
        </p:grpSp>
        <p:grpSp>
          <p:nvGrpSpPr>
            <p:cNvPr id="591" name="Google Shape;591;p76"/>
            <p:cNvGrpSpPr/>
            <p:nvPr/>
          </p:nvGrpSpPr>
          <p:grpSpPr>
            <a:xfrm>
              <a:off x="6484579" y="3978870"/>
              <a:ext cx="1068306" cy="740599"/>
              <a:chOff x="9073751" y="4669100"/>
              <a:chExt cx="1133722" cy="692926"/>
            </a:xfrm>
          </p:grpSpPr>
          <p:pic>
            <p:nvPicPr>
              <p:cNvPr id="592" name="Google Shape;592;p76"/>
              <p:cNvPicPr preferRelativeResize="0"/>
              <p:nvPr/>
            </p:nvPicPr>
            <p:blipFill rotWithShape="1">
              <a:blip r:embed="rId11">
                <a:alphaModFix/>
              </a:blip>
              <a:srcRect b="0" l="0" r="0" t="0"/>
              <a:stretch/>
            </p:blipFill>
            <p:spPr>
              <a:xfrm>
                <a:off x="9075825" y="4669100"/>
                <a:ext cx="1131648" cy="692926"/>
              </a:xfrm>
              <a:prstGeom prst="rect">
                <a:avLst/>
              </a:prstGeom>
              <a:noFill/>
              <a:ln>
                <a:noFill/>
              </a:ln>
            </p:spPr>
          </p:pic>
          <p:sp>
            <p:nvSpPr>
              <p:cNvPr id="593" name="Google Shape;593;p76"/>
              <p:cNvSpPr txBox="1"/>
              <p:nvPr/>
            </p:nvSpPr>
            <p:spPr>
              <a:xfrm>
                <a:off x="9073751" y="4845176"/>
                <a:ext cx="1029000" cy="4605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rgbClr val="3F3F3F"/>
                  </a:buClr>
                  <a:buSzPts val="2400"/>
                  <a:buFont typeface="Proxima Nova Semibold"/>
                  <a:buNone/>
                </a:pPr>
                <a:r>
                  <a:rPr b="0" i="0" lang="en-US" sz="2400" u="none" cap="none" strike="noStrike">
                    <a:solidFill>
                      <a:srgbClr val="3F3F3F"/>
                    </a:solidFill>
                    <a:latin typeface="Proxima Nova Semibold"/>
                    <a:ea typeface="Proxima Nova Semibold"/>
                    <a:cs typeface="Proxima Nova Semibold"/>
                    <a:sym typeface="Proxima Nova Semibold"/>
                  </a:rPr>
                  <a:t>CCC</a:t>
                </a:r>
                <a:endParaRPr b="0" i="0" sz="2400" u="none" cap="none" strike="noStrike">
                  <a:solidFill>
                    <a:srgbClr val="3F3F3F"/>
                  </a:solidFill>
                  <a:latin typeface="Proxima Nova Semibold"/>
                  <a:ea typeface="Proxima Nova Semibold"/>
                  <a:cs typeface="Proxima Nova Semibold"/>
                  <a:sym typeface="Proxima Nova Semibold"/>
                </a:endParaRPr>
              </a:p>
            </p:txBody>
          </p:sp>
        </p:grpSp>
        <p:grpSp>
          <p:nvGrpSpPr>
            <p:cNvPr id="594" name="Google Shape;594;p76"/>
            <p:cNvGrpSpPr/>
            <p:nvPr/>
          </p:nvGrpSpPr>
          <p:grpSpPr>
            <a:xfrm>
              <a:off x="6949408" y="4441645"/>
              <a:ext cx="1066352" cy="740599"/>
              <a:chOff x="9075825" y="4669100"/>
              <a:chExt cx="1131648" cy="692926"/>
            </a:xfrm>
          </p:grpSpPr>
          <p:pic>
            <p:nvPicPr>
              <p:cNvPr id="595" name="Google Shape;595;p76"/>
              <p:cNvPicPr preferRelativeResize="0"/>
              <p:nvPr/>
            </p:nvPicPr>
            <p:blipFill rotWithShape="1">
              <a:blip r:embed="rId11">
                <a:alphaModFix/>
              </a:blip>
              <a:srcRect b="0" l="0" r="0" t="0"/>
              <a:stretch/>
            </p:blipFill>
            <p:spPr>
              <a:xfrm>
                <a:off x="9075825" y="4669100"/>
                <a:ext cx="1131648" cy="692926"/>
              </a:xfrm>
              <a:prstGeom prst="rect">
                <a:avLst/>
              </a:prstGeom>
              <a:noFill/>
              <a:ln>
                <a:noFill/>
              </a:ln>
            </p:spPr>
          </p:pic>
          <p:sp>
            <p:nvSpPr>
              <p:cNvPr id="596" name="Google Shape;596;p76"/>
              <p:cNvSpPr txBox="1"/>
              <p:nvPr/>
            </p:nvSpPr>
            <p:spPr>
              <a:xfrm>
                <a:off x="9127126" y="4845176"/>
                <a:ext cx="1029000" cy="4605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rgbClr val="3F3F3F"/>
                  </a:buClr>
                  <a:buSzPts val="2400"/>
                  <a:buFont typeface="Proxima Nova Semibold"/>
                  <a:buNone/>
                </a:pPr>
                <a:r>
                  <a:rPr b="0" i="0" lang="en-US" sz="2400" u="none" cap="none" strike="noStrike">
                    <a:solidFill>
                      <a:srgbClr val="3F3F3F"/>
                    </a:solidFill>
                    <a:latin typeface="Proxima Nova Semibold"/>
                    <a:ea typeface="Proxima Nova Semibold"/>
                    <a:cs typeface="Proxima Nova Semibold"/>
                    <a:sym typeface="Proxima Nova Semibold"/>
                  </a:rPr>
                  <a:t>K12</a:t>
                </a:r>
                <a:endParaRPr b="0" i="0" sz="2400" u="none" cap="none" strike="noStrike">
                  <a:solidFill>
                    <a:srgbClr val="3F3F3F"/>
                  </a:solidFill>
                  <a:latin typeface="Proxima Nova Semibold"/>
                  <a:ea typeface="Proxima Nova Semibold"/>
                  <a:cs typeface="Proxima Nova Semibold"/>
                  <a:sym typeface="Proxima Nova Semibold"/>
                </a:endParaRPr>
              </a:p>
            </p:txBody>
          </p:sp>
        </p:grpSp>
        <p:grpSp>
          <p:nvGrpSpPr>
            <p:cNvPr id="597" name="Google Shape;597;p76"/>
            <p:cNvGrpSpPr/>
            <p:nvPr/>
          </p:nvGrpSpPr>
          <p:grpSpPr>
            <a:xfrm>
              <a:off x="7581258" y="4762020"/>
              <a:ext cx="1066352" cy="740599"/>
              <a:chOff x="9075825" y="4669100"/>
              <a:chExt cx="1131648" cy="692926"/>
            </a:xfrm>
          </p:grpSpPr>
          <p:pic>
            <p:nvPicPr>
              <p:cNvPr id="598" name="Google Shape;598;p76"/>
              <p:cNvPicPr preferRelativeResize="0"/>
              <p:nvPr/>
            </p:nvPicPr>
            <p:blipFill rotWithShape="1">
              <a:blip r:embed="rId11">
                <a:alphaModFix/>
              </a:blip>
              <a:srcRect b="0" l="0" r="0" t="0"/>
              <a:stretch/>
            </p:blipFill>
            <p:spPr>
              <a:xfrm>
                <a:off x="9075825" y="4669100"/>
                <a:ext cx="1131648" cy="692926"/>
              </a:xfrm>
              <a:prstGeom prst="rect">
                <a:avLst/>
              </a:prstGeom>
              <a:noFill/>
              <a:ln>
                <a:noFill/>
              </a:ln>
            </p:spPr>
          </p:pic>
          <p:sp>
            <p:nvSpPr>
              <p:cNvPr id="599" name="Google Shape;599;p76"/>
              <p:cNvSpPr txBox="1"/>
              <p:nvPr/>
            </p:nvSpPr>
            <p:spPr>
              <a:xfrm>
                <a:off x="9109351" y="4898576"/>
                <a:ext cx="1029000" cy="4605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rgbClr val="3F3F3F"/>
                  </a:buClr>
                  <a:buSzPts val="2000"/>
                  <a:buFont typeface="Proxima Nova Semibold"/>
                  <a:buNone/>
                </a:pPr>
                <a:r>
                  <a:rPr b="0" i="0" lang="en-US" sz="1300" u="none" cap="none" strike="noStrike">
                    <a:solidFill>
                      <a:srgbClr val="3F3F3F"/>
                    </a:solidFill>
                    <a:latin typeface="Proxima Nova Semibold"/>
                    <a:ea typeface="Proxima Nova Semibold"/>
                    <a:cs typeface="Proxima Nova Semibold"/>
                    <a:sym typeface="Proxima Nova Semibold"/>
                  </a:rPr>
                  <a:t>Library</a:t>
                </a:r>
                <a:endParaRPr b="0" i="0" sz="1300" u="none" cap="none" strike="noStrike">
                  <a:solidFill>
                    <a:srgbClr val="3F3F3F"/>
                  </a:solidFill>
                  <a:latin typeface="Proxima Nova Semibold"/>
                  <a:ea typeface="Proxima Nova Semibold"/>
                  <a:cs typeface="Proxima Nova Semibold"/>
                  <a:sym typeface="Proxima Nova Semibold"/>
                </a:endParaRPr>
              </a:p>
            </p:txBody>
          </p:sp>
        </p:grpSp>
        <p:grpSp>
          <p:nvGrpSpPr>
            <p:cNvPr id="600" name="Google Shape;600;p76"/>
            <p:cNvGrpSpPr/>
            <p:nvPr/>
          </p:nvGrpSpPr>
          <p:grpSpPr>
            <a:xfrm>
              <a:off x="8246986" y="5033203"/>
              <a:ext cx="1312247" cy="794519"/>
              <a:chOff x="8949500" y="4669100"/>
              <a:chExt cx="1392600" cy="743375"/>
            </a:xfrm>
          </p:grpSpPr>
          <p:pic>
            <p:nvPicPr>
              <p:cNvPr id="601" name="Google Shape;601;p76"/>
              <p:cNvPicPr preferRelativeResize="0"/>
              <p:nvPr/>
            </p:nvPicPr>
            <p:blipFill rotWithShape="1">
              <a:blip r:embed="rId11">
                <a:alphaModFix/>
              </a:blip>
              <a:srcRect b="0" l="0" r="0" t="0"/>
              <a:stretch/>
            </p:blipFill>
            <p:spPr>
              <a:xfrm>
                <a:off x="9075825" y="4669100"/>
                <a:ext cx="1131648" cy="692926"/>
              </a:xfrm>
              <a:prstGeom prst="rect">
                <a:avLst/>
              </a:prstGeom>
              <a:noFill/>
              <a:ln>
                <a:noFill/>
              </a:ln>
            </p:spPr>
          </p:pic>
          <p:sp>
            <p:nvSpPr>
              <p:cNvPr id="602" name="Google Shape;602;p76"/>
              <p:cNvSpPr txBox="1"/>
              <p:nvPr/>
            </p:nvSpPr>
            <p:spPr>
              <a:xfrm>
                <a:off x="8949500" y="4951975"/>
                <a:ext cx="1392600" cy="4605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rgbClr val="3F3F3F"/>
                  </a:buClr>
                  <a:buSzPts val="1300"/>
                  <a:buFont typeface="Proxima Nova Semibold"/>
                  <a:buNone/>
                </a:pPr>
                <a:r>
                  <a:rPr b="0" i="0" lang="en-US" sz="1000" u="none" cap="none" strike="noStrike">
                    <a:solidFill>
                      <a:srgbClr val="3F3F3F"/>
                    </a:solidFill>
                    <a:latin typeface="Proxima Nova Semibold"/>
                    <a:ea typeface="Proxima Nova Semibold"/>
                    <a:cs typeface="Proxima Nova Semibold"/>
                    <a:sym typeface="Proxima Nova Semibold"/>
                  </a:rPr>
                  <a:t>Independent</a:t>
                </a:r>
                <a:endParaRPr b="0" i="0" sz="1000" u="none" cap="none" strike="noStrike">
                  <a:solidFill>
                    <a:srgbClr val="3F3F3F"/>
                  </a:solidFill>
                  <a:latin typeface="Proxima Nova Semibold"/>
                  <a:ea typeface="Proxima Nova Semibold"/>
                  <a:cs typeface="Proxima Nova Semibold"/>
                  <a:sym typeface="Proxima Nova Semibold"/>
                </a:endParaRPr>
              </a:p>
            </p:txBody>
          </p:sp>
        </p:grpSp>
        <p:sp>
          <p:nvSpPr>
            <p:cNvPr id="603" name="Google Shape;603;p76"/>
            <p:cNvSpPr txBox="1"/>
            <p:nvPr/>
          </p:nvSpPr>
          <p:spPr>
            <a:xfrm>
              <a:off x="7967609" y="1844381"/>
              <a:ext cx="2466000" cy="4725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1D1C1D"/>
                </a:buClr>
                <a:buSzPts val="1750"/>
                <a:buFont typeface="Proxima Nova Semibold"/>
                <a:buNone/>
              </a:pPr>
              <a:r>
                <a:rPr b="0" i="0" lang="en-US" u="none" cap="none" strike="noStrike">
                  <a:solidFill>
                    <a:srgbClr val="1D1C1D"/>
                  </a:solidFill>
                  <a:highlight>
                    <a:srgbClr val="FFFFFF"/>
                  </a:highlight>
                  <a:latin typeface="Proxima Nova Semibold"/>
                  <a:ea typeface="Proxima Nova Semibold"/>
                  <a:cs typeface="Proxima Nova Semibold"/>
                  <a:sym typeface="Proxima Nova Semibold"/>
                </a:rPr>
                <a:t>&gt; </a:t>
              </a:r>
              <a:r>
                <a:rPr lang="en-US">
                  <a:solidFill>
                    <a:srgbClr val="1D1C1D"/>
                  </a:solidFill>
                  <a:highlight>
                    <a:srgbClr val="FFFFFF"/>
                  </a:highlight>
                  <a:latin typeface="Proxima Nova Semibold"/>
                  <a:ea typeface="Proxima Nova Semibold"/>
                  <a:cs typeface="Proxima Nova Semibold"/>
                  <a:sym typeface="Proxima Nova Semibold"/>
                </a:rPr>
                <a:t>8</a:t>
              </a:r>
              <a:r>
                <a:rPr b="0" i="0" lang="en-US" u="none" cap="none" strike="noStrike">
                  <a:solidFill>
                    <a:srgbClr val="1D1C1D"/>
                  </a:solidFill>
                  <a:highlight>
                    <a:srgbClr val="FFFFFF"/>
                  </a:highlight>
                  <a:latin typeface="Proxima Nova Semibold"/>
                  <a:ea typeface="Proxima Nova Semibold"/>
                  <a:cs typeface="Proxima Nova Semibold"/>
                  <a:sym typeface="Proxima Nova Semibold"/>
                </a:rPr>
                <a:t> Tbps of Bandwidth</a:t>
              </a:r>
              <a:endParaRPr b="0" i="0" u="none" cap="none" strike="noStrike">
                <a:solidFill>
                  <a:schemeClr val="dk1"/>
                </a:solidFill>
                <a:latin typeface="Proxima Nova Semibold"/>
                <a:ea typeface="Proxima Nova Semibold"/>
                <a:cs typeface="Proxima Nova Semibold"/>
                <a:sym typeface="Proxima Nova Semibold"/>
              </a:endParaRPr>
            </a:p>
          </p:txBody>
        </p:sp>
      </p:grpSp>
      <p:cxnSp>
        <p:nvCxnSpPr>
          <p:cNvPr id="604" name="Google Shape;604;p76"/>
          <p:cNvCxnSpPr>
            <a:endCxn id="605" idx="1"/>
          </p:cNvCxnSpPr>
          <p:nvPr/>
        </p:nvCxnSpPr>
        <p:spPr>
          <a:xfrm>
            <a:off x="8768655" y="5892242"/>
            <a:ext cx="1308000" cy="0"/>
          </a:xfrm>
          <a:prstGeom prst="straightConnector1">
            <a:avLst/>
          </a:prstGeom>
          <a:noFill/>
          <a:ln cap="flat" cmpd="sng" w="38100">
            <a:solidFill>
              <a:srgbClr val="B7B7B7"/>
            </a:solidFill>
            <a:prstDash val="solid"/>
            <a:round/>
            <a:headEnd len="sm" w="sm" type="none"/>
            <a:tailEnd len="sm" w="sm" type="none"/>
          </a:ln>
        </p:spPr>
      </p:cxnSp>
      <p:cxnSp>
        <p:nvCxnSpPr>
          <p:cNvPr id="606" name="Google Shape;606;p76"/>
          <p:cNvCxnSpPr>
            <a:stCxn id="607" idx="0"/>
          </p:cNvCxnSpPr>
          <p:nvPr/>
        </p:nvCxnSpPr>
        <p:spPr>
          <a:xfrm flipH="1" rot="10800000">
            <a:off x="8626854" y="4590444"/>
            <a:ext cx="30000" cy="952200"/>
          </a:xfrm>
          <a:prstGeom prst="straightConnector1">
            <a:avLst/>
          </a:prstGeom>
          <a:noFill/>
          <a:ln cap="flat" cmpd="sng" w="38100">
            <a:solidFill>
              <a:srgbClr val="B7B7B7"/>
            </a:solidFill>
            <a:prstDash val="solid"/>
            <a:round/>
            <a:headEnd len="sm" w="sm" type="none"/>
            <a:tailEnd len="sm" w="sm" type="none"/>
          </a:ln>
        </p:spPr>
      </p:cxnSp>
      <p:cxnSp>
        <p:nvCxnSpPr>
          <p:cNvPr id="608" name="Google Shape;608;p76"/>
          <p:cNvCxnSpPr/>
          <p:nvPr/>
        </p:nvCxnSpPr>
        <p:spPr>
          <a:xfrm flipH="1">
            <a:off x="8890922" y="3880179"/>
            <a:ext cx="1640952" cy="404557"/>
          </a:xfrm>
          <a:prstGeom prst="straightConnector1">
            <a:avLst/>
          </a:prstGeom>
          <a:noFill/>
          <a:ln cap="flat" cmpd="sng" w="38100">
            <a:solidFill>
              <a:srgbClr val="B7B7B7"/>
            </a:solidFill>
            <a:prstDash val="solid"/>
            <a:round/>
            <a:headEnd len="sm" w="sm" type="none"/>
            <a:tailEnd len="sm" w="sm" type="none"/>
          </a:ln>
        </p:spPr>
      </p:cxnSp>
      <p:cxnSp>
        <p:nvCxnSpPr>
          <p:cNvPr id="609" name="Google Shape;609;p76"/>
          <p:cNvCxnSpPr>
            <a:stCxn id="610" idx="2"/>
          </p:cNvCxnSpPr>
          <p:nvPr/>
        </p:nvCxnSpPr>
        <p:spPr>
          <a:xfrm flipH="1">
            <a:off x="8860410" y="3045536"/>
            <a:ext cx="768300" cy="943200"/>
          </a:xfrm>
          <a:prstGeom prst="straightConnector1">
            <a:avLst/>
          </a:prstGeom>
          <a:noFill/>
          <a:ln cap="flat" cmpd="sng" w="38100">
            <a:solidFill>
              <a:srgbClr val="B7B7B7"/>
            </a:solidFill>
            <a:prstDash val="solid"/>
            <a:round/>
            <a:headEnd len="sm" w="sm" type="none"/>
            <a:tailEnd len="sm" w="sm" type="none"/>
          </a:ln>
        </p:spPr>
      </p:cxnSp>
      <p:cxnSp>
        <p:nvCxnSpPr>
          <p:cNvPr id="611" name="Google Shape;611;p76"/>
          <p:cNvCxnSpPr>
            <a:stCxn id="612" idx="3"/>
          </p:cNvCxnSpPr>
          <p:nvPr/>
        </p:nvCxnSpPr>
        <p:spPr>
          <a:xfrm flipH="1" rot="10800000">
            <a:off x="6824302" y="4205785"/>
            <a:ext cx="833700" cy="409500"/>
          </a:xfrm>
          <a:prstGeom prst="straightConnector1">
            <a:avLst/>
          </a:prstGeom>
          <a:noFill/>
          <a:ln cap="flat" cmpd="sng" w="38100">
            <a:solidFill>
              <a:srgbClr val="B7B7B7"/>
            </a:solidFill>
            <a:prstDash val="solid"/>
            <a:round/>
            <a:headEnd len="sm" w="sm" type="none"/>
            <a:tailEnd len="sm" w="sm" type="none"/>
          </a:ln>
        </p:spPr>
      </p:cxnSp>
      <p:cxnSp>
        <p:nvCxnSpPr>
          <p:cNvPr id="613" name="Google Shape;613;p76"/>
          <p:cNvCxnSpPr>
            <a:stCxn id="614" idx="3"/>
          </p:cNvCxnSpPr>
          <p:nvPr/>
        </p:nvCxnSpPr>
        <p:spPr>
          <a:xfrm flipH="1" rot="10800000">
            <a:off x="6832267" y="4400724"/>
            <a:ext cx="906900" cy="1271100"/>
          </a:xfrm>
          <a:prstGeom prst="straightConnector1">
            <a:avLst/>
          </a:prstGeom>
          <a:noFill/>
          <a:ln cap="flat" cmpd="sng" w="38100">
            <a:solidFill>
              <a:srgbClr val="B7B7B7"/>
            </a:solidFill>
            <a:prstDash val="solid"/>
            <a:round/>
            <a:headEnd len="sm" w="sm" type="none"/>
            <a:tailEnd len="sm" w="sm" type="none"/>
          </a:ln>
        </p:spPr>
      </p:cxnSp>
      <p:cxnSp>
        <p:nvCxnSpPr>
          <p:cNvPr id="615" name="Google Shape;615;p76"/>
          <p:cNvCxnSpPr>
            <a:stCxn id="616" idx="3"/>
          </p:cNvCxnSpPr>
          <p:nvPr/>
        </p:nvCxnSpPr>
        <p:spPr>
          <a:xfrm>
            <a:off x="6832640" y="3543470"/>
            <a:ext cx="906600" cy="435300"/>
          </a:xfrm>
          <a:prstGeom prst="straightConnector1">
            <a:avLst/>
          </a:prstGeom>
          <a:noFill/>
          <a:ln cap="flat" cmpd="sng" w="38100">
            <a:solidFill>
              <a:srgbClr val="B7B7B7"/>
            </a:solidFill>
            <a:prstDash val="solid"/>
            <a:round/>
            <a:headEnd len="sm" w="sm" type="none"/>
            <a:tailEnd len="sm" w="sm" type="none"/>
          </a:ln>
        </p:spPr>
      </p:cxnSp>
      <p:grpSp>
        <p:nvGrpSpPr>
          <p:cNvPr id="617" name="Google Shape;617;p76"/>
          <p:cNvGrpSpPr/>
          <p:nvPr/>
        </p:nvGrpSpPr>
        <p:grpSpPr>
          <a:xfrm>
            <a:off x="7379191" y="3374310"/>
            <a:ext cx="2252505" cy="1381069"/>
            <a:chOff x="12192001" y="5322631"/>
            <a:chExt cx="2961135" cy="1875614"/>
          </a:xfrm>
        </p:grpSpPr>
        <p:pic>
          <p:nvPicPr>
            <p:cNvPr id="618" name="Google Shape;618;p76"/>
            <p:cNvPicPr preferRelativeResize="0"/>
            <p:nvPr/>
          </p:nvPicPr>
          <p:blipFill>
            <a:blip r:embed="rId12">
              <a:alphaModFix/>
            </a:blip>
            <a:stretch>
              <a:fillRect/>
            </a:stretch>
          </p:blipFill>
          <p:spPr>
            <a:xfrm>
              <a:off x="12192001" y="5322631"/>
              <a:ext cx="2961135" cy="1875614"/>
            </a:xfrm>
            <a:prstGeom prst="rect">
              <a:avLst/>
            </a:prstGeom>
            <a:noFill/>
            <a:ln>
              <a:noFill/>
            </a:ln>
            <a:effectLst>
              <a:outerShdw blurRad="142875" rotWithShape="0" algn="bl" dir="4440000" dist="66675">
                <a:srgbClr val="000000">
                  <a:alpha val="35000"/>
                </a:srgbClr>
              </a:outerShdw>
            </a:effectLst>
          </p:spPr>
        </p:pic>
        <p:pic>
          <p:nvPicPr>
            <p:cNvPr id="619" name="Google Shape;619;p76"/>
            <p:cNvPicPr preferRelativeResize="0"/>
            <p:nvPr/>
          </p:nvPicPr>
          <p:blipFill>
            <a:blip r:embed="rId13">
              <a:alphaModFix/>
            </a:blip>
            <a:stretch>
              <a:fillRect/>
            </a:stretch>
          </p:blipFill>
          <p:spPr>
            <a:xfrm>
              <a:off x="12749442" y="6291999"/>
              <a:ext cx="1795446" cy="544625"/>
            </a:xfrm>
            <a:prstGeom prst="rect">
              <a:avLst/>
            </a:prstGeom>
            <a:noFill/>
            <a:ln>
              <a:noFill/>
            </a:ln>
            <a:effectLst>
              <a:outerShdw blurRad="142875" rotWithShape="0" algn="bl" dir="4440000" dist="66675">
                <a:srgbClr val="000000">
                  <a:alpha val="35000"/>
                </a:srgbClr>
              </a:outerShdw>
            </a:effectLst>
          </p:spPr>
        </p:pic>
      </p:grpSp>
      <p:grpSp>
        <p:nvGrpSpPr>
          <p:cNvPr id="620" name="Google Shape;620;p76"/>
          <p:cNvGrpSpPr/>
          <p:nvPr/>
        </p:nvGrpSpPr>
        <p:grpSpPr>
          <a:xfrm>
            <a:off x="8768707" y="2123296"/>
            <a:ext cx="1720003" cy="1054569"/>
            <a:chOff x="12505025" y="3970050"/>
            <a:chExt cx="3031549" cy="1920200"/>
          </a:xfrm>
        </p:grpSpPr>
        <p:pic>
          <p:nvPicPr>
            <p:cNvPr id="621" name="Google Shape;621;p76"/>
            <p:cNvPicPr preferRelativeResize="0"/>
            <p:nvPr/>
          </p:nvPicPr>
          <p:blipFill>
            <a:blip r:embed="rId14">
              <a:alphaModFix/>
            </a:blip>
            <a:stretch>
              <a:fillRect/>
            </a:stretch>
          </p:blipFill>
          <p:spPr>
            <a:xfrm>
              <a:off x="12505025" y="3970050"/>
              <a:ext cx="3031549" cy="1920200"/>
            </a:xfrm>
            <a:prstGeom prst="rect">
              <a:avLst/>
            </a:prstGeom>
            <a:noFill/>
            <a:ln>
              <a:noFill/>
            </a:ln>
            <a:effectLst>
              <a:outerShdw blurRad="57150" rotWithShape="0" algn="bl" dir="5400000" dist="19050">
                <a:srgbClr val="000000">
                  <a:alpha val="50000"/>
                </a:srgbClr>
              </a:outerShdw>
            </a:effectLst>
          </p:spPr>
        </p:pic>
        <p:pic>
          <p:nvPicPr>
            <p:cNvPr id="610" name="Google Shape;610;p76"/>
            <p:cNvPicPr preferRelativeResize="0"/>
            <p:nvPr/>
          </p:nvPicPr>
          <p:blipFill>
            <a:blip r:embed="rId15">
              <a:alphaModFix/>
            </a:blip>
            <a:stretch>
              <a:fillRect/>
            </a:stretch>
          </p:blipFill>
          <p:spPr>
            <a:xfrm>
              <a:off x="13191540" y="4412325"/>
              <a:ext cx="1658526" cy="1236975"/>
            </a:xfrm>
            <a:prstGeom prst="rect">
              <a:avLst/>
            </a:prstGeom>
            <a:noFill/>
            <a:ln>
              <a:noFill/>
            </a:ln>
          </p:spPr>
        </p:pic>
      </p:grpSp>
      <p:grpSp>
        <p:nvGrpSpPr>
          <p:cNvPr id="622" name="Google Shape;622;p76"/>
          <p:cNvGrpSpPr/>
          <p:nvPr/>
        </p:nvGrpSpPr>
        <p:grpSpPr>
          <a:xfrm>
            <a:off x="9839658" y="3332060"/>
            <a:ext cx="1730263" cy="1060869"/>
            <a:chOff x="10956763" y="5039688"/>
            <a:chExt cx="4105275" cy="2600325"/>
          </a:xfrm>
        </p:grpSpPr>
        <p:pic>
          <p:nvPicPr>
            <p:cNvPr id="623" name="Google Shape;623;p76"/>
            <p:cNvPicPr preferRelativeResize="0"/>
            <p:nvPr/>
          </p:nvPicPr>
          <p:blipFill>
            <a:blip r:embed="rId12">
              <a:alphaModFix/>
            </a:blip>
            <a:stretch>
              <a:fillRect/>
            </a:stretch>
          </p:blipFill>
          <p:spPr>
            <a:xfrm flipH="1">
              <a:off x="10956763" y="5039688"/>
              <a:ext cx="4105275" cy="2600325"/>
            </a:xfrm>
            <a:prstGeom prst="rect">
              <a:avLst/>
            </a:prstGeom>
            <a:noFill/>
            <a:ln>
              <a:noFill/>
            </a:ln>
            <a:effectLst>
              <a:outerShdw blurRad="57150" rotWithShape="0" algn="bl" dir="5400000" dist="38100">
                <a:srgbClr val="000000">
                  <a:alpha val="50000"/>
                </a:srgbClr>
              </a:outerShdw>
            </a:effectLst>
          </p:spPr>
        </p:pic>
        <p:pic>
          <p:nvPicPr>
            <p:cNvPr id="624" name="Google Shape;624;p76"/>
            <p:cNvPicPr preferRelativeResize="0"/>
            <p:nvPr/>
          </p:nvPicPr>
          <p:blipFill>
            <a:blip r:embed="rId16">
              <a:alphaModFix/>
            </a:blip>
            <a:stretch>
              <a:fillRect/>
            </a:stretch>
          </p:blipFill>
          <p:spPr>
            <a:xfrm>
              <a:off x="11946350" y="6227625"/>
              <a:ext cx="2277649" cy="1105375"/>
            </a:xfrm>
            <a:prstGeom prst="rect">
              <a:avLst/>
            </a:prstGeom>
            <a:noFill/>
            <a:ln>
              <a:noFill/>
            </a:ln>
          </p:spPr>
        </p:pic>
      </p:grpSp>
      <p:grpSp>
        <p:nvGrpSpPr>
          <p:cNvPr id="625" name="Google Shape;625;p76"/>
          <p:cNvGrpSpPr/>
          <p:nvPr/>
        </p:nvGrpSpPr>
        <p:grpSpPr>
          <a:xfrm>
            <a:off x="9732318" y="5337738"/>
            <a:ext cx="1509443" cy="894637"/>
            <a:chOff x="9227499" y="4601322"/>
            <a:chExt cx="2573087" cy="1575507"/>
          </a:xfrm>
        </p:grpSpPr>
        <p:pic>
          <p:nvPicPr>
            <p:cNvPr id="626" name="Google Shape;626;p76"/>
            <p:cNvPicPr preferRelativeResize="0"/>
            <p:nvPr/>
          </p:nvPicPr>
          <p:blipFill rotWithShape="1">
            <a:blip r:embed="rId11">
              <a:alphaModFix/>
            </a:blip>
            <a:srcRect b="0" l="0" r="0" t="0"/>
            <a:stretch/>
          </p:blipFill>
          <p:spPr>
            <a:xfrm>
              <a:off x="9227499" y="4601322"/>
              <a:ext cx="2573087" cy="1575507"/>
            </a:xfrm>
            <a:prstGeom prst="rect">
              <a:avLst/>
            </a:prstGeom>
            <a:noFill/>
            <a:ln>
              <a:noFill/>
            </a:ln>
          </p:spPr>
        </p:pic>
        <p:pic>
          <p:nvPicPr>
            <p:cNvPr id="605" name="Google Shape;605;p76"/>
            <p:cNvPicPr preferRelativeResize="0"/>
            <p:nvPr/>
          </p:nvPicPr>
          <p:blipFill rotWithShape="1">
            <a:blip r:embed="rId17">
              <a:alphaModFix/>
            </a:blip>
            <a:srcRect b="8575" l="75676" r="6675" t="78843"/>
            <a:stretch/>
          </p:blipFill>
          <p:spPr>
            <a:xfrm>
              <a:off x="9814476" y="5179050"/>
              <a:ext cx="1290123" cy="797573"/>
            </a:xfrm>
            <a:prstGeom prst="rect">
              <a:avLst/>
            </a:prstGeom>
            <a:noFill/>
            <a:ln>
              <a:noFill/>
            </a:ln>
          </p:spPr>
        </p:pic>
      </p:grpSp>
      <p:grpSp>
        <p:nvGrpSpPr>
          <p:cNvPr id="627" name="Google Shape;627;p76"/>
          <p:cNvGrpSpPr/>
          <p:nvPr/>
        </p:nvGrpSpPr>
        <p:grpSpPr>
          <a:xfrm>
            <a:off x="7882036" y="5300846"/>
            <a:ext cx="1551774" cy="961244"/>
            <a:chOff x="4652299" y="5996222"/>
            <a:chExt cx="2573087" cy="1646628"/>
          </a:xfrm>
        </p:grpSpPr>
        <p:pic>
          <p:nvPicPr>
            <p:cNvPr id="628" name="Google Shape;628;p76"/>
            <p:cNvPicPr preferRelativeResize="0"/>
            <p:nvPr/>
          </p:nvPicPr>
          <p:blipFill rotWithShape="1">
            <a:blip r:embed="rId11">
              <a:alphaModFix/>
            </a:blip>
            <a:srcRect b="0" l="0" r="0" t="0"/>
            <a:stretch/>
          </p:blipFill>
          <p:spPr>
            <a:xfrm>
              <a:off x="4652299" y="5996222"/>
              <a:ext cx="2573087" cy="1575507"/>
            </a:xfrm>
            <a:prstGeom prst="rect">
              <a:avLst/>
            </a:prstGeom>
            <a:noFill/>
            <a:ln>
              <a:noFill/>
            </a:ln>
          </p:spPr>
        </p:pic>
        <p:pic>
          <p:nvPicPr>
            <p:cNvPr id="607" name="Google Shape;607;p76"/>
            <p:cNvPicPr preferRelativeResize="0"/>
            <p:nvPr/>
          </p:nvPicPr>
          <p:blipFill>
            <a:blip r:embed="rId18">
              <a:alphaModFix/>
            </a:blip>
            <a:stretch>
              <a:fillRect/>
            </a:stretch>
          </p:blipFill>
          <p:spPr>
            <a:xfrm>
              <a:off x="4845525" y="6410425"/>
              <a:ext cx="2083601" cy="1232425"/>
            </a:xfrm>
            <a:prstGeom prst="rect">
              <a:avLst/>
            </a:prstGeom>
            <a:noFill/>
            <a:ln>
              <a:noFill/>
            </a:ln>
          </p:spPr>
        </p:pic>
      </p:grpSp>
      <p:sp>
        <p:nvSpPr>
          <p:cNvPr id="629" name="Google Shape;629;p76"/>
          <p:cNvSpPr txBox="1"/>
          <p:nvPr/>
        </p:nvSpPr>
        <p:spPr>
          <a:xfrm>
            <a:off x="6029863" y="3753975"/>
            <a:ext cx="1141500" cy="480300"/>
          </a:xfrm>
          <a:prstGeom prst="rect">
            <a:avLst/>
          </a:prstGeom>
          <a:noFill/>
          <a:ln>
            <a:noFill/>
          </a:ln>
        </p:spPr>
        <p:txBody>
          <a:bodyPr anchorCtr="0" anchor="t" bIns="91425" lIns="91425" spcFirstLastPara="1" rIns="91425" wrap="square" tIns="91425">
            <a:noAutofit/>
          </a:bodyPr>
          <a:lstStyle/>
          <a:p>
            <a:pPr indent="0" lvl="0" marL="0" marR="0" rtl="0" algn="ctr">
              <a:lnSpc>
                <a:spcPct val="70000"/>
              </a:lnSpc>
              <a:spcBef>
                <a:spcPts val="0"/>
              </a:spcBef>
              <a:spcAft>
                <a:spcPts val="0"/>
              </a:spcAft>
              <a:buNone/>
            </a:pPr>
            <a:r>
              <a:rPr lang="en-US" sz="1800">
                <a:solidFill>
                  <a:srgbClr val="0076D0"/>
                </a:solidFill>
                <a:latin typeface="Proxima Nova Semibold"/>
                <a:ea typeface="Proxima Nova Semibold"/>
                <a:cs typeface="Proxima Nova Semibold"/>
                <a:sym typeface="Proxima Nova Semibold"/>
              </a:rPr>
              <a:t>CENIC</a:t>
            </a:r>
            <a:endParaRPr sz="1800">
              <a:solidFill>
                <a:srgbClr val="0076D0"/>
              </a:solidFill>
              <a:latin typeface="Proxima Nova Semibold"/>
              <a:ea typeface="Proxima Nova Semibold"/>
              <a:cs typeface="Proxima Nova Semibold"/>
              <a:sym typeface="Proxima Nova Semibold"/>
            </a:endParaRPr>
          </a:p>
          <a:p>
            <a:pPr indent="0" lvl="0" marL="0" marR="0" rtl="0" algn="ctr">
              <a:lnSpc>
                <a:spcPct val="70000"/>
              </a:lnSpc>
              <a:spcBef>
                <a:spcPts val="0"/>
              </a:spcBef>
              <a:spcAft>
                <a:spcPts val="0"/>
              </a:spcAft>
              <a:buNone/>
            </a:pPr>
            <a:r>
              <a:rPr lang="en-US" sz="1600">
                <a:solidFill>
                  <a:srgbClr val="0076D0"/>
                </a:solidFill>
                <a:latin typeface="Proxima Nova"/>
                <a:ea typeface="Proxima Nova"/>
                <a:cs typeface="Proxima Nova"/>
                <a:sym typeface="Proxima Nova"/>
              </a:rPr>
              <a:t>Associate</a:t>
            </a:r>
            <a:endParaRPr sz="1900">
              <a:solidFill>
                <a:srgbClr val="0076D0"/>
              </a:solidFill>
              <a:latin typeface="Proxima Nova Semibold"/>
              <a:ea typeface="Proxima Nova Semibold"/>
              <a:cs typeface="Proxima Nova Semibold"/>
              <a:sym typeface="Proxima Nova Semibold"/>
            </a:endParaRPr>
          </a:p>
        </p:txBody>
      </p:sp>
      <p:grpSp>
        <p:nvGrpSpPr>
          <p:cNvPr id="630" name="Google Shape;630;p76"/>
          <p:cNvGrpSpPr/>
          <p:nvPr/>
        </p:nvGrpSpPr>
        <p:grpSpPr>
          <a:xfrm>
            <a:off x="6029488" y="5431726"/>
            <a:ext cx="1141396" cy="921032"/>
            <a:chOff x="5007825" y="3672875"/>
            <a:chExt cx="1422300" cy="1185675"/>
          </a:xfrm>
        </p:grpSpPr>
        <p:pic>
          <p:nvPicPr>
            <p:cNvPr id="614" name="Google Shape;614;p76"/>
            <p:cNvPicPr preferRelativeResize="0"/>
            <p:nvPr/>
          </p:nvPicPr>
          <p:blipFill rotWithShape="1">
            <a:blip r:embed="rId17">
              <a:alphaModFix/>
            </a:blip>
            <a:srcRect b="68633" l="3714" r="86870" t="20146"/>
            <a:stretch/>
          </p:blipFill>
          <p:spPr>
            <a:xfrm>
              <a:off x="5409900" y="3672875"/>
              <a:ext cx="598273" cy="618173"/>
            </a:xfrm>
            <a:prstGeom prst="rect">
              <a:avLst/>
            </a:prstGeom>
            <a:noFill/>
            <a:ln>
              <a:noFill/>
            </a:ln>
          </p:spPr>
        </p:pic>
        <p:sp>
          <p:nvSpPr>
            <p:cNvPr id="631" name="Google Shape;631;p76"/>
            <p:cNvSpPr txBox="1"/>
            <p:nvPr/>
          </p:nvSpPr>
          <p:spPr>
            <a:xfrm>
              <a:off x="5007825" y="4240250"/>
              <a:ext cx="1422300" cy="618300"/>
            </a:xfrm>
            <a:prstGeom prst="rect">
              <a:avLst/>
            </a:prstGeom>
            <a:noFill/>
            <a:ln>
              <a:noFill/>
            </a:ln>
          </p:spPr>
          <p:txBody>
            <a:bodyPr anchorCtr="0" anchor="t" bIns="91425" lIns="91425" spcFirstLastPara="1" rIns="91425" wrap="square" tIns="91425">
              <a:noAutofit/>
            </a:bodyPr>
            <a:lstStyle/>
            <a:p>
              <a:pPr indent="0" lvl="0" marL="0" marR="0" rtl="0" algn="ctr">
                <a:lnSpc>
                  <a:spcPct val="70000"/>
                </a:lnSpc>
                <a:spcBef>
                  <a:spcPts val="0"/>
                </a:spcBef>
                <a:spcAft>
                  <a:spcPts val="0"/>
                </a:spcAft>
                <a:buNone/>
              </a:pPr>
              <a:r>
                <a:rPr lang="en-US" sz="1600">
                  <a:solidFill>
                    <a:srgbClr val="0076D0"/>
                  </a:solidFill>
                  <a:latin typeface="Proxima Nova Semibold"/>
                  <a:ea typeface="Proxima Nova Semibold"/>
                  <a:cs typeface="Proxima Nova Semibold"/>
                  <a:sym typeface="Proxima Nova Semibold"/>
                </a:rPr>
                <a:t>CENIC</a:t>
              </a:r>
              <a:endParaRPr sz="1600">
                <a:solidFill>
                  <a:srgbClr val="0076D0"/>
                </a:solidFill>
                <a:latin typeface="Proxima Nova Semibold"/>
                <a:ea typeface="Proxima Nova Semibold"/>
                <a:cs typeface="Proxima Nova Semibold"/>
                <a:sym typeface="Proxima Nova Semibold"/>
              </a:endParaRPr>
            </a:p>
            <a:p>
              <a:pPr indent="0" lvl="0" marL="0" marR="0" rtl="0" algn="ctr">
                <a:lnSpc>
                  <a:spcPct val="70000"/>
                </a:lnSpc>
                <a:spcBef>
                  <a:spcPts val="0"/>
                </a:spcBef>
                <a:spcAft>
                  <a:spcPts val="0"/>
                </a:spcAft>
                <a:buNone/>
              </a:pPr>
              <a:r>
                <a:rPr lang="en-US" sz="1600">
                  <a:solidFill>
                    <a:srgbClr val="0076D0"/>
                  </a:solidFill>
                  <a:latin typeface="Proxima Nova"/>
                  <a:ea typeface="Proxima Nova"/>
                  <a:cs typeface="Proxima Nova"/>
                  <a:sym typeface="Proxima Nova"/>
                </a:rPr>
                <a:t>Associate</a:t>
              </a:r>
              <a:endParaRPr sz="1600">
                <a:solidFill>
                  <a:srgbClr val="0076D0"/>
                </a:solidFill>
                <a:latin typeface="Proxima Nova"/>
                <a:ea typeface="Proxima Nova"/>
                <a:cs typeface="Proxima Nova"/>
                <a:sym typeface="Proxima Nova"/>
              </a:endParaRPr>
            </a:p>
          </p:txBody>
        </p:sp>
      </p:grpSp>
      <p:sp>
        <p:nvSpPr>
          <p:cNvPr id="632" name="Google Shape;632;p76"/>
          <p:cNvSpPr txBox="1"/>
          <p:nvPr/>
        </p:nvSpPr>
        <p:spPr>
          <a:xfrm>
            <a:off x="6021515" y="4822919"/>
            <a:ext cx="1141500" cy="480300"/>
          </a:xfrm>
          <a:prstGeom prst="rect">
            <a:avLst/>
          </a:prstGeom>
          <a:noFill/>
          <a:ln>
            <a:noFill/>
          </a:ln>
        </p:spPr>
        <p:txBody>
          <a:bodyPr anchorCtr="0" anchor="t" bIns="91425" lIns="91425" spcFirstLastPara="1" rIns="91425" wrap="square" tIns="91425">
            <a:noAutofit/>
          </a:bodyPr>
          <a:lstStyle/>
          <a:p>
            <a:pPr indent="0" lvl="0" marL="0" marR="0" rtl="0" algn="ctr">
              <a:lnSpc>
                <a:spcPct val="70000"/>
              </a:lnSpc>
              <a:spcBef>
                <a:spcPts val="0"/>
              </a:spcBef>
              <a:spcAft>
                <a:spcPts val="0"/>
              </a:spcAft>
              <a:buNone/>
            </a:pPr>
            <a:r>
              <a:rPr lang="en-US" sz="1800">
                <a:solidFill>
                  <a:srgbClr val="0076D0"/>
                </a:solidFill>
                <a:latin typeface="Proxima Nova Semibold"/>
                <a:ea typeface="Proxima Nova Semibold"/>
                <a:cs typeface="Proxima Nova Semibold"/>
                <a:sym typeface="Proxima Nova Semibold"/>
              </a:rPr>
              <a:t>CENIC</a:t>
            </a:r>
            <a:endParaRPr sz="1800">
              <a:solidFill>
                <a:srgbClr val="0076D0"/>
              </a:solidFill>
              <a:latin typeface="Proxima Nova Semibold"/>
              <a:ea typeface="Proxima Nova Semibold"/>
              <a:cs typeface="Proxima Nova Semibold"/>
              <a:sym typeface="Proxima Nova Semibold"/>
            </a:endParaRPr>
          </a:p>
          <a:p>
            <a:pPr indent="0" lvl="0" marL="0" marR="0" rtl="0" algn="ctr">
              <a:lnSpc>
                <a:spcPct val="70000"/>
              </a:lnSpc>
              <a:spcBef>
                <a:spcPts val="0"/>
              </a:spcBef>
              <a:spcAft>
                <a:spcPts val="0"/>
              </a:spcAft>
              <a:buNone/>
            </a:pPr>
            <a:r>
              <a:rPr lang="en-US" sz="1600">
                <a:solidFill>
                  <a:srgbClr val="0076D0"/>
                </a:solidFill>
                <a:latin typeface="Proxima Nova"/>
                <a:ea typeface="Proxima Nova"/>
                <a:cs typeface="Proxima Nova"/>
                <a:sym typeface="Proxima Nova"/>
              </a:rPr>
              <a:t>Associate</a:t>
            </a:r>
            <a:endParaRPr b="1" sz="1800">
              <a:solidFill>
                <a:srgbClr val="0076D0"/>
              </a:solidFill>
              <a:latin typeface="Proxima Nova"/>
              <a:ea typeface="Proxima Nova"/>
              <a:cs typeface="Proxima Nova"/>
              <a:sym typeface="Proxima Nova"/>
            </a:endParaRPr>
          </a:p>
        </p:txBody>
      </p:sp>
      <p:sp>
        <p:nvSpPr>
          <p:cNvPr id="633" name="Google Shape;633;p76"/>
          <p:cNvSpPr txBox="1"/>
          <p:nvPr/>
        </p:nvSpPr>
        <p:spPr>
          <a:xfrm>
            <a:off x="9584051" y="4397101"/>
            <a:ext cx="2407500" cy="594019"/>
          </a:xfrm>
          <a:prstGeom prst="rect">
            <a:avLst/>
          </a:prstGeom>
          <a:noFill/>
          <a:ln>
            <a:noFill/>
          </a:ln>
        </p:spPr>
        <p:txBody>
          <a:bodyPr anchorCtr="0" anchor="t" bIns="91425" lIns="91425" spcFirstLastPara="1" rIns="91425" wrap="square" tIns="91425">
            <a:spAutoFit/>
          </a:bodyPr>
          <a:lstStyle/>
          <a:p>
            <a:pPr indent="0" lvl="0" marL="0" rtl="0" algn="ctr">
              <a:lnSpc>
                <a:spcPct val="70000"/>
              </a:lnSpc>
              <a:spcBef>
                <a:spcPts val="0"/>
              </a:spcBef>
              <a:spcAft>
                <a:spcPts val="0"/>
              </a:spcAft>
              <a:buNone/>
            </a:pPr>
            <a:r>
              <a:rPr lang="en-US" sz="1900">
                <a:solidFill>
                  <a:srgbClr val="0F2134"/>
                </a:solidFill>
                <a:latin typeface="Proxima Nova Semibold"/>
                <a:ea typeface="Proxima Nova Semibold"/>
                <a:cs typeface="Proxima Nova Semibold"/>
                <a:sym typeface="Proxima Nova Semibold"/>
              </a:rPr>
              <a:t>PacWave R&amp;E</a:t>
            </a:r>
            <a:br>
              <a:rPr lang="en-US" sz="1900">
                <a:solidFill>
                  <a:srgbClr val="0F2134"/>
                </a:solidFill>
                <a:latin typeface="Proxima Nova Semibold"/>
                <a:ea typeface="Proxima Nova Semibold"/>
                <a:cs typeface="Proxima Nova Semibold"/>
                <a:sym typeface="Proxima Nova Semibold"/>
              </a:rPr>
            </a:br>
            <a:r>
              <a:rPr lang="en-US" sz="1900">
                <a:solidFill>
                  <a:srgbClr val="0F2134"/>
                </a:solidFill>
                <a:latin typeface="Proxima Nova Semibold"/>
                <a:ea typeface="Proxima Nova Semibold"/>
                <a:cs typeface="Proxima Nova Semibold"/>
                <a:sym typeface="Proxima Nova Semibold"/>
              </a:rPr>
              <a:t>Exchange</a:t>
            </a:r>
            <a:endParaRPr sz="1900">
              <a:solidFill>
                <a:srgbClr val="BC3D26"/>
              </a:solidFill>
              <a:latin typeface="Proxima Nova"/>
              <a:ea typeface="Proxima Nova"/>
              <a:cs typeface="Proxima Nova"/>
              <a:sym typeface="Proxima Nova"/>
            </a:endParaRPr>
          </a:p>
        </p:txBody>
      </p:sp>
      <p:sp>
        <p:nvSpPr>
          <p:cNvPr id="634" name="Google Shape;634;p76"/>
          <p:cNvSpPr txBox="1"/>
          <p:nvPr/>
        </p:nvSpPr>
        <p:spPr>
          <a:xfrm>
            <a:off x="7863010" y="6233456"/>
            <a:ext cx="1630600" cy="389410"/>
          </a:xfrm>
          <a:prstGeom prst="rect">
            <a:avLst/>
          </a:prstGeom>
          <a:noFill/>
          <a:ln>
            <a:noFill/>
          </a:ln>
        </p:spPr>
        <p:txBody>
          <a:bodyPr anchorCtr="0" anchor="t" bIns="91425" lIns="91425" spcFirstLastPara="1" rIns="91425" wrap="square" tIns="91425">
            <a:spAutoFit/>
          </a:bodyPr>
          <a:lstStyle/>
          <a:p>
            <a:pPr indent="0" lvl="0" marL="0" rtl="0" algn="ctr">
              <a:lnSpc>
                <a:spcPct val="70000"/>
              </a:lnSpc>
              <a:spcBef>
                <a:spcPts val="0"/>
              </a:spcBef>
              <a:spcAft>
                <a:spcPts val="0"/>
              </a:spcAft>
              <a:buNone/>
            </a:pPr>
            <a:r>
              <a:rPr lang="en-US" sz="1900">
                <a:solidFill>
                  <a:srgbClr val="0F2134"/>
                </a:solidFill>
                <a:latin typeface="Proxima Nova Semibold"/>
                <a:ea typeface="Proxima Nova Semibold"/>
                <a:cs typeface="Proxima Nova Semibold"/>
                <a:sym typeface="Proxima Nova Semibold"/>
              </a:rPr>
              <a:t>ESnet</a:t>
            </a:r>
            <a:endParaRPr sz="1900">
              <a:solidFill>
                <a:srgbClr val="BC3D26"/>
              </a:solidFill>
              <a:latin typeface="Proxima Nova"/>
              <a:ea typeface="Proxima Nova"/>
              <a:cs typeface="Proxima Nova"/>
              <a:sym typeface="Proxima Nova"/>
            </a:endParaRPr>
          </a:p>
        </p:txBody>
      </p:sp>
      <p:sp>
        <p:nvSpPr>
          <p:cNvPr id="635" name="Google Shape;635;p76"/>
          <p:cNvSpPr txBox="1"/>
          <p:nvPr/>
        </p:nvSpPr>
        <p:spPr>
          <a:xfrm>
            <a:off x="9709181" y="6233456"/>
            <a:ext cx="1630600" cy="389410"/>
          </a:xfrm>
          <a:prstGeom prst="rect">
            <a:avLst/>
          </a:prstGeom>
          <a:noFill/>
          <a:ln>
            <a:noFill/>
          </a:ln>
        </p:spPr>
        <p:txBody>
          <a:bodyPr anchorCtr="0" anchor="t" bIns="91425" lIns="91425" spcFirstLastPara="1" rIns="91425" wrap="square" tIns="91425">
            <a:spAutoFit/>
          </a:bodyPr>
          <a:lstStyle/>
          <a:p>
            <a:pPr indent="0" lvl="0" marL="0" rtl="0" algn="ctr">
              <a:lnSpc>
                <a:spcPct val="70000"/>
              </a:lnSpc>
              <a:spcBef>
                <a:spcPts val="0"/>
              </a:spcBef>
              <a:spcAft>
                <a:spcPts val="0"/>
              </a:spcAft>
              <a:buNone/>
            </a:pPr>
            <a:r>
              <a:rPr lang="en-US" sz="1900">
                <a:solidFill>
                  <a:srgbClr val="0F2134"/>
                </a:solidFill>
                <a:latin typeface="Proxima Nova Semibold"/>
                <a:ea typeface="Proxima Nova Semibold"/>
                <a:cs typeface="Proxima Nova Semibold"/>
                <a:sym typeface="Proxima Nova Semibold"/>
              </a:rPr>
              <a:t>LHC1</a:t>
            </a:r>
            <a:endParaRPr sz="1900">
              <a:solidFill>
                <a:srgbClr val="BC3D26"/>
              </a:solidFill>
              <a:latin typeface="Proxima Nova"/>
              <a:ea typeface="Proxima Nova"/>
              <a:cs typeface="Proxima Nova"/>
              <a:sym typeface="Proxima Nova"/>
            </a:endParaRPr>
          </a:p>
        </p:txBody>
      </p:sp>
      <p:sp>
        <p:nvSpPr>
          <p:cNvPr id="636" name="Google Shape;636;p76"/>
          <p:cNvSpPr txBox="1"/>
          <p:nvPr/>
        </p:nvSpPr>
        <p:spPr>
          <a:xfrm>
            <a:off x="8823592" y="3160008"/>
            <a:ext cx="1630600" cy="594019"/>
          </a:xfrm>
          <a:prstGeom prst="rect">
            <a:avLst/>
          </a:prstGeom>
          <a:noFill/>
          <a:ln>
            <a:noFill/>
          </a:ln>
        </p:spPr>
        <p:txBody>
          <a:bodyPr anchorCtr="0" anchor="t" bIns="91425" lIns="91425" spcFirstLastPara="1" rIns="91425" wrap="square" tIns="91425">
            <a:spAutoFit/>
          </a:bodyPr>
          <a:lstStyle/>
          <a:p>
            <a:pPr indent="0" lvl="0" marL="0" rtl="0" algn="ctr">
              <a:lnSpc>
                <a:spcPct val="70000"/>
              </a:lnSpc>
              <a:spcBef>
                <a:spcPts val="0"/>
              </a:spcBef>
              <a:spcAft>
                <a:spcPts val="0"/>
              </a:spcAft>
              <a:buNone/>
            </a:pPr>
            <a:r>
              <a:rPr lang="en-US" sz="1900">
                <a:solidFill>
                  <a:srgbClr val="0F2134"/>
                </a:solidFill>
                <a:latin typeface="Proxima Nova Semibold"/>
                <a:ea typeface="Proxima Nova Semibold"/>
                <a:cs typeface="Proxima Nova Semibold"/>
                <a:sym typeface="Proxima Nova Semibold"/>
              </a:rPr>
              <a:t>Internet2 R&amp;E</a:t>
            </a:r>
            <a:endParaRPr sz="1900">
              <a:solidFill>
                <a:srgbClr val="BC3D26"/>
              </a:solidFill>
              <a:latin typeface="Proxima Nova"/>
              <a:ea typeface="Proxima Nova"/>
              <a:cs typeface="Proxima Nova"/>
              <a:sym typeface="Proxima Nova"/>
            </a:endParaRPr>
          </a:p>
        </p:txBody>
      </p:sp>
      <p:pic>
        <p:nvPicPr>
          <p:cNvPr id="612" name="Google Shape;612;p76"/>
          <p:cNvPicPr preferRelativeResize="0"/>
          <p:nvPr/>
        </p:nvPicPr>
        <p:blipFill rotWithShape="1">
          <a:blip r:embed="rId17">
            <a:alphaModFix/>
          </a:blip>
          <a:srcRect b="68633" l="3714" r="86870" t="20146"/>
          <a:stretch/>
        </p:blipFill>
        <p:spPr>
          <a:xfrm>
            <a:off x="6344191" y="4375187"/>
            <a:ext cx="480111" cy="480196"/>
          </a:xfrm>
          <a:prstGeom prst="rect">
            <a:avLst/>
          </a:prstGeom>
          <a:noFill/>
          <a:ln>
            <a:noFill/>
          </a:ln>
        </p:spPr>
      </p:pic>
      <p:pic>
        <p:nvPicPr>
          <p:cNvPr id="616" name="Google Shape;616;p76"/>
          <p:cNvPicPr preferRelativeResize="0"/>
          <p:nvPr/>
        </p:nvPicPr>
        <p:blipFill rotWithShape="1">
          <a:blip r:embed="rId17">
            <a:alphaModFix/>
          </a:blip>
          <a:srcRect b="68633" l="3714" r="86870" t="20146"/>
          <a:stretch/>
        </p:blipFill>
        <p:spPr>
          <a:xfrm>
            <a:off x="6352528" y="3303372"/>
            <a:ext cx="480111" cy="480196"/>
          </a:xfrm>
          <a:prstGeom prst="rect">
            <a:avLst/>
          </a:prstGeom>
          <a:noFill/>
          <a:ln>
            <a:noFill/>
          </a:ln>
        </p:spPr>
      </p:pic>
      <p:sp>
        <p:nvSpPr>
          <p:cNvPr id="637" name="Google Shape;637;p76"/>
          <p:cNvSpPr txBox="1"/>
          <p:nvPr/>
        </p:nvSpPr>
        <p:spPr>
          <a:xfrm>
            <a:off x="409725" y="2085175"/>
            <a:ext cx="1650900" cy="84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00">
                <a:solidFill>
                  <a:schemeClr val="lt2"/>
                </a:solidFill>
                <a:latin typeface="Proxima Nova"/>
                <a:ea typeface="Proxima Nova"/>
                <a:cs typeface="Proxima Nova"/>
                <a:sym typeface="Proxima Nova"/>
              </a:rPr>
              <a:t>DC</a:t>
            </a:r>
            <a:endParaRPr b="1" sz="2800">
              <a:solidFill>
                <a:schemeClr val="lt2"/>
              </a:solidFill>
              <a:latin typeface="Proxima Nova"/>
              <a:ea typeface="Proxima Nova"/>
              <a:cs typeface="Proxima Nova"/>
              <a:sym typeface="Proxima Nova"/>
            </a:endParaRPr>
          </a:p>
          <a:p>
            <a:pPr indent="0" lvl="0" marL="0" rtl="0" algn="l">
              <a:spcBef>
                <a:spcPts val="0"/>
              </a:spcBef>
              <a:spcAft>
                <a:spcPts val="0"/>
              </a:spcAft>
              <a:buNone/>
            </a:pPr>
            <a:r>
              <a:rPr b="1" lang="en-US" sz="1500">
                <a:solidFill>
                  <a:schemeClr val="lt2"/>
                </a:solidFill>
                <a:latin typeface="Proxima Nova"/>
                <a:ea typeface="Proxima Nova"/>
                <a:cs typeface="Proxima Nova"/>
                <a:sym typeface="Proxima Nova"/>
              </a:rPr>
              <a:t>Digital California</a:t>
            </a:r>
            <a:endParaRPr b="1" sz="1500">
              <a:solidFill>
                <a:schemeClr val="lt2"/>
              </a:solidFill>
              <a:latin typeface="Proxima Nova"/>
              <a:ea typeface="Proxima Nova"/>
              <a:cs typeface="Proxima Nova"/>
              <a:sym typeface="Proxima Nova"/>
            </a:endParaRPr>
          </a:p>
        </p:txBody>
      </p:sp>
      <p:sp>
        <p:nvSpPr>
          <p:cNvPr id="638" name="Google Shape;638;p76"/>
          <p:cNvSpPr txBox="1"/>
          <p:nvPr/>
        </p:nvSpPr>
        <p:spPr>
          <a:xfrm>
            <a:off x="6246375" y="2088025"/>
            <a:ext cx="22446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00">
                <a:solidFill>
                  <a:srgbClr val="FF0000"/>
                </a:solidFill>
                <a:latin typeface="Proxima Nova"/>
                <a:ea typeface="Proxima Nova"/>
                <a:cs typeface="Proxima Nova"/>
                <a:sym typeface="Proxima Nova"/>
              </a:rPr>
              <a:t>HPR</a:t>
            </a:r>
            <a:endParaRPr b="1" sz="2800">
              <a:solidFill>
                <a:srgbClr val="FF0000"/>
              </a:solidFill>
              <a:latin typeface="Proxima Nova"/>
              <a:ea typeface="Proxima Nova"/>
              <a:cs typeface="Proxima Nova"/>
              <a:sym typeface="Proxima Nova"/>
            </a:endParaRPr>
          </a:p>
          <a:p>
            <a:pPr indent="0" lvl="0" marL="0" rtl="0" algn="l">
              <a:spcBef>
                <a:spcPts val="0"/>
              </a:spcBef>
              <a:spcAft>
                <a:spcPts val="0"/>
              </a:spcAft>
              <a:buNone/>
            </a:pPr>
            <a:r>
              <a:rPr b="1" lang="en-US" sz="1500">
                <a:solidFill>
                  <a:srgbClr val="FF0000"/>
                </a:solidFill>
                <a:latin typeface="Proxima Nova"/>
                <a:ea typeface="Proxima Nova"/>
                <a:cs typeface="Proxima Nova"/>
                <a:sym typeface="Proxima Nova"/>
              </a:rPr>
              <a:t>High Performance Research</a:t>
            </a:r>
            <a:endParaRPr b="1" sz="1500">
              <a:solidFill>
                <a:srgbClr val="FF0000"/>
              </a:solidFill>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77"/>
          <p:cNvSpPr txBox="1"/>
          <p:nvPr>
            <p:ph type="title"/>
          </p:nvPr>
        </p:nvSpPr>
        <p:spPr>
          <a:xfrm>
            <a:off x="346300" y="273450"/>
            <a:ext cx="4454400" cy="16002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latin typeface="Oswald Medium"/>
                <a:ea typeface="Oswald Medium"/>
                <a:cs typeface="Oswald Medium"/>
                <a:sym typeface="Oswald Medium"/>
              </a:rPr>
              <a:t>CalREN in 2018</a:t>
            </a:r>
            <a:endParaRPr sz="3600"/>
          </a:p>
        </p:txBody>
      </p:sp>
      <p:sp>
        <p:nvSpPr>
          <p:cNvPr id="645" name="Google Shape;645;p77"/>
          <p:cNvSpPr txBox="1"/>
          <p:nvPr>
            <p:ph idx="2" type="body"/>
          </p:nvPr>
        </p:nvSpPr>
        <p:spPr>
          <a:xfrm>
            <a:off x="292100" y="1873650"/>
            <a:ext cx="4685400" cy="43422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Font typeface="Arial"/>
              <a:buChar char="●"/>
            </a:pPr>
            <a:r>
              <a:rPr lang="en-US" sz="2800">
                <a:latin typeface="Calibri"/>
                <a:ea typeface="Calibri"/>
                <a:cs typeface="Calibri"/>
                <a:sym typeface="Calibri"/>
              </a:rPr>
              <a:t>Native IPv4 and IPv6 Only</a:t>
            </a:r>
            <a:endParaRPr sz="2800">
              <a:latin typeface="Calibri"/>
              <a:ea typeface="Calibri"/>
              <a:cs typeface="Calibri"/>
              <a:sym typeface="Calibri"/>
            </a:endParaRPr>
          </a:p>
          <a:p>
            <a:pPr indent="-406400" lvl="0" marL="457200" rtl="0" algn="l">
              <a:spcBef>
                <a:spcPts val="0"/>
              </a:spcBef>
              <a:spcAft>
                <a:spcPts val="0"/>
              </a:spcAft>
              <a:buSzPts val="2800"/>
              <a:buFont typeface="Arial"/>
              <a:buChar char="●"/>
            </a:pPr>
            <a:r>
              <a:rPr lang="en-US" sz="2800">
                <a:latin typeface="Calibri"/>
                <a:ea typeface="Calibri"/>
                <a:cs typeface="Calibri"/>
                <a:sym typeface="Calibri"/>
              </a:rPr>
              <a:t>IS-IS and BGP for IP Services</a:t>
            </a:r>
            <a:endParaRPr sz="2800">
              <a:latin typeface="Calibri"/>
              <a:ea typeface="Calibri"/>
              <a:cs typeface="Calibri"/>
              <a:sym typeface="Calibri"/>
            </a:endParaRPr>
          </a:p>
          <a:p>
            <a:pPr indent="-406400" lvl="0" marL="457200" rtl="0" algn="l">
              <a:spcBef>
                <a:spcPts val="0"/>
              </a:spcBef>
              <a:spcAft>
                <a:spcPts val="0"/>
              </a:spcAft>
              <a:buSzPts val="2800"/>
              <a:buFont typeface="Arial"/>
              <a:buChar char="●"/>
            </a:pPr>
            <a:r>
              <a:rPr lang="en-US" sz="2800">
                <a:latin typeface="Calibri"/>
                <a:ea typeface="Calibri"/>
                <a:cs typeface="Calibri"/>
                <a:sym typeface="Calibri"/>
              </a:rPr>
              <a:t>Separate Ethernet Infrastructure for R&amp;E and Layer 2 Services</a:t>
            </a:r>
            <a:endParaRPr sz="2800">
              <a:latin typeface="Calibri"/>
              <a:ea typeface="Calibri"/>
              <a:cs typeface="Calibri"/>
              <a:sym typeface="Calibri"/>
            </a:endParaRPr>
          </a:p>
          <a:p>
            <a:pPr indent="-406400" lvl="0" marL="457200" rtl="0" algn="l">
              <a:spcBef>
                <a:spcPts val="0"/>
              </a:spcBef>
              <a:spcAft>
                <a:spcPts val="0"/>
              </a:spcAft>
              <a:buSzPts val="2800"/>
              <a:buFont typeface="Calibri"/>
              <a:buChar char="●"/>
            </a:pPr>
            <a:r>
              <a:rPr lang="en-US" sz="2800">
                <a:latin typeface="Calibri"/>
                <a:ea typeface="Calibri"/>
                <a:cs typeface="Calibri"/>
                <a:sym typeface="Calibri"/>
              </a:rPr>
              <a:t>Limited HPR locations</a:t>
            </a:r>
            <a:endParaRPr sz="2800">
              <a:latin typeface="Calibri"/>
              <a:ea typeface="Calibri"/>
              <a:cs typeface="Calibri"/>
              <a:sym typeface="Calibri"/>
            </a:endParaRPr>
          </a:p>
          <a:p>
            <a:pPr indent="0" lvl="0" marL="0" rtl="0" algn="l">
              <a:spcBef>
                <a:spcPts val="1000"/>
              </a:spcBef>
              <a:spcAft>
                <a:spcPts val="0"/>
              </a:spcAft>
              <a:buNone/>
            </a:pPr>
            <a:r>
              <a:t/>
            </a:r>
            <a:endParaRPr sz="2400"/>
          </a:p>
        </p:txBody>
      </p:sp>
      <p:pic>
        <p:nvPicPr>
          <p:cNvPr id="646" name="Google Shape;646;p77"/>
          <p:cNvPicPr preferRelativeResize="0"/>
          <p:nvPr/>
        </p:nvPicPr>
        <p:blipFill rotWithShape="1">
          <a:blip r:embed="rId3">
            <a:alphaModFix/>
          </a:blip>
          <a:srcRect b="0" l="884" r="884" t="0"/>
          <a:stretch/>
        </p:blipFill>
        <p:spPr>
          <a:xfrm>
            <a:off x="5347512" y="871205"/>
            <a:ext cx="6504044" cy="522764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78"/>
          <p:cNvSpPr txBox="1"/>
          <p:nvPr>
            <p:ph type="title"/>
          </p:nvPr>
        </p:nvSpPr>
        <p:spPr>
          <a:xfrm>
            <a:off x="371049" y="0"/>
            <a:ext cx="11620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600">
                <a:latin typeface="Oswald Medium"/>
                <a:ea typeface="Oswald Medium"/>
                <a:cs typeface="Oswald Medium"/>
                <a:sym typeface="Oswald Medium"/>
              </a:rPr>
              <a:t>Next-Gen Goals</a:t>
            </a:r>
            <a:endParaRPr/>
          </a:p>
        </p:txBody>
      </p:sp>
      <p:sp>
        <p:nvSpPr>
          <p:cNvPr id="653" name="Google Shape;653;p78"/>
          <p:cNvSpPr txBox="1"/>
          <p:nvPr/>
        </p:nvSpPr>
        <p:spPr>
          <a:xfrm>
            <a:off x="1946357" y="3869907"/>
            <a:ext cx="2864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u="sng">
                <a:solidFill>
                  <a:schemeClr val="lt1"/>
                </a:solidFill>
                <a:latin typeface="Proxima Nova"/>
                <a:ea typeface="Proxima Nova"/>
                <a:cs typeface="Proxima Nova"/>
                <a:sym typeface="Proxima Nova"/>
              </a:rPr>
              <a:t>400G-Based Platform</a:t>
            </a:r>
            <a:endParaRPr b="1" sz="2000" u="sng">
              <a:solidFill>
                <a:schemeClr val="lt1"/>
              </a:solidFill>
              <a:latin typeface="Proxima Nova"/>
              <a:ea typeface="Proxima Nova"/>
              <a:cs typeface="Proxima Nova"/>
              <a:sym typeface="Proxima Nova"/>
            </a:endParaRPr>
          </a:p>
        </p:txBody>
      </p:sp>
      <p:sp>
        <p:nvSpPr>
          <p:cNvPr id="654" name="Google Shape;654;p78"/>
          <p:cNvSpPr txBox="1"/>
          <p:nvPr/>
        </p:nvSpPr>
        <p:spPr>
          <a:xfrm>
            <a:off x="6952332" y="3882575"/>
            <a:ext cx="2797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u="sng">
                <a:solidFill>
                  <a:schemeClr val="lt1"/>
                </a:solidFill>
                <a:latin typeface="Proxima Nova"/>
                <a:ea typeface="Proxima Nova"/>
                <a:cs typeface="Proxima Nova"/>
                <a:sym typeface="Proxima Nova"/>
              </a:rPr>
              <a:t>800G-Based Platform</a:t>
            </a:r>
            <a:endParaRPr b="1" sz="2000" u="sng">
              <a:solidFill>
                <a:schemeClr val="lt2"/>
              </a:solidFill>
              <a:latin typeface="Proxima Nova"/>
              <a:ea typeface="Proxima Nova"/>
              <a:cs typeface="Proxima Nova"/>
              <a:sym typeface="Proxima Nova"/>
            </a:endParaRPr>
          </a:p>
        </p:txBody>
      </p:sp>
      <p:sp>
        <p:nvSpPr>
          <p:cNvPr id="655" name="Google Shape;655;p78"/>
          <p:cNvSpPr txBox="1"/>
          <p:nvPr>
            <p:ph idx="4294967295" type="body"/>
          </p:nvPr>
        </p:nvSpPr>
        <p:spPr>
          <a:xfrm>
            <a:off x="578584" y="1551900"/>
            <a:ext cx="5957700" cy="5229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a:latin typeface="Calibri"/>
                <a:ea typeface="Calibri"/>
                <a:cs typeface="Calibri"/>
                <a:sym typeface="Calibri"/>
              </a:rPr>
              <a:t>Service Offerings</a:t>
            </a:r>
            <a:endParaRPr b="1">
              <a:latin typeface="Calibri"/>
              <a:ea typeface="Calibri"/>
              <a:cs typeface="Calibri"/>
              <a:sym typeface="Calibri"/>
            </a:endParaRPr>
          </a:p>
          <a:p>
            <a:pPr indent="-355600" lvl="0" marL="457200" rtl="0" algn="l">
              <a:lnSpc>
                <a:spcPct val="90000"/>
              </a:lnSpc>
              <a:spcBef>
                <a:spcPts val="0"/>
              </a:spcBef>
              <a:spcAft>
                <a:spcPts val="0"/>
              </a:spcAft>
              <a:buClr>
                <a:srgbClr val="569CD6"/>
              </a:buClr>
              <a:buSzPts val="2000"/>
              <a:buFont typeface="Calibri"/>
              <a:buChar char="●"/>
            </a:pPr>
            <a:r>
              <a:rPr lang="en-US" sz="2400">
                <a:latin typeface="Calibri"/>
                <a:ea typeface="Calibri"/>
                <a:cs typeface="Calibri"/>
                <a:sym typeface="Calibri"/>
              </a:rPr>
              <a:t>DC &amp; HPR Everywhere</a:t>
            </a:r>
            <a:endParaRPr sz="2400">
              <a:latin typeface="Calibri"/>
              <a:ea typeface="Calibri"/>
              <a:cs typeface="Calibri"/>
              <a:sym typeface="Calibri"/>
            </a:endParaRPr>
          </a:p>
          <a:p>
            <a:pPr indent="-355600" lvl="0" marL="457200" rtl="0" algn="l">
              <a:lnSpc>
                <a:spcPct val="90000"/>
              </a:lnSpc>
              <a:spcBef>
                <a:spcPts val="0"/>
              </a:spcBef>
              <a:spcAft>
                <a:spcPts val="0"/>
              </a:spcAft>
              <a:buClr>
                <a:srgbClr val="569CD6"/>
              </a:buClr>
              <a:buSzPts val="2000"/>
              <a:buFont typeface="Calibri"/>
              <a:buChar char="●"/>
            </a:pPr>
            <a:r>
              <a:rPr lang="en-US" sz="2400">
                <a:latin typeface="Calibri"/>
                <a:ea typeface="Calibri"/>
                <a:cs typeface="Calibri"/>
                <a:sym typeface="Calibri"/>
              </a:rPr>
              <a:t>L2VPN</a:t>
            </a:r>
            <a:endParaRPr sz="2400">
              <a:latin typeface="Calibri"/>
              <a:ea typeface="Calibri"/>
              <a:cs typeface="Calibri"/>
              <a:sym typeface="Calibri"/>
            </a:endParaRPr>
          </a:p>
          <a:p>
            <a:pPr indent="-355600" lvl="1" marL="914400" rtl="0" algn="l">
              <a:lnSpc>
                <a:spcPct val="90000"/>
              </a:lnSpc>
              <a:spcBef>
                <a:spcPts val="0"/>
              </a:spcBef>
              <a:spcAft>
                <a:spcPts val="0"/>
              </a:spcAft>
              <a:buClr>
                <a:srgbClr val="888888"/>
              </a:buClr>
              <a:buSzPts val="2000"/>
              <a:buFont typeface="Calibri"/>
              <a:buChar char="○"/>
            </a:pPr>
            <a:r>
              <a:rPr lang="en-US" sz="2000">
                <a:latin typeface="Calibri"/>
                <a:ea typeface="Calibri"/>
                <a:cs typeface="Calibri"/>
                <a:sym typeface="Calibri"/>
              </a:rPr>
              <a:t>Dynamic | Explicit</a:t>
            </a:r>
            <a:endParaRPr sz="2000">
              <a:latin typeface="Calibri"/>
              <a:ea typeface="Calibri"/>
              <a:cs typeface="Calibri"/>
              <a:sym typeface="Calibri"/>
            </a:endParaRPr>
          </a:p>
          <a:p>
            <a:pPr indent="-355600" lvl="1" marL="914400" rtl="0" algn="l">
              <a:lnSpc>
                <a:spcPct val="90000"/>
              </a:lnSpc>
              <a:spcBef>
                <a:spcPts val="0"/>
              </a:spcBef>
              <a:spcAft>
                <a:spcPts val="0"/>
              </a:spcAft>
              <a:buClr>
                <a:srgbClr val="888888"/>
              </a:buClr>
              <a:buSzPts val="2000"/>
              <a:buFont typeface="Calibri"/>
              <a:buChar char="○"/>
            </a:pPr>
            <a:r>
              <a:rPr lang="en-US" sz="2000">
                <a:latin typeface="Calibri"/>
                <a:ea typeface="Calibri"/>
                <a:cs typeface="Calibri"/>
                <a:sym typeface="Calibri"/>
              </a:rPr>
              <a:t>Efficient Multicast | mLDP Replication</a:t>
            </a:r>
            <a:endParaRPr sz="2000">
              <a:latin typeface="Calibri"/>
              <a:ea typeface="Calibri"/>
              <a:cs typeface="Calibri"/>
              <a:sym typeface="Calibri"/>
            </a:endParaRPr>
          </a:p>
          <a:p>
            <a:pPr indent="-355600" lvl="1" marL="914400" rtl="0" algn="l">
              <a:lnSpc>
                <a:spcPct val="90000"/>
              </a:lnSpc>
              <a:spcBef>
                <a:spcPts val="0"/>
              </a:spcBef>
              <a:spcAft>
                <a:spcPts val="0"/>
              </a:spcAft>
              <a:buClr>
                <a:srgbClr val="888888"/>
              </a:buClr>
              <a:buSzPts val="2000"/>
              <a:buFont typeface="Calibri"/>
              <a:buChar char="○"/>
            </a:pPr>
            <a:r>
              <a:rPr lang="en-US" sz="2000">
                <a:latin typeface="Calibri"/>
                <a:ea typeface="Calibri"/>
                <a:cs typeface="Calibri"/>
                <a:sym typeface="Calibri"/>
              </a:rPr>
              <a:t>PE-CE Multihoming</a:t>
            </a:r>
            <a:endParaRPr sz="2000">
              <a:latin typeface="Calibri"/>
              <a:ea typeface="Calibri"/>
              <a:cs typeface="Calibri"/>
              <a:sym typeface="Calibri"/>
            </a:endParaRPr>
          </a:p>
          <a:p>
            <a:pPr indent="-355600" lvl="1" marL="914400" rtl="0" algn="l">
              <a:lnSpc>
                <a:spcPct val="90000"/>
              </a:lnSpc>
              <a:spcBef>
                <a:spcPts val="0"/>
              </a:spcBef>
              <a:spcAft>
                <a:spcPts val="0"/>
              </a:spcAft>
              <a:buClr>
                <a:srgbClr val="888888"/>
              </a:buClr>
              <a:buSzPts val="2000"/>
              <a:buFont typeface="Calibri"/>
              <a:buChar char="○"/>
            </a:pPr>
            <a:r>
              <a:rPr lang="en-US" sz="2000">
                <a:latin typeface="Calibri"/>
                <a:ea typeface="Calibri"/>
                <a:cs typeface="Calibri"/>
                <a:sym typeface="Calibri"/>
              </a:rPr>
              <a:t>PE-CE Significant VLANs</a:t>
            </a:r>
            <a:endParaRPr sz="2000">
              <a:latin typeface="Calibri"/>
              <a:ea typeface="Calibri"/>
              <a:cs typeface="Calibri"/>
              <a:sym typeface="Calibri"/>
            </a:endParaRPr>
          </a:p>
          <a:p>
            <a:pPr indent="-355600" lvl="0" marL="457200" rtl="0" algn="l">
              <a:lnSpc>
                <a:spcPct val="90000"/>
              </a:lnSpc>
              <a:spcBef>
                <a:spcPts val="0"/>
              </a:spcBef>
              <a:spcAft>
                <a:spcPts val="0"/>
              </a:spcAft>
              <a:buClr>
                <a:srgbClr val="569CD6"/>
              </a:buClr>
              <a:buSzPts val="2000"/>
              <a:buFont typeface="Calibri"/>
              <a:buChar char="●"/>
            </a:pPr>
            <a:r>
              <a:rPr lang="en-US" sz="2400">
                <a:latin typeface="Calibri"/>
                <a:ea typeface="Calibri"/>
                <a:cs typeface="Calibri"/>
                <a:sym typeface="Calibri"/>
              </a:rPr>
              <a:t>L3VPN | IPVPN</a:t>
            </a:r>
            <a:endParaRPr sz="2400">
              <a:latin typeface="Calibri"/>
              <a:ea typeface="Calibri"/>
              <a:cs typeface="Calibri"/>
              <a:sym typeface="Calibri"/>
            </a:endParaRPr>
          </a:p>
          <a:p>
            <a:pPr indent="-355600" lvl="1" marL="914400" rtl="0" algn="l">
              <a:lnSpc>
                <a:spcPct val="90000"/>
              </a:lnSpc>
              <a:spcBef>
                <a:spcPts val="0"/>
              </a:spcBef>
              <a:spcAft>
                <a:spcPts val="0"/>
              </a:spcAft>
              <a:buClr>
                <a:srgbClr val="888888"/>
              </a:buClr>
              <a:buSzPts val="2000"/>
              <a:buFont typeface="Calibri"/>
              <a:buChar char="○"/>
            </a:pPr>
            <a:r>
              <a:rPr lang="en-US" sz="2000">
                <a:latin typeface="Calibri"/>
                <a:ea typeface="Calibri"/>
                <a:cs typeface="Calibri"/>
                <a:sym typeface="Calibri"/>
              </a:rPr>
              <a:t>Multicast Ready</a:t>
            </a:r>
            <a:endParaRPr sz="2000">
              <a:latin typeface="Calibri"/>
              <a:ea typeface="Calibri"/>
              <a:cs typeface="Calibri"/>
              <a:sym typeface="Calibri"/>
            </a:endParaRPr>
          </a:p>
          <a:p>
            <a:pPr indent="-355600" lvl="1" marL="914400" rtl="0" algn="l">
              <a:lnSpc>
                <a:spcPct val="90000"/>
              </a:lnSpc>
              <a:spcBef>
                <a:spcPts val="0"/>
              </a:spcBef>
              <a:spcAft>
                <a:spcPts val="0"/>
              </a:spcAft>
              <a:buClr>
                <a:srgbClr val="888888"/>
              </a:buClr>
              <a:buSzPts val="2000"/>
              <a:buFont typeface="Calibri"/>
              <a:buChar char="○"/>
            </a:pPr>
            <a:r>
              <a:rPr lang="en-US" sz="2000">
                <a:latin typeface="Calibri"/>
                <a:ea typeface="Calibri"/>
                <a:cs typeface="Calibri"/>
                <a:sym typeface="Calibri"/>
              </a:rPr>
              <a:t>Flexible PE-CE Protocols | eBGP and iBGP</a:t>
            </a:r>
            <a:endParaRPr sz="2000">
              <a:latin typeface="Calibri"/>
              <a:ea typeface="Calibri"/>
              <a:cs typeface="Calibri"/>
              <a:sym typeface="Calibri"/>
            </a:endParaRPr>
          </a:p>
          <a:p>
            <a:pPr indent="-355600" lvl="0" marL="457200" rtl="0" algn="l">
              <a:lnSpc>
                <a:spcPct val="90000"/>
              </a:lnSpc>
              <a:spcBef>
                <a:spcPts val="0"/>
              </a:spcBef>
              <a:spcAft>
                <a:spcPts val="0"/>
              </a:spcAft>
              <a:buClr>
                <a:srgbClr val="569CD6"/>
              </a:buClr>
              <a:buSzPts val="2000"/>
              <a:buFont typeface="Calibri"/>
              <a:buChar char="●"/>
            </a:pPr>
            <a:r>
              <a:rPr lang="en-US" sz="2400">
                <a:latin typeface="Calibri"/>
                <a:ea typeface="Calibri"/>
                <a:cs typeface="Calibri"/>
                <a:sym typeface="Calibri"/>
              </a:rPr>
              <a:t>Traffic Class Specific Topologies</a:t>
            </a:r>
            <a:endParaRPr sz="2400">
              <a:latin typeface="Calibri"/>
              <a:ea typeface="Calibri"/>
              <a:cs typeface="Calibri"/>
              <a:sym typeface="Calibri"/>
            </a:endParaRPr>
          </a:p>
          <a:p>
            <a:pPr indent="-355600" lvl="1" marL="914400" rtl="0" algn="l">
              <a:lnSpc>
                <a:spcPct val="90000"/>
              </a:lnSpc>
              <a:spcBef>
                <a:spcPts val="0"/>
              </a:spcBef>
              <a:spcAft>
                <a:spcPts val="0"/>
              </a:spcAft>
              <a:buClr>
                <a:srgbClr val="888888"/>
              </a:buClr>
              <a:buSzPts val="2000"/>
              <a:buFont typeface="Calibri"/>
              <a:buChar char="○"/>
            </a:pPr>
            <a:r>
              <a:rPr lang="en-US" sz="2000">
                <a:latin typeface="Calibri"/>
                <a:ea typeface="Calibri"/>
                <a:cs typeface="Calibri"/>
                <a:sym typeface="Calibri"/>
              </a:rPr>
              <a:t>i.e. Flex-Algo - Least Delay</a:t>
            </a:r>
            <a:endParaRPr sz="2000">
              <a:latin typeface="Calibri"/>
              <a:ea typeface="Calibri"/>
              <a:cs typeface="Calibri"/>
              <a:sym typeface="Calibri"/>
            </a:endParaRPr>
          </a:p>
          <a:p>
            <a:pPr indent="-355600" lvl="0" marL="457200" rtl="0" algn="l">
              <a:lnSpc>
                <a:spcPct val="90000"/>
              </a:lnSpc>
              <a:spcBef>
                <a:spcPts val="0"/>
              </a:spcBef>
              <a:spcAft>
                <a:spcPts val="0"/>
              </a:spcAft>
              <a:buClr>
                <a:srgbClr val="569CD6"/>
              </a:buClr>
              <a:buSzPts val="2000"/>
              <a:buFont typeface="Calibri"/>
              <a:buChar char="●"/>
            </a:pPr>
            <a:r>
              <a:rPr lang="en-US" sz="2400">
                <a:latin typeface="Calibri"/>
                <a:ea typeface="Calibri"/>
                <a:cs typeface="Calibri"/>
                <a:sym typeface="Calibri"/>
              </a:rPr>
              <a:t>HQoS</a:t>
            </a:r>
            <a:endParaRPr sz="2400">
              <a:latin typeface="Calibri"/>
              <a:ea typeface="Calibri"/>
              <a:cs typeface="Calibri"/>
              <a:sym typeface="Calibri"/>
            </a:endParaRPr>
          </a:p>
          <a:p>
            <a:pPr indent="0" lvl="0" marL="0" rtl="0" algn="l">
              <a:spcBef>
                <a:spcPts val="0"/>
              </a:spcBef>
              <a:spcAft>
                <a:spcPts val="0"/>
              </a:spcAft>
              <a:buNone/>
            </a:pPr>
            <a:r>
              <a:rPr b="1" lang="en-US" sz="2800">
                <a:latin typeface="Calibri"/>
                <a:ea typeface="Calibri"/>
                <a:cs typeface="Calibri"/>
                <a:sym typeface="Calibri"/>
              </a:rPr>
              <a:t>MPLS</a:t>
            </a:r>
            <a:endParaRPr b="1" sz="2800">
              <a:latin typeface="Calibri"/>
              <a:ea typeface="Calibri"/>
              <a:cs typeface="Calibri"/>
              <a:sym typeface="Calibri"/>
            </a:endParaRPr>
          </a:p>
          <a:p>
            <a:pPr indent="-330200" lvl="0" marL="457200" rtl="0" algn="l">
              <a:spcBef>
                <a:spcPts val="0"/>
              </a:spcBef>
              <a:spcAft>
                <a:spcPts val="0"/>
              </a:spcAft>
              <a:buClr>
                <a:srgbClr val="569CD6"/>
              </a:buClr>
              <a:buSzPts val="1600"/>
              <a:buFont typeface="Calibri"/>
              <a:buChar char="●"/>
            </a:pPr>
            <a:r>
              <a:rPr lang="en-US" sz="2400">
                <a:latin typeface="Calibri"/>
                <a:ea typeface="Calibri"/>
                <a:cs typeface="Calibri"/>
                <a:sym typeface="Calibri"/>
              </a:rPr>
              <a:t>Segment Routing</a:t>
            </a:r>
            <a:endParaRPr sz="2400">
              <a:latin typeface="Calibri"/>
              <a:ea typeface="Calibri"/>
              <a:cs typeface="Calibri"/>
              <a:sym typeface="Calibri"/>
            </a:endParaRPr>
          </a:p>
        </p:txBody>
      </p:sp>
      <p:sp>
        <p:nvSpPr>
          <p:cNvPr id="656" name="Google Shape;656;p78"/>
          <p:cNvSpPr txBox="1"/>
          <p:nvPr>
            <p:ph idx="4294967295" type="body"/>
          </p:nvPr>
        </p:nvSpPr>
        <p:spPr>
          <a:xfrm>
            <a:off x="6461769" y="1565907"/>
            <a:ext cx="5607300" cy="5229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a:latin typeface="Calibri"/>
                <a:ea typeface="Calibri"/>
                <a:cs typeface="Calibri"/>
                <a:sym typeface="Calibri"/>
              </a:rPr>
              <a:t>Additional Features</a:t>
            </a:r>
            <a:endParaRPr b="1">
              <a:latin typeface="Calibri"/>
              <a:ea typeface="Calibri"/>
              <a:cs typeface="Calibri"/>
              <a:sym typeface="Calibri"/>
            </a:endParaRPr>
          </a:p>
          <a:p>
            <a:pPr indent="-355600" lvl="0" marL="457200" rtl="0" algn="l">
              <a:spcBef>
                <a:spcPts val="0"/>
              </a:spcBef>
              <a:spcAft>
                <a:spcPts val="0"/>
              </a:spcAft>
              <a:buClr>
                <a:srgbClr val="569CD6"/>
              </a:buClr>
              <a:buSzPts val="2000"/>
              <a:buFont typeface="Calibri"/>
              <a:buChar char="●"/>
            </a:pPr>
            <a:r>
              <a:rPr lang="en-US" sz="2400">
                <a:latin typeface="Calibri"/>
                <a:ea typeface="Calibri"/>
                <a:cs typeface="Calibri"/>
                <a:sym typeface="Calibri"/>
              </a:rPr>
              <a:t>Resiliency:</a:t>
            </a:r>
            <a:endParaRPr sz="2400">
              <a:latin typeface="Calibri"/>
              <a:ea typeface="Calibri"/>
              <a:cs typeface="Calibri"/>
              <a:sym typeface="Calibri"/>
            </a:endParaRPr>
          </a:p>
          <a:p>
            <a:pPr indent="-355600" lvl="1" marL="914400" rtl="0" algn="l">
              <a:spcBef>
                <a:spcPts val="0"/>
              </a:spcBef>
              <a:spcAft>
                <a:spcPts val="0"/>
              </a:spcAft>
              <a:buClr>
                <a:srgbClr val="888888"/>
              </a:buClr>
              <a:buSzPts val="2000"/>
              <a:buFont typeface="Calibri"/>
              <a:buChar char="○"/>
            </a:pPr>
            <a:r>
              <a:rPr lang="en-US" sz="2000">
                <a:latin typeface="Calibri"/>
                <a:ea typeface="Calibri"/>
                <a:cs typeface="Calibri"/>
                <a:sym typeface="Calibri"/>
              </a:rPr>
              <a:t>BFD | Micro BFD</a:t>
            </a:r>
            <a:endParaRPr sz="2000">
              <a:latin typeface="Calibri"/>
              <a:ea typeface="Calibri"/>
              <a:cs typeface="Calibri"/>
              <a:sym typeface="Calibri"/>
            </a:endParaRPr>
          </a:p>
          <a:p>
            <a:pPr indent="-355600" lvl="1" marL="914400" rtl="0" algn="l">
              <a:lnSpc>
                <a:spcPct val="90000"/>
              </a:lnSpc>
              <a:spcBef>
                <a:spcPts val="0"/>
              </a:spcBef>
              <a:spcAft>
                <a:spcPts val="0"/>
              </a:spcAft>
              <a:buClr>
                <a:srgbClr val="888888"/>
              </a:buClr>
              <a:buSzPts val="2000"/>
              <a:buFont typeface="Calibri"/>
              <a:buChar char="○"/>
            </a:pPr>
            <a:r>
              <a:rPr lang="en-US" sz="2000">
                <a:latin typeface="Calibri"/>
                <a:ea typeface="Calibri"/>
                <a:cs typeface="Calibri"/>
                <a:sym typeface="Calibri"/>
              </a:rPr>
              <a:t>LFA | TI-LFA</a:t>
            </a:r>
            <a:endParaRPr sz="2000">
              <a:latin typeface="Calibri"/>
              <a:ea typeface="Calibri"/>
              <a:cs typeface="Calibri"/>
              <a:sym typeface="Calibri"/>
            </a:endParaRPr>
          </a:p>
          <a:p>
            <a:pPr indent="-355600" lvl="1" marL="914400" rtl="0" algn="l">
              <a:lnSpc>
                <a:spcPct val="90000"/>
              </a:lnSpc>
              <a:spcBef>
                <a:spcPts val="0"/>
              </a:spcBef>
              <a:spcAft>
                <a:spcPts val="0"/>
              </a:spcAft>
              <a:buClr>
                <a:srgbClr val="888888"/>
              </a:buClr>
              <a:buSzPts val="2000"/>
              <a:buFont typeface="Calibri"/>
              <a:buChar char="○"/>
            </a:pPr>
            <a:r>
              <a:rPr lang="en-US" sz="2000">
                <a:latin typeface="Calibri"/>
                <a:ea typeface="Calibri"/>
                <a:cs typeface="Calibri"/>
                <a:sym typeface="Calibri"/>
              </a:rPr>
              <a:t>BGP-PIC Edge &amp; Core</a:t>
            </a:r>
            <a:endParaRPr sz="2000">
              <a:latin typeface="Calibri"/>
              <a:ea typeface="Calibri"/>
              <a:cs typeface="Calibri"/>
              <a:sym typeface="Calibri"/>
            </a:endParaRPr>
          </a:p>
          <a:p>
            <a:pPr indent="-355600" lvl="0" marL="457200" rtl="0" algn="l">
              <a:lnSpc>
                <a:spcPct val="90000"/>
              </a:lnSpc>
              <a:spcBef>
                <a:spcPts val="0"/>
              </a:spcBef>
              <a:spcAft>
                <a:spcPts val="0"/>
              </a:spcAft>
              <a:buClr>
                <a:srgbClr val="569CD6"/>
              </a:buClr>
              <a:buSzPts val="2000"/>
              <a:buFont typeface="Calibri"/>
              <a:buChar char="●"/>
            </a:pPr>
            <a:r>
              <a:rPr lang="en-US" sz="2400">
                <a:latin typeface="Calibri"/>
                <a:ea typeface="Calibri"/>
                <a:cs typeface="Calibri"/>
                <a:sym typeface="Calibri"/>
              </a:rPr>
              <a:t>Service Assurance:</a:t>
            </a:r>
            <a:endParaRPr sz="2400">
              <a:latin typeface="Calibri"/>
              <a:ea typeface="Calibri"/>
              <a:cs typeface="Calibri"/>
              <a:sym typeface="Calibri"/>
            </a:endParaRPr>
          </a:p>
          <a:p>
            <a:pPr indent="-355600" lvl="1" marL="914400" rtl="0" algn="l">
              <a:lnSpc>
                <a:spcPct val="90000"/>
              </a:lnSpc>
              <a:spcBef>
                <a:spcPts val="0"/>
              </a:spcBef>
              <a:spcAft>
                <a:spcPts val="0"/>
              </a:spcAft>
              <a:buClr>
                <a:srgbClr val="888888"/>
              </a:buClr>
              <a:buSzPts val="2000"/>
              <a:buFont typeface="Calibri"/>
              <a:buChar char="○"/>
            </a:pPr>
            <a:r>
              <a:rPr lang="en-US" sz="2000">
                <a:latin typeface="Calibri"/>
                <a:ea typeface="Calibri"/>
                <a:cs typeface="Calibri"/>
                <a:sym typeface="Calibri"/>
              </a:rPr>
              <a:t>CFM (Connectivity Fault Management)</a:t>
            </a:r>
            <a:endParaRPr sz="2000">
              <a:latin typeface="Calibri"/>
              <a:ea typeface="Calibri"/>
              <a:cs typeface="Calibri"/>
              <a:sym typeface="Calibri"/>
            </a:endParaRPr>
          </a:p>
          <a:p>
            <a:pPr indent="-355600" lvl="0" marL="457200" rtl="0" algn="l">
              <a:lnSpc>
                <a:spcPct val="90000"/>
              </a:lnSpc>
              <a:spcBef>
                <a:spcPts val="0"/>
              </a:spcBef>
              <a:spcAft>
                <a:spcPts val="0"/>
              </a:spcAft>
              <a:buClr>
                <a:srgbClr val="569CD6"/>
              </a:buClr>
              <a:buSzPts val="2000"/>
              <a:buFont typeface="Calibri"/>
              <a:buChar char="●"/>
            </a:pPr>
            <a:r>
              <a:rPr lang="en-US" sz="2400">
                <a:latin typeface="Calibri"/>
                <a:ea typeface="Calibri"/>
                <a:cs typeface="Calibri"/>
                <a:sym typeface="Calibri"/>
              </a:rPr>
              <a:t>Forwarding Flexibility:</a:t>
            </a:r>
            <a:endParaRPr sz="2400">
              <a:latin typeface="Calibri"/>
              <a:ea typeface="Calibri"/>
              <a:cs typeface="Calibri"/>
              <a:sym typeface="Calibri"/>
            </a:endParaRPr>
          </a:p>
          <a:p>
            <a:pPr indent="-355600" lvl="1" marL="914400" rtl="0" algn="l">
              <a:lnSpc>
                <a:spcPct val="90000"/>
              </a:lnSpc>
              <a:spcBef>
                <a:spcPts val="0"/>
              </a:spcBef>
              <a:spcAft>
                <a:spcPts val="0"/>
              </a:spcAft>
              <a:buClr>
                <a:srgbClr val="888888"/>
              </a:buClr>
              <a:buSzPts val="2000"/>
              <a:buFont typeface="Calibri"/>
              <a:buChar char="○"/>
            </a:pPr>
            <a:r>
              <a:rPr lang="en-US" sz="2000">
                <a:latin typeface="Calibri"/>
                <a:ea typeface="Calibri"/>
                <a:cs typeface="Calibri"/>
                <a:sym typeface="Calibri"/>
              </a:rPr>
              <a:t>Shared Services Model</a:t>
            </a:r>
            <a:endParaRPr sz="2000">
              <a:latin typeface="Calibri"/>
              <a:ea typeface="Calibri"/>
              <a:cs typeface="Calibri"/>
              <a:sym typeface="Calibri"/>
            </a:endParaRPr>
          </a:p>
          <a:p>
            <a:pPr indent="-355600" lvl="1" marL="914400" rtl="0" algn="l">
              <a:lnSpc>
                <a:spcPct val="90000"/>
              </a:lnSpc>
              <a:spcBef>
                <a:spcPts val="0"/>
              </a:spcBef>
              <a:spcAft>
                <a:spcPts val="0"/>
              </a:spcAft>
              <a:buClr>
                <a:srgbClr val="888888"/>
              </a:buClr>
              <a:buSzPts val="2000"/>
              <a:buFont typeface="Calibri"/>
              <a:buChar char="○"/>
            </a:pPr>
            <a:r>
              <a:rPr lang="en-US" sz="2000">
                <a:latin typeface="Calibri"/>
                <a:ea typeface="Calibri"/>
                <a:cs typeface="Calibri"/>
                <a:sym typeface="Calibri"/>
              </a:rPr>
              <a:t>Stateless TE</a:t>
            </a:r>
            <a:endParaRPr sz="2000">
              <a:latin typeface="Calibri"/>
              <a:ea typeface="Calibri"/>
              <a:cs typeface="Calibri"/>
              <a:sym typeface="Calibri"/>
            </a:endParaRPr>
          </a:p>
          <a:p>
            <a:pPr indent="-355600" lvl="1" marL="914400" rtl="0" algn="l">
              <a:lnSpc>
                <a:spcPct val="90000"/>
              </a:lnSpc>
              <a:spcBef>
                <a:spcPts val="0"/>
              </a:spcBef>
              <a:spcAft>
                <a:spcPts val="0"/>
              </a:spcAft>
              <a:buClr>
                <a:srgbClr val="888888"/>
              </a:buClr>
              <a:buSzPts val="2000"/>
              <a:buFont typeface="Calibri"/>
              <a:buChar char="○"/>
            </a:pPr>
            <a:r>
              <a:rPr lang="en-US" sz="2000">
                <a:latin typeface="Calibri"/>
                <a:ea typeface="Calibri"/>
                <a:cs typeface="Calibri"/>
                <a:sym typeface="Calibri"/>
              </a:rPr>
              <a:t>Traffic Class-based Topologies</a:t>
            </a:r>
            <a:endParaRPr sz="2000">
              <a:latin typeface="Calibri"/>
              <a:ea typeface="Calibri"/>
              <a:cs typeface="Calibri"/>
              <a:sym typeface="Calibri"/>
            </a:endParaRPr>
          </a:p>
          <a:p>
            <a:pPr indent="-355600" lvl="1" marL="914400" rtl="0" algn="l">
              <a:lnSpc>
                <a:spcPct val="90000"/>
              </a:lnSpc>
              <a:spcBef>
                <a:spcPts val="0"/>
              </a:spcBef>
              <a:spcAft>
                <a:spcPts val="0"/>
              </a:spcAft>
              <a:buClr>
                <a:srgbClr val="888888"/>
              </a:buClr>
              <a:buSzPts val="2000"/>
              <a:buFont typeface="Calibri"/>
              <a:buChar char="○"/>
            </a:pPr>
            <a:r>
              <a:rPr lang="en-US" sz="2000">
                <a:latin typeface="Calibri"/>
                <a:ea typeface="Calibri"/>
                <a:cs typeface="Calibri"/>
                <a:sym typeface="Calibri"/>
              </a:rPr>
              <a:t>Extension of Services via PWHE</a:t>
            </a:r>
            <a:endParaRPr sz="2000">
              <a:latin typeface="Calibri"/>
              <a:ea typeface="Calibri"/>
              <a:cs typeface="Calibri"/>
              <a:sym typeface="Calibri"/>
            </a:endParaRPr>
          </a:p>
          <a:p>
            <a:pPr indent="-355600" lvl="1" marL="914400" rtl="0" algn="l">
              <a:lnSpc>
                <a:spcPct val="90000"/>
              </a:lnSpc>
              <a:spcBef>
                <a:spcPts val="0"/>
              </a:spcBef>
              <a:spcAft>
                <a:spcPts val="0"/>
              </a:spcAft>
              <a:buClr>
                <a:srgbClr val="888888"/>
              </a:buClr>
              <a:buSzPts val="2000"/>
              <a:buFont typeface="Calibri"/>
              <a:buChar char="○"/>
            </a:pPr>
            <a:r>
              <a:rPr lang="en-US" sz="2000">
                <a:latin typeface="Calibri"/>
                <a:ea typeface="Calibri"/>
                <a:cs typeface="Calibri"/>
                <a:sym typeface="Calibri"/>
              </a:rPr>
              <a:t>Logical Tunnels</a:t>
            </a:r>
            <a:endParaRPr sz="2000">
              <a:latin typeface="Calibri"/>
              <a:ea typeface="Calibri"/>
              <a:cs typeface="Calibri"/>
              <a:sym typeface="Calibri"/>
            </a:endParaRPr>
          </a:p>
          <a:p>
            <a:pPr indent="-355600" lvl="0" marL="457200" rtl="0" algn="l">
              <a:lnSpc>
                <a:spcPct val="90000"/>
              </a:lnSpc>
              <a:spcBef>
                <a:spcPts val="0"/>
              </a:spcBef>
              <a:spcAft>
                <a:spcPts val="0"/>
              </a:spcAft>
              <a:buClr>
                <a:srgbClr val="569CD6"/>
              </a:buClr>
              <a:buSzPts val="2000"/>
              <a:buFont typeface="Calibri"/>
              <a:buChar char="●"/>
            </a:pPr>
            <a:r>
              <a:rPr lang="en-US" sz="2400">
                <a:latin typeface="Calibri"/>
                <a:ea typeface="Calibri"/>
                <a:cs typeface="Calibri"/>
                <a:sym typeface="Calibri"/>
              </a:rPr>
              <a:t>Security</a:t>
            </a:r>
            <a:endParaRPr sz="2400">
              <a:latin typeface="Calibri"/>
              <a:ea typeface="Calibri"/>
              <a:cs typeface="Calibri"/>
              <a:sym typeface="Calibri"/>
            </a:endParaRPr>
          </a:p>
          <a:p>
            <a:pPr indent="-355600" lvl="1" marL="914400" rtl="0" algn="l">
              <a:lnSpc>
                <a:spcPct val="90000"/>
              </a:lnSpc>
              <a:spcBef>
                <a:spcPts val="0"/>
              </a:spcBef>
              <a:spcAft>
                <a:spcPts val="0"/>
              </a:spcAft>
              <a:buClr>
                <a:srgbClr val="888888"/>
              </a:buClr>
              <a:buSzPts val="2000"/>
              <a:buFont typeface="Calibri"/>
              <a:buChar char="○"/>
            </a:pPr>
            <a:r>
              <a:rPr lang="en-US" sz="2000">
                <a:latin typeface="Calibri"/>
                <a:ea typeface="Calibri"/>
                <a:cs typeface="Calibri"/>
                <a:sym typeface="Calibri"/>
              </a:rPr>
              <a:t>BCP38 (Anti-Spoofing)</a:t>
            </a:r>
            <a:endParaRPr sz="20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1" name="Shape 661"/>
        <p:cNvGrpSpPr/>
        <p:nvPr/>
      </p:nvGrpSpPr>
      <p:grpSpPr>
        <a:xfrm>
          <a:off x="0" y="0"/>
          <a:ext cx="0" cy="0"/>
          <a:chOff x="0" y="0"/>
          <a:chExt cx="0" cy="0"/>
        </a:xfrm>
      </p:grpSpPr>
      <p:sp>
        <p:nvSpPr>
          <p:cNvPr id="662" name="Google Shape;662;p79"/>
          <p:cNvSpPr txBox="1"/>
          <p:nvPr>
            <p:ph type="title"/>
          </p:nvPr>
        </p:nvSpPr>
        <p:spPr>
          <a:xfrm>
            <a:off x="371049" y="0"/>
            <a:ext cx="11620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600">
                <a:latin typeface="Oswald Medium"/>
                <a:ea typeface="Oswald Medium"/>
                <a:cs typeface="Oswald Medium"/>
                <a:sym typeface="Oswald Medium"/>
              </a:rPr>
              <a:t>Next-Gen Goals cont’d</a:t>
            </a:r>
            <a:endParaRPr/>
          </a:p>
        </p:txBody>
      </p:sp>
      <p:sp>
        <p:nvSpPr>
          <p:cNvPr id="663" name="Google Shape;663;p79"/>
          <p:cNvSpPr txBox="1"/>
          <p:nvPr/>
        </p:nvSpPr>
        <p:spPr>
          <a:xfrm>
            <a:off x="1946357" y="3869907"/>
            <a:ext cx="2864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u="sng">
                <a:solidFill>
                  <a:schemeClr val="lt1"/>
                </a:solidFill>
                <a:latin typeface="Proxima Nova"/>
                <a:ea typeface="Proxima Nova"/>
                <a:cs typeface="Proxima Nova"/>
                <a:sym typeface="Proxima Nova"/>
              </a:rPr>
              <a:t>400G-Based Platform</a:t>
            </a:r>
            <a:endParaRPr b="1" sz="2000" u="sng">
              <a:solidFill>
                <a:schemeClr val="lt1"/>
              </a:solidFill>
              <a:latin typeface="Proxima Nova"/>
              <a:ea typeface="Proxima Nova"/>
              <a:cs typeface="Proxima Nova"/>
              <a:sym typeface="Proxima Nova"/>
            </a:endParaRPr>
          </a:p>
        </p:txBody>
      </p:sp>
      <p:sp>
        <p:nvSpPr>
          <p:cNvPr id="664" name="Google Shape;664;p79"/>
          <p:cNvSpPr txBox="1"/>
          <p:nvPr/>
        </p:nvSpPr>
        <p:spPr>
          <a:xfrm>
            <a:off x="6952332" y="3882575"/>
            <a:ext cx="2797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u="sng">
                <a:solidFill>
                  <a:schemeClr val="lt1"/>
                </a:solidFill>
                <a:latin typeface="Proxima Nova"/>
                <a:ea typeface="Proxima Nova"/>
                <a:cs typeface="Proxima Nova"/>
                <a:sym typeface="Proxima Nova"/>
              </a:rPr>
              <a:t>800G-Based Platform</a:t>
            </a:r>
            <a:endParaRPr b="1" sz="2000" u="sng">
              <a:solidFill>
                <a:schemeClr val="lt2"/>
              </a:solidFill>
              <a:latin typeface="Proxima Nova"/>
              <a:ea typeface="Proxima Nova"/>
              <a:cs typeface="Proxima Nova"/>
              <a:sym typeface="Proxima Nova"/>
            </a:endParaRPr>
          </a:p>
        </p:txBody>
      </p:sp>
      <p:sp>
        <p:nvSpPr>
          <p:cNvPr id="665" name="Google Shape;665;p79"/>
          <p:cNvSpPr txBox="1"/>
          <p:nvPr/>
        </p:nvSpPr>
        <p:spPr>
          <a:xfrm>
            <a:off x="784425" y="1520675"/>
            <a:ext cx="10337400" cy="50337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569CD6"/>
              </a:buClr>
              <a:buSzPts val="2200"/>
              <a:buFont typeface="Calibri"/>
              <a:buChar char="●"/>
            </a:pPr>
            <a:r>
              <a:rPr b="1" lang="en-US" sz="2800">
                <a:solidFill>
                  <a:srgbClr val="3F3F3F"/>
                </a:solidFill>
                <a:latin typeface="Calibri"/>
                <a:ea typeface="Calibri"/>
                <a:cs typeface="Calibri"/>
                <a:sym typeface="Calibri"/>
              </a:rPr>
              <a:t>Scalable and Cost-Effective:</a:t>
            </a:r>
            <a:r>
              <a:rPr lang="en-US" sz="2800">
                <a:solidFill>
                  <a:srgbClr val="3F3F3F"/>
                </a:solidFill>
                <a:latin typeface="Calibri"/>
                <a:ea typeface="Calibri"/>
                <a:cs typeface="Calibri"/>
                <a:sym typeface="Calibri"/>
              </a:rPr>
              <a:t> Lower Cost-per-Gigabit to allow for sustainable growth</a:t>
            </a:r>
            <a:endParaRPr sz="2800">
              <a:solidFill>
                <a:srgbClr val="3F3F3F"/>
              </a:solidFill>
              <a:latin typeface="Calibri"/>
              <a:ea typeface="Calibri"/>
              <a:cs typeface="Calibri"/>
              <a:sym typeface="Calibri"/>
            </a:endParaRPr>
          </a:p>
          <a:p>
            <a:pPr indent="-368300" lvl="0" marL="457200" rtl="0" algn="l">
              <a:spcBef>
                <a:spcPts val="0"/>
              </a:spcBef>
              <a:spcAft>
                <a:spcPts val="0"/>
              </a:spcAft>
              <a:buClr>
                <a:srgbClr val="569CD6"/>
              </a:buClr>
              <a:buSzPts val="2200"/>
              <a:buFont typeface="Calibri"/>
              <a:buChar char="●"/>
            </a:pPr>
            <a:r>
              <a:rPr b="1" lang="en-US" sz="2800">
                <a:solidFill>
                  <a:srgbClr val="3F3F3F"/>
                </a:solidFill>
                <a:latin typeface="Calibri"/>
                <a:ea typeface="Calibri"/>
                <a:cs typeface="Calibri"/>
                <a:sym typeface="Calibri"/>
              </a:rPr>
              <a:t>Ease of Adding Capacity:</a:t>
            </a:r>
            <a:r>
              <a:rPr lang="en-US" sz="2800">
                <a:solidFill>
                  <a:srgbClr val="3F3F3F"/>
                </a:solidFill>
                <a:latin typeface="Calibri"/>
                <a:ea typeface="Calibri"/>
                <a:cs typeface="Calibri"/>
                <a:sym typeface="Calibri"/>
              </a:rPr>
              <a:t> Simplified capacity expansion even through generation upgrades</a:t>
            </a:r>
            <a:endParaRPr sz="2800">
              <a:solidFill>
                <a:srgbClr val="3F3F3F"/>
              </a:solidFill>
              <a:latin typeface="Calibri"/>
              <a:ea typeface="Calibri"/>
              <a:cs typeface="Calibri"/>
              <a:sym typeface="Calibri"/>
            </a:endParaRPr>
          </a:p>
          <a:p>
            <a:pPr indent="-368300" lvl="0" marL="457200" rtl="0" algn="l">
              <a:spcBef>
                <a:spcPts val="0"/>
              </a:spcBef>
              <a:spcAft>
                <a:spcPts val="0"/>
              </a:spcAft>
              <a:buClr>
                <a:srgbClr val="569CD6"/>
              </a:buClr>
              <a:buSzPts val="2200"/>
              <a:buFont typeface="Calibri"/>
              <a:buChar char="●"/>
            </a:pPr>
            <a:r>
              <a:rPr b="1" lang="en-US" sz="2800">
                <a:solidFill>
                  <a:srgbClr val="3F3F3F"/>
                </a:solidFill>
                <a:latin typeface="Calibri"/>
                <a:ea typeface="Calibri"/>
                <a:cs typeface="Calibri"/>
                <a:sym typeface="Calibri"/>
              </a:rPr>
              <a:t>Reduction in Carbon Footprint:</a:t>
            </a:r>
            <a:r>
              <a:rPr lang="en-US" sz="2800">
                <a:solidFill>
                  <a:srgbClr val="3F3F3F"/>
                </a:solidFill>
                <a:latin typeface="Calibri"/>
                <a:ea typeface="Calibri"/>
                <a:cs typeface="Calibri"/>
                <a:sym typeface="Calibri"/>
              </a:rPr>
              <a:t> Consolidation of dedicated resources to drive more efficiency and lower consumption of Space, Power, and Cooling</a:t>
            </a:r>
            <a:endParaRPr sz="2800">
              <a:solidFill>
                <a:srgbClr val="3F3F3F"/>
              </a:solidFill>
              <a:latin typeface="Calibri"/>
              <a:ea typeface="Calibri"/>
              <a:cs typeface="Calibri"/>
              <a:sym typeface="Calibri"/>
            </a:endParaRPr>
          </a:p>
          <a:p>
            <a:pPr indent="-368300" lvl="0" marL="457200" rtl="0" algn="l">
              <a:spcBef>
                <a:spcPts val="0"/>
              </a:spcBef>
              <a:spcAft>
                <a:spcPts val="0"/>
              </a:spcAft>
              <a:buClr>
                <a:srgbClr val="569CD6"/>
              </a:buClr>
              <a:buSzPts val="2200"/>
              <a:buFont typeface="Calibri"/>
              <a:buChar char="●"/>
            </a:pPr>
            <a:r>
              <a:rPr b="1" lang="en-US" sz="2800">
                <a:solidFill>
                  <a:srgbClr val="3F3F3F"/>
                </a:solidFill>
                <a:latin typeface="Calibri"/>
                <a:ea typeface="Calibri"/>
                <a:cs typeface="Calibri"/>
                <a:sym typeface="Calibri"/>
              </a:rPr>
              <a:t>CapEx and OpEx Savings: </a:t>
            </a:r>
            <a:r>
              <a:rPr lang="en-US" sz="2800">
                <a:solidFill>
                  <a:srgbClr val="3F3F3F"/>
                </a:solidFill>
                <a:latin typeface="Calibri"/>
                <a:ea typeface="Calibri"/>
                <a:cs typeface="Calibri"/>
                <a:sym typeface="Calibri"/>
              </a:rPr>
              <a:t>Achieving the roadmap goals while keeping costs lower</a:t>
            </a:r>
            <a:endParaRPr sz="2800">
              <a:solidFill>
                <a:srgbClr val="3F3F3F"/>
              </a:solidFill>
              <a:latin typeface="Calibri"/>
              <a:ea typeface="Calibri"/>
              <a:cs typeface="Calibri"/>
              <a:sym typeface="Calibri"/>
            </a:endParaRPr>
          </a:p>
          <a:p>
            <a:pPr indent="-368300" lvl="0" marL="457200" rtl="0" algn="l">
              <a:spcBef>
                <a:spcPts val="0"/>
              </a:spcBef>
              <a:spcAft>
                <a:spcPts val="0"/>
              </a:spcAft>
              <a:buClr>
                <a:srgbClr val="569CD6"/>
              </a:buClr>
              <a:buSzPts val="2200"/>
              <a:buFont typeface="Calibri"/>
              <a:buChar char="●"/>
            </a:pPr>
            <a:r>
              <a:rPr b="1" lang="en-US" sz="2800">
                <a:solidFill>
                  <a:srgbClr val="3F3F3F"/>
                </a:solidFill>
                <a:latin typeface="Calibri"/>
                <a:ea typeface="Calibri"/>
                <a:cs typeface="Calibri"/>
                <a:sym typeface="Calibri"/>
              </a:rPr>
              <a:t>Better Protocols for Automation:</a:t>
            </a:r>
            <a:r>
              <a:rPr lang="en-US" sz="2800">
                <a:solidFill>
                  <a:srgbClr val="3F3F3F"/>
                </a:solidFill>
                <a:latin typeface="Calibri"/>
                <a:ea typeface="Calibri"/>
                <a:cs typeface="Calibri"/>
                <a:sym typeface="Calibri"/>
              </a:rPr>
              <a:t> Reducing the complexity in automating the new VPN Services</a:t>
            </a:r>
            <a:endParaRPr sz="2800">
              <a:solidFill>
                <a:srgbClr val="3F3F3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80"/>
          <p:cNvSpPr txBox="1"/>
          <p:nvPr>
            <p:ph type="title"/>
          </p:nvPr>
        </p:nvSpPr>
        <p:spPr>
          <a:xfrm>
            <a:off x="380949" y="0"/>
            <a:ext cx="11620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DWDM Background</a:t>
            </a:r>
            <a:endParaRPr/>
          </a:p>
        </p:txBody>
      </p:sp>
      <p:sp>
        <p:nvSpPr>
          <p:cNvPr id="672" name="Google Shape;672;p80"/>
          <p:cNvSpPr txBox="1"/>
          <p:nvPr/>
        </p:nvSpPr>
        <p:spPr>
          <a:xfrm>
            <a:off x="347950" y="1325700"/>
            <a:ext cx="11662500" cy="2468100"/>
          </a:xfrm>
          <a:prstGeom prst="rect">
            <a:avLst/>
          </a:prstGeom>
          <a:noFill/>
          <a:ln>
            <a:noFill/>
          </a:ln>
        </p:spPr>
        <p:txBody>
          <a:bodyPr anchorCtr="0" anchor="t" bIns="91425" lIns="91425" spcFirstLastPara="1" rIns="91425" wrap="square" tIns="91425">
            <a:noAutofit/>
          </a:bodyPr>
          <a:lstStyle/>
          <a:p>
            <a:pPr indent="-406400" lvl="0" marL="457200" marR="0" rtl="0" algn="l">
              <a:lnSpc>
                <a:spcPct val="115000"/>
              </a:lnSpc>
              <a:spcBef>
                <a:spcPts val="0"/>
              </a:spcBef>
              <a:spcAft>
                <a:spcPts val="0"/>
              </a:spcAft>
              <a:buClr>
                <a:schemeClr val="dk1"/>
              </a:buClr>
              <a:buSzPts val="2800"/>
              <a:buFont typeface="Calibri"/>
              <a:buChar char="●"/>
            </a:pPr>
            <a:r>
              <a:rPr lang="en-US" sz="2400">
                <a:solidFill>
                  <a:schemeClr val="dk1"/>
                </a:solidFill>
                <a:latin typeface="Calibri"/>
                <a:ea typeface="Calibri"/>
                <a:cs typeface="Calibri"/>
                <a:sym typeface="Calibri"/>
              </a:rPr>
              <a:t>To support services above </a:t>
            </a:r>
            <a:r>
              <a:rPr b="1" lang="en-US" sz="2400">
                <a:solidFill>
                  <a:schemeClr val="dk1"/>
                </a:solidFill>
                <a:latin typeface="Calibri"/>
                <a:ea typeface="Calibri"/>
                <a:cs typeface="Calibri"/>
                <a:sym typeface="Calibri"/>
              </a:rPr>
              <a:t>200G</a:t>
            </a:r>
            <a:r>
              <a:rPr lang="en-US" sz="2400">
                <a:solidFill>
                  <a:schemeClr val="dk1"/>
                </a:solidFill>
                <a:latin typeface="Calibri"/>
                <a:ea typeface="Calibri"/>
                <a:cs typeface="Calibri"/>
                <a:sym typeface="Calibri"/>
              </a:rPr>
              <a:t>, we needed to first upgrade to a </a:t>
            </a:r>
            <a:r>
              <a:rPr b="1" lang="en-US" sz="2400">
                <a:solidFill>
                  <a:srgbClr val="BC3D27"/>
                </a:solidFill>
                <a:latin typeface="Calibri"/>
                <a:ea typeface="Calibri"/>
                <a:cs typeface="Calibri"/>
                <a:sym typeface="Calibri"/>
              </a:rPr>
              <a:t>flex-grid</a:t>
            </a:r>
            <a:r>
              <a:rPr lang="en-US" sz="2400">
                <a:solidFill>
                  <a:schemeClr val="dk1"/>
                </a:solidFill>
                <a:latin typeface="Calibri"/>
                <a:ea typeface="Calibri"/>
                <a:cs typeface="Calibri"/>
                <a:sym typeface="Calibri"/>
              </a:rPr>
              <a:t> optical network</a:t>
            </a:r>
            <a:endParaRPr sz="2400">
              <a:solidFill>
                <a:schemeClr val="dk1"/>
              </a:solidFill>
              <a:latin typeface="Calibri"/>
              <a:ea typeface="Calibri"/>
              <a:cs typeface="Calibri"/>
              <a:sym typeface="Calibri"/>
            </a:endParaRPr>
          </a:p>
          <a:p>
            <a:pPr indent="-355600" lvl="1" marL="914400" marR="0" rtl="0" algn="l">
              <a:lnSpc>
                <a:spcPct val="115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Legacy DWDM has fixed 50Ghz channel spacing, while flex-grid is ‘flexible’</a:t>
            </a:r>
            <a:endParaRPr sz="2000">
              <a:solidFill>
                <a:schemeClr val="dk1"/>
              </a:solidFill>
              <a:latin typeface="Calibri"/>
              <a:ea typeface="Calibri"/>
              <a:cs typeface="Calibri"/>
              <a:sym typeface="Calibri"/>
            </a:endParaRPr>
          </a:p>
          <a:p>
            <a:pPr indent="-381000" lvl="0" marL="457200" marR="0" rtl="0" algn="l">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Secondly, optical hardware for above 200G requires </a:t>
            </a:r>
            <a:r>
              <a:rPr b="1" lang="en-US" sz="2400">
                <a:solidFill>
                  <a:srgbClr val="BC3D27"/>
                </a:solidFill>
                <a:latin typeface="Calibri"/>
                <a:ea typeface="Calibri"/>
                <a:cs typeface="Calibri"/>
                <a:sym typeface="Calibri"/>
              </a:rPr>
              <a:t>coherent</a:t>
            </a:r>
            <a:r>
              <a:rPr lang="en-US" sz="2400">
                <a:solidFill>
                  <a:schemeClr val="dk1"/>
                </a:solidFill>
                <a:latin typeface="Calibri"/>
                <a:ea typeface="Calibri"/>
                <a:cs typeface="Calibri"/>
                <a:sym typeface="Calibri"/>
              </a:rPr>
              <a:t> optics</a:t>
            </a:r>
            <a:endParaRPr sz="2400">
              <a:solidFill>
                <a:schemeClr val="dk1"/>
              </a:solidFill>
              <a:latin typeface="Calibri"/>
              <a:ea typeface="Calibri"/>
              <a:cs typeface="Calibri"/>
              <a:sym typeface="Calibri"/>
            </a:endParaRPr>
          </a:p>
          <a:p>
            <a:pPr indent="-355600" lvl="1" marL="914400" marR="0" rtl="0" algn="l">
              <a:lnSpc>
                <a:spcPct val="115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Legacy optics modulate with ‘on-off keying’, while coherent optics modulate phase / amplitude</a:t>
            </a:r>
            <a:endParaRPr sz="2000">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73" name="Google Shape;673;p80"/>
          <p:cNvSpPr txBox="1"/>
          <p:nvPr/>
        </p:nvSpPr>
        <p:spPr>
          <a:xfrm>
            <a:off x="6952332" y="3882575"/>
            <a:ext cx="2797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u="sng">
                <a:solidFill>
                  <a:schemeClr val="lt1"/>
                </a:solidFill>
                <a:latin typeface="Proxima Nova"/>
                <a:ea typeface="Proxima Nova"/>
                <a:cs typeface="Proxima Nova"/>
                <a:sym typeface="Proxima Nova"/>
              </a:rPr>
              <a:t>800G-Based Platform</a:t>
            </a:r>
            <a:endParaRPr b="1" sz="2000" u="sng">
              <a:solidFill>
                <a:schemeClr val="lt2"/>
              </a:solidFill>
              <a:latin typeface="Proxima Nova"/>
              <a:ea typeface="Proxima Nova"/>
              <a:cs typeface="Proxima Nova"/>
              <a:sym typeface="Proxima Nova"/>
            </a:endParaRPr>
          </a:p>
        </p:txBody>
      </p:sp>
      <p:grpSp>
        <p:nvGrpSpPr>
          <p:cNvPr id="674" name="Google Shape;674;p80"/>
          <p:cNvGrpSpPr/>
          <p:nvPr/>
        </p:nvGrpSpPr>
        <p:grpSpPr>
          <a:xfrm>
            <a:off x="1757387" y="3763912"/>
            <a:ext cx="3117361" cy="1347048"/>
            <a:chOff x="6299675" y="496400"/>
            <a:chExt cx="3117361" cy="1347048"/>
          </a:xfrm>
        </p:grpSpPr>
        <p:cxnSp>
          <p:nvCxnSpPr>
            <p:cNvPr id="675" name="Google Shape;675;p80"/>
            <p:cNvCxnSpPr/>
            <p:nvPr/>
          </p:nvCxnSpPr>
          <p:spPr>
            <a:xfrm>
              <a:off x="6331466" y="1416256"/>
              <a:ext cx="2975700" cy="3600"/>
            </a:xfrm>
            <a:prstGeom prst="straightConnector1">
              <a:avLst/>
            </a:prstGeom>
            <a:noFill/>
            <a:ln cap="flat" cmpd="sng" w="9525">
              <a:solidFill>
                <a:srgbClr val="595959"/>
              </a:solidFill>
              <a:prstDash val="solid"/>
              <a:round/>
              <a:headEnd len="med" w="med" type="none"/>
              <a:tailEnd len="med" w="med" type="none"/>
            </a:ln>
          </p:spPr>
        </p:cxnSp>
        <p:sp>
          <p:nvSpPr>
            <p:cNvPr id="676" name="Google Shape;676;p80"/>
            <p:cNvSpPr/>
            <p:nvPr/>
          </p:nvSpPr>
          <p:spPr>
            <a:xfrm>
              <a:off x="6395050" y="496400"/>
              <a:ext cx="588147" cy="934219"/>
            </a:xfrm>
            <a:custGeom>
              <a:rect b="b" l="l" r="r" t="t"/>
              <a:pathLst>
                <a:path extrusionOk="0" h="32608" w="18555">
                  <a:moveTo>
                    <a:pt x="0" y="32106"/>
                  </a:moveTo>
                  <a:cubicBezTo>
                    <a:pt x="1337" y="26757"/>
                    <a:pt x="4932" y="-74"/>
                    <a:pt x="8024" y="10"/>
                  </a:cubicBezTo>
                  <a:cubicBezTo>
                    <a:pt x="11117" y="94"/>
                    <a:pt x="16800" y="27175"/>
                    <a:pt x="18555" y="32608"/>
                  </a:cubicBezTo>
                </a:path>
              </a:pathLst>
            </a:custGeom>
            <a:noFill/>
            <a:ln cap="flat" cmpd="sng" w="9525">
              <a:solidFill>
                <a:srgbClr val="351C75"/>
              </a:solidFill>
              <a:prstDash val="solid"/>
              <a:round/>
              <a:headEnd len="med" w="med" type="none"/>
              <a:tailEnd len="med" w="med" type="none"/>
            </a:ln>
          </p:spPr>
        </p:sp>
        <p:sp>
          <p:nvSpPr>
            <p:cNvPr id="677" name="Google Shape;677;p80"/>
            <p:cNvSpPr/>
            <p:nvPr/>
          </p:nvSpPr>
          <p:spPr>
            <a:xfrm>
              <a:off x="6974719" y="496400"/>
              <a:ext cx="588147" cy="934219"/>
            </a:xfrm>
            <a:custGeom>
              <a:rect b="b" l="l" r="r" t="t"/>
              <a:pathLst>
                <a:path extrusionOk="0" h="32608" w="18555">
                  <a:moveTo>
                    <a:pt x="0" y="32106"/>
                  </a:moveTo>
                  <a:cubicBezTo>
                    <a:pt x="1337" y="26757"/>
                    <a:pt x="4932" y="-74"/>
                    <a:pt x="8024" y="10"/>
                  </a:cubicBezTo>
                  <a:cubicBezTo>
                    <a:pt x="11117" y="94"/>
                    <a:pt x="16800" y="27175"/>
                    <a:pt x="18555" y="32608"/>
                  </a:cubicBezTo>
                </a:path>
              </a:pathLst>
            </a:custGeom>
            <a:noFill/>
            <a:ln cap="flat" cmpd="sng" w="9525">
              <a:solidFill>
                <a:srgbClr val="351C75"/>
              </a:solidFill>
              <a:prstDash val="solid"/>
              <a:round/>
              <a:headEnd len="med" w="med" type="none"/>
              <a:tailEnd len="med" w="med" type="none"/>
            </a:ln>
          </p:spPr>
        </p:sp>
        <p:sp>
          <p:nvSpPr>
            <p:cNvPr id="678" name="Google Shape;678;p80"/>
            <p:cNvSpPr/>
            <p:nvPr/>
          </p:nvSpPr>
          <p:spPr>
            <a:xfrm>
              <a:off x="7554388" y="496400"/>
              <a:ext cx="588147" cy="934219"/>
            </a:xfrm>
            <a:custGeom>
              <a:rect b="b" l="l" r="r" t="t"/>
              <a:pathLst>
                <a:path extrusionOk="0" h="32608" w="18555">
                  <a:moveTo>
                    <a:pt x="0" y="32106"/>
                  </a:moveTo>
                  <a:cubicBezTo>
                    <a:pt x="1337" y="26757"/>
                    <a:pt x="4932" y="-74"/>
                    <a:pt x="8024" y="10"/>
                  </a:cubicBezTo>
                  <a:cubicBezTo>
                    <a:pt x="11117" y="94"/>
                    <a:pt x="16800" y="27175"/>
                    <a:pt x="18555" y="32608"/>
                  </a:cubicBezTo>
                </a:path>
              </a:pathLst>
            </a:custGeom>
            <a:noFill/>
            <a:ln cap="flat" cmpd="sng" w="9525">
              <a:solidFill>
                <a:srgbClr val="B45F06"/>
              </a:solidFill>
              <a:prstDash val="solid"/>
              <a:round/>
              <a:headEnd len="med" w="med" type="none"/>
              <a:tailEnd len="med" w="med" type="none"/>
            </a:ln>
          </p:spPr>
        </p:sp>
        <p:sp>
          <p:nvSpPr>
            <p:cNvPr id="679" name="Google Shape;679;p80"/>
            <p:cNvSpPr/>
            <p:nvPr/>
          </p:nvSpPr>
          <p:spPr>
            <a:xfrm>
              <a:off x="8134057" y="496400"/>
              <a:ext cx="588147" cy="934219"/>
            </a:xfrm>
            <a:custGeom>
              <a:rect b="b" l="l" r="r" t="t"/>
              <a:pathLst>
                <a:path extrusionOk="0" h="32608" w="18555">
                  <a:moveTo>
                    <a:pt x="0" y="32106"/>
                  </a:moveTo>
                  <a:cubicBezTo>
                    <a:pt x="1337" y="26757"/>
                    <a:pt x="4932" y="-74"/>
                    <a:pt x="8024" y="10"/>
                  </a:cubicBezTo>
                  <a:cubicBezTo>
                    <a:pt x="11117" y="94"/>
                    <a:pt x="16800" y="27175"/>
                    <a:pt x="18555" y="32608"/>
                  </a:cubicBezTo>
                </a:path>
              </a:pathLst>
            </a:custGeom>
            <a:noFill/>
            <a:ln cap="flat" cmpd="sng" w="9525">
              <a:solidFill>
                <a:srgbClr val="BF9000"/>
              </a:solidFill>
              <a:prstDash val="solid"/>
              <a:round/>
              <a:headEnd len="med" w="med" type="none"/>
              <a:tailEnd len="med" w="med" type="none"/>
            </a:ln>
          </p:spPr>
        </p:sp>
        <p:sp>
          <p:nvSpPr>
            <p:cNvPr id="680" name="Google Shape;680;p80"/>
            <p:cNvSpPr/>
            <p:nvPr/>
          </p:nvSpPr>
          <p:spPr>
            <a:xfrm>
              <a:off x="8713727" y="496400"/>
              <a:ext cx="588147" cy="934219"/>
            </a:xfrm>
            <a:custGeom>
              <a:rect b="b" l="l" r="r" t="t"/>
              <a:pathLst>
                <a:path extrusionOk="0" h="32608" w="18555">
                  <a:moveTo>
                    <a:pt x="0" y="32106"/>
                  </a:moveTo>
                  <a:cubicBezTo>
                    <a:pt x="1337" y="26757"/>
                    <a:pt x="4932" y="-74"/>
                    <a:pt x="8024" y="10"/>
                  </a:cubicBezTo>
                  <a:cubicBezTo>
                    <a:pt x="11117" y="94"/>
                    <a:pt x="16800" y="27175"/>
                    <a:pt x="18555" y="32608"/>
                  </a:cubicBezTo>
                </a:path>
              </a:pathLst>
            </a:custGeom>
            <a:noFill/>
            <a:ln cap="flat" cmpd="sng" w="9525">
              <a:solidFill>
                <a:srgbClr val="38761D"/>
              </a:solidFill>
              <a:prstDash val="solid"/>
              <a:round/>
              <a:headEnd len="med" w="med" type="none"/>
              <a:tailEnd len="med" w="med" type="none"/>
            </a:ln>
          </p:spPr>
        </p:sp>
        <p:cxnSp>
          <p:nvCxnSpPr>
            <p:cNvPr id="681" name="Google Shape;681;p80"/>
            <p:cNvCxnSpPr/>
            <p:nvPr/>
          </p:nvCxnSpPr>
          <p:spPr>
            <a:xfrm>
              <a:off x="6299675" y="1588673"/>
              <a:ext cx="699600" cy="0"/>
            </a:xfrm>
            <a:prstGeom prst="straightConnector1">
              <a:avLst/>
            </a:prstGeom>
            <a:noFill/>
            <a:ln cap="flat" cmpd="sng" w="9525">
              <a:solidFill>
                <a:srgbClr val="595959"/>
              </a:solidFill>
              <a:prstDash val="solid"/>
              <a:round/>
              <a:headEnd len="med" w="med" type="triangle"/>
              <a:tailEnd len="med" w="med" type="stealth"/>
            </a:ln>
          </p:spPr>
        </p:cxnSp>
        <p:cxnSp>
          <p:nvCxnSpPr>
            <p:cNvPr id="682" name="Google Shape;682;p80"/>
            <p:cNvCxnSpPr/>
            <p:nvPr/>
          </p:nvCxnSpPr>
          <p:spPr>
            <a:xfrm>
              <a:off x="6919044" y="1588673"/>
              <a:ext cx="699600" cy="0"/>
            </a:xfrm>
            <a:prstGeom prst="straightConnector1">
              <a:avLst/>
            </a:prstGeom>
            <a:noFill/>
            <a:ln cap="flat" cmpd="sng" w="9525">
              <a:solidFill>
                <a:srgbClr val="595959"/>
              </a:solidFill>
              <a:prstDash val="solid"/>
              <a:round/>
              <a:headEnd len="med" w="med" type="triangle"/>
              <a:tailEnd len="med" w="med" type="stealth"/>
            </a:ln>
          </p:spPr>
        </p:cxnSp>
        <p:cxnSp>
          <p:nvCxnSpPr>
            <p:cNvPr id="683" name="Google Shape;683;p80"/>
            <p:cNvCxnSpPr/>
            <p:nvPr/>
          </p:nvCxnSpPr>
          <p:spPr>
            <a:xfrm>
              <a:off x="7498713" y="1588673"/>
              <a:ext cx="699600" cy="0"/>
            </a:xfrm>
            <a:prstGeom prst="straightConnector1">
              <a:avLst/>
            </a:prstGeom>
            <a:noFill/>
            <a:ln cap="flat" cmpd="sng" w="9525">
              <a:solidFill>
                <a:srgbClr val="595959"/>
              </a:solidFill>
              <a:prstDash val="solid"/>
              <a:round/>
              <a:headEnd len="med" w="med" type="triangle"/>
              <a:tailEnd len="med" w="med" type="stealth"/>
            </a:ln>
          </p:spPr>
        </p:cxnSp>
        <p:cxnSp>
          <p:nvCxnSpPr>
            <p:cNvPr id="684" name="Google Shape;684;p80"/>
            <p:cNvCxnSpPr/>
            <p:nvPr/>
          </p:nvCxnSpPr>
          <p:spPr>
            <a:xfrm>
              <a:off x="8078382" y="1588673"/>
              <a:ext cx="699600" cy="0"/>
            </a:xfrm>
            <a:prstGeom prst="straightConnector1">
              <a:avLst/>
            </a:prstGeom>
            <a:noFill/>
            <a:ln cap="flat" cmpd="sng" w="9525">
              <a:solidFill>
                <a:srgbClr val="595959"/>
              </a:solidFill>
              <a:prstDash val="solid"/>
              <a:round/>
              <a:headEnd len="med" w="med" type="triangle"/>
              <a:tailEnd len="med" w="med" type="stealth"/>
            </a:ln>
          </p:spPr>
        </p:cxnSp>
        <p:cxnSp>
          <p:nvCxnSpPr>
            <p:cNvPr id="685" name="Google Shape;685;p80"/>
            <p:cNvCxnSpPr/>
            <p:nvPr/>
          </p:nvCxnSpPr>
          <p:spPr>
            <a:xfrm>
              <a:off x="8658051" y="1588673"/>
              <a:ext cx="699600" cy="0"/>
            </a:xfrm>
            <a:prstGeom prst="straightConnector1">
              <a:avLst/>
            </a:prstGeom>
            <a:noFill/>
            <a:ln cap="flat" cmpd="sng" w="9525">
              <a:solidFill>
                <a:srgbClr val="595959"/>
              </a:solidFill>
              <a:prstDash val="solid"/>
              <a:round/>
              <a:headEnd len="med" w="med" type="triangle"/>
              <a:tailEnd len="med" w="med" type="stealth"/>
            </a:ln>
          </p:spPr>
        </p:cxnSp>
        <p:sp>
          <p:nvSpPr>
            <p:cNvPr id="686" name="Google Shape;686;p80"/>
            <p:cNvSpPr txBox="1"/>
            <p:nvPr/>
          </p:nvSpPr>
          <p:spPr>
            <a:xfrm>
              <a:off x="6302147" y="1527848"/>
              <a:ext cx="699600" cy="3156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US" sz="1100">
                  <a:latin typeface="Calibri"/>
                  <a:ea typeface="Calibri"/>
                  <a:cs typeface="Calibri"/>
                  <a:sym typeface="Calibri"/>
                </a:rPr>
                <a:t>50Ghz</a:t>
              </a:r>
              <a:endParaRPr sz="1100">
                <a:latin typeface="Calibri"/>
                <a:ea typeface="Calibri"/>
                <a:cs typeface="Calibri"/>
                <a:sym typeface="Calibri"/>
              </a:endParaRPr>
            </a:p>
          </p:txBody>
        </p:sp>
        <p:sp>
          <p:nvSpPr>
            <p:cNvPr id="687" name="Google Shape;687;p80"/>
            <p:cNvSpPr txBox="1"/>
            <p:nvPr/>
          </p:nvSpPr>
          <p:spPr>
            <a:xfrm>
              <a:off x="6978428" y="1527848"/>
              <a:ext cx="699600" cy="3156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US" sz="1100">
                  <a:latin typeface="Calibri"/>
                  <a:ea typeface="Calibri"/>
                  <a:cs typeface="Calibri"/>
                  <a:sym typeface="Calibri"/>
                </a:rPr>
                <a:t>50Ghz</a:t>
              </a:r>
              <a:endParaRPr sz="1100">
                <a:latin typeface="Calibri"/>
                <a:ea typeface="Calibri"/>
                <a:cs typeface="Calibri"/>
                <a:sym typeface="Calibri"/>
              </a:endParaRPr>
            </a:p>
          </p:txBody>
        </p:sp>
        <p:sp>
          <p:nvSpPr>
            <p:cNvPr id="688" name="Google Shape;688;p80"/>
            <p:cNvSpPr txBox="1"/>
            <p:nvPr/>
          </p:nvSpPr>
          <p:spPr>
            <a:xfrm>
              <a:off x="7558097" y="1527848"/>
              <a:ext cx="699600" cy="3156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US" sz="1100">
                  <a:latin typeface="Calibri"/>
                  <a:ea typeface="Calibri"/>
                  <a:cs typeface="Calibri"/>
                  <a:sym typeface="Calibri"/>
                </a:rPr>
                <a:t>50Ghz</a:t>
              </a:r>
              <a:endParaRPr sz="1100">
                <a:latin typeface="Calibri"/>
                <a:ea typeface="Calibri"/>
                <a:cs typeface="Calibri"/>
                <a:sym typeface="Calibri"/>
              </a:endParaRPr>
            </a:p>
          </p:txBody>
        </p:sp>
        <p:sp>
          <p:nvSpPr>
            <p:cNvPr id="689" name="Google Shape;689;p80"/>
            <p:cNvSpPr txBox="1"/>
            <p:nvPr/>
          </p:nvSpPr>
          <p:spPr>
            <a:xfrm>
              <a:off x="8137766" y="1527848"/>
              <a:ext cx="699600" cy="3156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US" sz="1100">
                  <a:latin typeface="Calibri"/>
                  <a:ea typeface="Calibri"/>
                  <a:cs typeface="Calibri"/>
                  <a:sym typeface="Calibri"/>
                </a:rPr>
                <a:t>50Ghz</a:t>
              </a:r>
              <a:endParaRPr sz="1100">
                <a:latin typeface="Calibri"/>
                <a:ea typeface="Calibri"/>
                <a:cs typeface="Calibri"/>
                <a:sym typeface="Calibri"/>
              </a:endParaRPr>
            </a:p>
          </p:txBody>
        </p:sp>
        <p:sp>
          <p:nvSpPr>
            <p:cNvPr id="690" name="Google Shape;690;p80"/>
            <p:cNvSpPr txBox="1"/>
            <p:nvPr/>
          </p:nvSpPr>
          <p:spPr>
            <a:xfrm>
              <a:off x="8717435" y="1527848"/>
              <a:ext cx="699600" cy="3156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US" sz="1100">
                  <a:latin typeface="Calibri"/>
                  <a:ea typeface="Calibri"/>
                  <a:cs typeface="Calibri"/>
                  <a:sym typeface="Calibri"/>
                </a:rPr>
                <a:t>50Ghz</a:t>
              </a:r>
              <a:endParaRPr sz="1100">
                <a:latin typeface="Calibri"/>
                <a:ea typeface="Calibri"/>
                <a:cs typeface="Calibri"/>
                <a:sym typeface="Calibri"/>
              </a:endParaRPr>
            </a:p>
          </p:txBody>
        </p:sp>
      </p:grpSp>
      <p:grpSp>
        <p:nvGrpSpPr>
          <p:cNvPr id="691" name="Google Shape;691;p80"/>
          <p:cNvGrpSpPr/>
          <p:nvPr/>
        </p:nvGrpSpPr>
        <p:grpSpPr>
          <a:xfrm>
            <a:off x="6879700" y="3788987"/>
            <a:ext cx="3185514" cy="1296886"/>
            <a:chOff x="6299675" y="3472449"/>
            <a:chExt cx="3185514" cy="1296886"/>
          </a:xfrm>
        </p:grpSpPr>
        <p:cxnSp>
          <p:nvCxnSpPr>
            <p:cNvPr id="692" name="Google Shape;692;p80"/>
            <p:cNvCxnSpPr/>
            <p:nvPr/>
          </p:nvCxnSpPr>
          <p:spPr>
            <a:xfrm>
              <a:off x="6330800" y="4337161"/>
              <a:ext cx="3040800" cy="10800"/>
            </a:xfrm>
            <a:prstGeom prst="straightConnector1">
              <a:avLst/>
            </a:prstGeom>
            <a:noFill/>
            <a:ln cap="flat" cmpd="sng" w="9525">
              <a:solidFill>
                <a:srgbClr val="595959"/>
              </a:solidFill>
              <a:prstDash val="solid"/>
              <a:round/>
              <a:headEnd len="med" w="med" type="none"/>
              <a:tailEnd len="med" w="med" type="none"/>
            </a:ln>
          </p:spPr>
        </p:cxnSp>
        <p:sp>
          <p:nvSpPr>
            <p:cNvPr id="693" name="Google Shape;693;p80"/>
            <p:cNvSpPr txBox="1"/>
            <p:nvPr/>
          </p:nvSpPr>
          <p:spPr>
            <a:xfrm>
              <a:off x="6299675" y="4472335"/>
              <a:ext cx="672900" cy="2970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US" sz="800">
                  <a:latin typeface="Calibri"/>
                  <a:ea typeface="Calibri"/>
                  <a:cs typeface="Calibri"/>
                  <a:sym typeface="Calibri"/>
                </a:rPr>
                <a:t>37Ghz</a:t>
              </a:r>
              <a:endParaRPr sz="800">
                <a:latin typeface="Calibri"/>
                <a:ea typeface="Calibri"/>
                <a:cs typeface="Calibri"/>
                <a:sym typeface="Calibri"/>
              </a:endParaRPr>
            </a:p>
          </p:txBody>
        </p:sp>
        <p:sp>
          <p:nvSpPr>
            <p:cNvPr id="694" name="Google Shape;694;p80"/>
            <p:cNvSpPr/>
            <p:nvPr/>
          </p:nvSpPr>
          <p:spPr>
            <a:xfrm>
              <a:off x="6366999" y="3501199"/>
              <a:ext cx="305895" cy="835973"/>
            </a:xfrm>
            <a:custGeom>
              <a:rect b="b" l="l" r="r" t="t"/>
              <a:pathLst>
                <a:path extrusionOk="0" h="32159" w="12036">
                  <a:moveTo>
                    <a:pt x="0" y="30655"/>
                  </a:moveTo>
                  <a:cubicBezTo>
                    <a:pt x="1003" y="25556"/>
                    <a:pt x="4012" y="-188"/>
                    <a:pt x="6018" y="63"/>
                  </a:cubicBezTo>
                  <a:cubicBezTo>
                    <a:pt x="8024" y="314"/>
                    <a:pt x="11033" y="26810"/>
                    <a:pt x="12036" y="32159"/>
                  </a:cubicBezTo>
                </a:path>
              </a:pathLst>
            </a:custGeom>
            <a:noFill/>
            <a:ln cap="flat" cmpd="sng" w="9525">
              <a:solidFill>
                <a:srgbClr val="595959"/>
              </a:solidFill>
              <a:prstDash val="solid"/>
              <a:round/>
              <a:headEnd len="med" w="med" type="none"/>
              <a:tailEnd len="med" w="med" type="none"/>
            </a:ln>
          </p:spPr>
        </p:sp>
        <p:cxnSp>
          <p:nvCxnSpPr>
            <p:cNvPr id="695" name="Google Shape;695;p80"/>
            <p:cNvCxnSpPr>
              <a:stCxn id="693" idx="0"/>
            </p:cNvCxnSpPr>
            <p:nvPr/>
          </p:nvCxnSpPr>
          <p:spPr>
            <a:xfrm>
              <a:off x="6636125" y="4472335"/>
              <a:ext cx="0" cy="0"/>
            </a:xfrm>
            <a:prstGeom prst="straightConnector1">
              <a:avLst/>
            </a:prstGeom>
            <a:noFill/>
            <a:ln cap="flat" cmpd="sng" w="9525">
              <a:solidFill>
                <a:srgbClr val="595959"/>
              </a:solidFill>
              <a:prstDash val="solid"/>
              <a:round/>
              <a:headEnd len="med" w="med" type="none"/>
              <a:tailEnd len="med" w="med" type="none"/>
            </a:ln>
          </p:spPr>
        </p:cxnSp>
        <p:cxnSp>
          <p:nvCxnSpPr>
            <p:cNvPr id="696" name="Google Shape;696;p80"/>
            <p:cNvCxnSpPr/>
            <p:nvPr/>
          </p:nvCxnSpPr>
          <p:spPr>
            <a:xfrm>
              <a:off x="6304635" y="4447315"/>
              <a:ext cx="414300" cy="600"/>
            </a:xfrm>
            <a:prstGeom prst="straightConnector1">
              <a:avLst/>
            </a:prstGeom>
            <a:noFill/>
            <a:ln cap="flat" cmpd="sng" w="9525">
              <a:solidFill>
                <a:srgbClr val="595959"/>
              </a:solidFill>
              <a:prstDash val="solid"/>
              <a:round/>
              <a:headEnd len="med" w="med" type="triangle"/>
              <a:tailEnd len="med" w="med" type="triangle"/>
            </a:ln>
          </p:spPr>
        </p:cxnSp>
        <p:cxnSp>
          <p:nvCxnSpPr>
            <p:cNvPr id="697" name="Google Shape;697;p80"/>
            <p:cNvCxnSpPr/>
            <p:nvPr/>
          </p:nvCxnSpPr>
          <p:spPr>
            <a:xfrm>
              <a:off x="6634357" y="4456661"/>
              <a:ext cx="656400" cy="11100"/>
            </a:xfrm>
            <a:prstGeom prst="straightConnector1">
              <a:avLst/>
            </a:prstGeom>
            <a:noFill/>
            <a:ln cap="flat" cmpd="sng" w="9525">
              <a:solidFill>
                <a:srgbClr val="595959"/>
              </a:solidFill>
              <a:prstDash val="solid"/>
              <a:round/>
              <a:headEnd len="med" w="med" type="triangle"/>
              <a:tailEnd len="med" w="med" type="triangle"/>
            </a:ln>
          </p:spPr>
        </p:cxnSp>
        <p:sp>
          <p:nvSpPr>
            <p:cNvPr id="698" name="Google Shape;698;p80"/>
            <p:cNvSpPr/>
            <p:nvPr/>
          </p:nvSpPr>
          <p:spPr>
            <a:xfrm>
              <a:off x="6703461" y="3489121"/>
              <a:ext cx="535248" cy="864695"/>
            </a:xfrm>
            <a:custGeom>
              <a:rect b="b" l="l" r="r" t="t"/>
              <a:pathLst>
                <a:path extrusionOk="0" h="32106" w="17552">
                  <a:moveTo>
                    <a:pt x="0" y="31604"/>
                  </a:moveTo>
                  <a:cubicBezTo>
                    <a:pt x="1170" y="26338"/>
                    <a:pt x="4096" y="-74"/>
                    <a:pt x="7021" y="10"/>
                  </a:cubicBezTo>
                  <a:cubicBezTo>
                    <a:pt x="9946" y="94"/>
                    <a:pt x="15797" y="26757"/>
                    <a:pt x="17552" y="32106"/>
                  </a:cubicBezTo>
                </a:path>
              </a:pathLst>
            </a:custGeom>
            <a:noFill/>
            <a:ln cap="flat" cmpd="sng" w="9525">
              <a:solidFill>
                <a:srgbClr val="FFD966"/>
              </a:solidFill>
              <a:prstDash val="solid"/>
              <a:round/>
              <a:headEnd len="med" w="med" type="none"/>
              <a:tailEnd len="med" w="med" type="none"/>
            </a:ln>
          </p:spPr>
        </p:sp>
        <p:sp>
          <p:nvSpPr>
            <p:cNvPr id="699" name="Google Shape;699;p80"/>
            <p:cNvSpPr txBox="1"/>
            <p:nvPr/>
          </p:nvSpPr>
          <p:spPr>
            <a:xfrm>
              <a:off x="6781186" y="4472335"/>
              <a:ext cx="672900" cy="2970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US" sz="800">
                  <a:latin typeface="Calibri"/>
                  <a:ea typeface="Calibri"/>
                  <a:cs typeface="Calibri"/>
                  <a:sym typeface="Calibri"/>
                </a:rPr>
                <a:t>75Ghz</a:t>
              </a:r>
              <a:endParaRPr sz="800">
                <a:latin typeface="Calibri"/>
                <a:ea typeface="Calibri"/>
                <a:cs typeface="Calibri"/>
                <a:sym typeface="Calibri"/>
              </a:endParaRPr>
            </a:p>
          </p:txBody>
        </p:sp>
        <p:sp>
          <p:nvSpPr>
            <p:cNvPr id="700" name="Google Shape;700;p80"/>
            <p:cNvSpPr/>
            <p:nvPr/>
          </p:nvSpPr>
          <p:spPr>
            <a:xfrm rot="114333">
              <a:off x="7268759" y="3515587"/>
              <a:ext cx="672949" cy="838267"/>
            </a:xfrm>
            <a:custGeom>
              <a:rect b="b" l="l" r="r" t="t"/>
              <a:pathLst>
                <a:path extrusionOk="0" h="33611" w="23069">
                  <a:moveTo>
                    <a:pt x="0" y="33109"/>
                  </a:moveTo>
                  <a:cubicBezTo>
                    <a:pt x="1337" y="27593"/>
                    <a:pt x="4179" y="-74"/>
                    <a:pt x="8024" y="10"/>
                  </a:cubicBezTo>
                  <a:cubicBezTo>
                    <a:pt x="11869" y="94"/>
                    <a:pt x="20562" y="28011"/>
                    <a:pt x="23069" y="33611"/>
                  </a:cubicBezTo>
                </a:path>
              </a:pathLst>
            </a:custGeom>
            <a:noFill/>
            <a:ln cap="flat" cmpd="sng" w="9525">
              <a:solidFill>
                <a:srgbClr val="9900FF"/>
              </a:solidFill>
              <a:prstDash val="solid"/>
              <a:round/>
              <a:headEnd len="med" w="med" type="none"/>
              <a:tailEnd len="med" w="med" type="none"/>
            </a:ln>
          </p:spPr>
        </p:sp>
        <p:cxnSp>
          <p:nvCxnSpPr>
            <p:cNvPr id="701" name="Google Shape;701;p80"/>
            <p:cNvCxnSpPr/>
            <p:nvPr/>
          </p:nvCxnSpPr>
          <p:spPr>
            <a:xfrm>
              <a:off x="7209633" y="4480496"/>
              <a:ext cx="778200" cy="6300"/>
            </a:xfrm>
            <a:prstGeom prst="straightConnector1">
              <a:avLst/>
            </a:prstGeom>
            <a:noFill/>
            <a:ln cap="flat" cmpd="sng" w="9525">
              <a:solidFill>
                <a:srgbClr val="595959"/>
              </a:solidFill>
              <a:prstDash val="solid"/>
              <a:round/>
              <a:headEnd len="med" w="med" type="triangle"/>
              <a:tailEnd len="med" w="med" type="triangle"/>
            </a:ln>
          </p:spPr>
        </p:cxnSp>
        <p:sp>
          <p:nvSpPr>
            <p:cNvPr id="702" name="Google Shape;702;p80"/>
            <p:cNvSpPr txBox="1"/>
            <p:nvPr/>
          </p:nvSpPr>
          <p:spPr>
            <a:xfrm>
              <a:off x="7355648" y="4472335"/>
              <a:ext cx="708600" cy="2970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US" sz="800">
                  <a:latin typeface="Calibri"/>
                  <a:ea typeface="Calibri"/>
                  <a:cs typeface="Calibri"/>
                  <a:sym typeface="Calibri"/>
                </a:rPr>
                <a:t>125Ghz</a:t>
              </a:r>
              <a:endParaRPr sz="800">
                <a:latin typeface="Calibri"/>
                <a:ea typeface="Calibri"/>
                <a:cs typeface="Calibri"/>
                <a:sym typeface="Calibri"/>
              </a:endParaRPr>
            </a:p>
          </p:txBody>
        </p:sp>
        <p:sp>
          <p:nvSpPr>
            <p:cNvPr id="703" name="Google Shape;703;p80"/>
            <p:cNvSpPr/>
            <p:nvPr/>
          </p:nvSpPr>
          <p:spPr>
            <a:xfrm>
              <a:off x="8808721" y="3472449"/>
              <a:ext cx="565835" cy="878215"/>
            </a:xfrm>
            <a:custGeom>
              <a:rect b="b" l="l" r="r" t="t"/>
              <a:pathLst>
                <a:path extrusionOk="0" h="32608" w="18555">
                  <a:moveTo>
                    <a:pt x="0" y="32106"/>
                  </a:moveTo>
                  <a:cubicBezTo>
                    <a:pt x="1337" y="26757"/>
                    <a:pt x="4932" y="-74"/>
                    <a:pt x="8024" y="10"/>
                  </a:cubicBezTo>
                  <a:cubicBezTo>
                    <a:pt x="11117" y="94"/>
                    <a:pt x="16800" y="27175"/>
                    <a:pt x="18555" y="32608"/>
                  </a:cubicBezTo>
                </a:path>
              </a:pathLst>
            </a:custGeom>
            <a:noFill/>
            <a:ln cap="flat" cmpd="sng" w="9525">
              <a:solidFill>
                <a:srgbClr val="595959"/>
              </a:solidFill>
              <a:prstDash val="solid"/>
              <a:round/>
              <a:headEnd len="med" w="med" type="none"/>
              <a:tailEnd len="med" w="med" type="none"/>
            </a:ln>
          </p:spPr>
        </p:sp>
        <p:sp>
          <p:nvSpPr>
            <p:cNvPr id="704" name="Google Shape;704;p80"/>
            <p:cNvSpPr txBox="1"/>
            <p:nvPr/>
          </p:nvSpPr>
          <p:spPr>
            <a:xfrm>
              <a:off x="8812289" y="4442063"/>
              <a:ext cx="672900" cy="2970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US" sz="800">
                  <a:latin typeface="Calibri"/>
                  <a:ea typeface="Calibri"/>
                  <a:cs typeface="Calibri"/>
                  <a:sym typeface="Calibri"/>
                </a:rPr>
                <a:t>50Ghz</a:t>
              </a:r>
              <a:endParaRPr sz="800">
                <a:latin typeface="Calibri"/>
                <a:ea typeface="Calibri"/>
                <a:cs typeface="Calibri"/>
                <a:sym typeface="Calibri"/>
              </a:endParaRPr>
            </a:p>
          </p:txBody>
        </p:sp>
        <p:cxnSp>
          <p:nvCxnSpPr>
            <p:cNvPr id="705" name="Google Shape;705;p80"/>
            <p:cNvCxnSpPr/>
            <p:nvPr/>
          </p:nvCxnSpPr>
          <p:spPr>
            <a:xfrm>
              <a:off x="8755155" y="4499241"/>
              <a:ext cx="672900" cy="0"/>
            </a:xfrm>
            <a:prstGeom prst="straightConnector1">
              <a:avLst/>
            </a:prstGeom>
            <a:noFill/>
            <a:ln cap="flat" cmpd="sng" w="9525">
              <a:solidFill>
                <a:srgbClr val="595959"/>
              </a:solidFill>
              <a:prstDash val="solid"/>
              <a:round/>
              <a:headEnd len="med" w="med" type="triangle"/>
              <a:tailEnd len="med" w="med" type="stealth"/>
            </a:ln>
          </p:spPr>
        </p:cxnSp>
      </p:grpSp>
      <p:pic>
        <p:nvPicPr>
          <p:cNvPr id="706" name="Google Shape;706;p80"/>
          <p:cNvPicPr preferRelativeResize="0"/>
          <p:nvPr/>
        </p:nvPicPr>
        <p:blipFill>
          <a:blip r:embed="rId3">
            <a:alphaModFix/>
          </a:blip>
          <a:stretch>
            <a:fillRect/>
          </a:stretch>
        </p:blipFill>
        <p:spPr>
          <a:xfrm>
            <a:off x="7733413" y="5244750"/>
            <a:ext cx="1325700" cy="1325700"/>
          </a:xfrm>
          <a:prstGeom prst="rect">
            <a:avLst/>
          </a:prstGeom>
          <a:noFill/>
          <a:ln>
            <a:noFill/>
          </a:ln>
        </p:spPr>
      </p:pic>
      <p:pic>
        <p:nvPicPr>
          <p:cNvPr id="707" name="Google Shape;707;p80"/>
          <p:cNvPicPr preferRelativeResize="0"/>
          <p:nvPr/>
        </p:nvPicPr>
        <p:blipFill>
          <a:blip r:embed="rId4">
            <a:alphaModFix/>
          </a:blip>
          <a:stretch>
            <a:fillRect/>
          </a:stretch>
        </p:blipFill>
        <p:spPr>
          <a:xfrm>
            <a:off x="2484925" y="5234450"/>
            <a:ext cx="1325699" cy="1325699"/>
          </a:xfrm>
          <a:prstGeom prst="rect">
            <a:avLst/>
          </a:prstGeom>
          <a:noFill/>
          <a:ln>
            <a:noFill/>
          </a:ln>
        </p:spPr>
      </p:pic>
      <p:sp>
        <p:nvSpPr>
          <p:cNvPr id="708" name="Google Shape;708;p80"/>
          <p:cNvSpPr/>
          <p:nvPr/>
        </p:nvSpPr>
        <p:spPr>
          <a:xfrm rot="-5395392">
            <a:off x="5667904" y="4186621"/>
            <a:ext cx="447600" cy="501600"/>
          </a:xfrm>
          <a:prstGeom prst="down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09" name="Google Shape;709;p80"/>
          <p:cNvSpPr/>
          <p:nvPr/>
        </p:nvSpPr>
        <p:spPr>
          <a:xfrm rot="-5395392">
            <a:off x="5667904" y="5646496"/>
            <a:ext cx="447600" cy="501600"/>
          </a:xfrm>
          <a:prstGeom prst="down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10" name="Google Shape;710;p80"/>
          <p:cNvSpPr txBox="1"/>
          <p:nvPr/>
        </p:nvSpPr>
        <p:spPr>
          <a:xfrm>
            <a:off x="443925" y="4213625"/>
            <a:ext cx="1083300" cy="4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500">
                <a:solidFill>
                  <a:schemeClr val="accent2"/>
                </a:solidFill>
                <a:latin typeface="Proxima Nova"/>
                <a:ea typeface="Proxima Nova"/>
                <a:cs typeface="Proxima Nova"/>
                <a:sym typeface="Proxima Nova"/>
              </a:rPr>
              <a:t>Fixed-Grid</a:t>
            </a:r>
            <a:endParaRPr b="1" sz="1500">
              <a:solidFill>
                <a:schemeClr val="accent2"/>
              </a:solidFill>
              <a:latin typeface="Proxima Nova"/>
              <a:ea typeface="Proxima Nova"/>
              <a:cs typeface="Proxima Nova"/>
              <a:sym typeface="Proxima Nova"/>
            </a:endParaRPr>
          </a:p>
        </p:txBody>
      </p:sp>
      <p:sp>
        <p:nvSpPr>
          <p:cNvPr id="711" name="Google Shape;711;p80"/>
          <p:cNvSpPr txBox="1"/>
          <p:nvPr/>
        </p:nvSpPr>
        <p:spPr>
          <a:xfrm>
            <a:off x="10468650" y="4213625"/>
            <a:ext cx="1083300" cy="4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500">
                <a:solidFill>
                  <a:srgbClr val="BC3D27"/>
                </a:solidFill>
                <a:latin typeface="Proxima Nova"/>
                <a:ea typeface="Proxima Nova"/>
                <a:cs typeface="Proxima Nova"/>
                <a:sym typeface="Proxima Nova"/>
              </a:rPr>
              <a:t>Flex</a:t>
            </a:r>
            <a:r>
              <a:rPr b="1" lang="en-US" sz="1500">
                <a:solidFill>
                  <a:srgbClr val="BC3D27"/>
                </a:solidFill>
                <a:latin typeface="Proxima Nova"/>
                <a:ea typeface="Proxima Nova"/>
                <a:cs typeface="Proxima Nova"/>
                <a:sym typeface="Proxima Nova"/>
              </a:rPr>
              <a:t>-Grid</a:t>
            </a:r>
            <a:endParaRPr b="1" sz="1500">
              <a:solidFill>
                <a:srgbClr val="BC3D27"/>
              </a:solidFill>
              <a:latin typeface="Proxima Nova"/>
              <a:ea typeface="Proxima Nova"/>
              <a:cs typeface="Proxima Nova"/>
              <a:sym typeface="Proxima Nova"/>
            </a:endParaRPr>
          </a:p>
        </p:txBody>
      </p:sp>
      <p:sp>
        <p:nvSpPr>
          <p:cNvPr id="712" name="Google Shape;712;p80"/>
          <p:cNvSpPr txBox="1"/>
          <p:nvPr/>
        </p:nvSpPr>
        <p:spPr>
          <a:xfrm>
            <a:off x="10392450" y="5683800"/>
            <a:ext cx="10833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500">
                <a:solidFill>
                  <a:srgbClr val="BC3D27"/>
                </a:solidFill>
                <a:latin typeface="Proxima Nova"/>
                <a:ea typeface="Proxima Nova"/>
                <a:cs typeface="Proxima Nova"/>
                <a:sym typeface="Proxima Nova"/>
              </a:rPr>
              <a:t>Coherent</a:t>
            </a:r>
            <a:endParaRPr b="1" sz="1500">
              <a:solidFill>
                <a:srgbClr val="BC3D27"/>
              </a:solidFill>
              <a:latin typeface="Proxima Nova"/>
              <a:ea typeface="Proxima Nova"/>
              <a:cs typeface="Proxima Nova"/>
              <a:sym typeface="Proxima Nova"/>
            </a:endParaRPr>
          </a:p>
          <a:p>
            <a:pPr indent="0" lvl="0" marL="0" rtl="0" algn="ctr">
              <a:spcBef>
                <a:spcPts val="0"/>
              </a:spcBef>
              <a:spcAft>
                <a:spcPts val="0"/>
              </a:spcAft>
              <a:buNone/>
            </a:pPr>
            <a:r>
              <a:rPr b="1" lang="en-US" sz="1500">
                <a:solidFill>
                  <a:srgbClr val="BC3D27"/>
                </a:solidFill>
                <a:latin typeface="Proxima Nova"/>
                <a:ea typeface="Proxima Nova"/>
                <a:cs typeface="Proxima Nova"/>
                <a:sym typeface="Proxima Nova"/>
              </a:rPr>
              <a:t>Optics</a:t>
            </a:r>
            <a:endParaRPr b="1" sz="1500">
              <a:solidFill>
                <a:srgbClr val="BC3D27"/>
              </a:solidFill>
              <a:latin typeface="Proxima Nova"/>
              <a:ea typeface="Proxima Nova"/>
              <a:cs typeface="Proxima Nova"/>
              <a:sym typeface="Proxima Nova"/>
            </a:endParaRPr>
          </a:p>
        </p:txBody>
      </p:sp>
      <p:sp>
        <p:nvSpPr>
          <p:cNvPr id="713" name="Google Shape;713;p80"/>
          <p:cNvSpPr txBox="1"/>
          <p:nvPr/>
        </p:nvSpPr>
        <p:spPr>
          <a:xfrm>
            <a:off x="248475" y="5683800"/>
            <a:ext cx="14742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500">
                <a:solidFill>
                  <a:schemeClr val="accent2"/>
                </a:solidFill>
                <a:latin typeface="Proxima Nova"/>
                <a:ea typeface="Proxima Nova"/>
                <a:cs typeface="Proxima Nova"/>
                <a:sym typeface="Proxima Nova"/>
              </a:rPr>
              <a:t>Non-</a:t>
            </a:r>
            <a:r>
              <a:rPr b="1" lang="en-US" sz="1500">
                <a:solidFill>
                  <a:schemeClr val="accent2"/>
                </a:solidFill>
                <a:latin typeface="Proxima Nova"/>
                <a:ea typeface="Proxima Nova"/>
                <a:cs typeface="Proxima Nova"/>
                <a:sym typeface="Proxima Nova"/>
              </a:rPr>
              <a:t>Coherent</a:t>
            </a:r>
            <a:endParaRPr b="1" sz="1500">
              <a:solidFill>
                <a:schemeClr val="accent2"/>
              </a:solidFill>
              <a:latin typeface="Proxima Nova"/>
              <a:ea typeface="Proxima Nova"/>
              <a:cs typeface="Proxima Nova"/>
              <a:sym typeface="Proxima Nova"/>
            </a:endParaRPr>
          </a:p>
          <a:p>
            <a:pPr indent="0" lvl="0" marL="0" rtl="0" algn="ctr">
              <a:spcBef>
                <a:spcPts val="0"/>
              </a:spcBef>
              <a:spcAft>
                <a:spcPts val="0"/>
              </a:spcAft>
              <a:buNone/>
            </a:pPr>
            <a:r>
              <a:rPr b="1" lang="en-US" sz="1500">
                <a:solidFill>
                  <a:schemeClr val="accent2"/>
                </a:solidFill>
                <a:latin typeface="Proxima Nova"/>
                <a:ea typeface="Proxima Nova"/>
                <a:cs typeface="Proxima Nova"/>
                <a:sym typeface="Proxima Nova"/>
              </a:rPr>
              <a:t>Optics</a:t>
            </a:r>
            <a:endParaRPr b="1" sz="1500">
              <a:solidFill>
                <a:schemeClr val="accent2"/>
              </a:solidFill>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81"/>
          <p:cNvSpPr txBox="1"/>
          <p:nvPr/>
        </p:nvSpPr>
        <p:spPr>
          <a:xfrm>
            <a:off x="5815628" y="4233550"/>
            <a:ext cx="2969400" cy="25383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b="1" lang="en-US" sz="1300">
                <a:solidFill>
                  <a:srgbClr val="6AA84F"/>
                </a:solidFill>
                <a:latin typeface="Roboto"/>
                <a:ea typeface="Roboto"/>
                <a:cs typeface="Roboto"/>
                <a:sym typeface="Roboto"/>
              </a:rPr>
              <a:t>2023</a:t>
            </a:r>
            <a:endParaRPr b="1" sz="1300">
              <a:solidFill>
                <a:srgbClr val="6AA84F"/>
              </a:solidFill>
              <a:latin typeface="Roboto"/>
              <a:ea typeface="Roboto"/>
              <a:cs typeface="Roboto"/>
              <a:sym typeface="Roboto"/>
            </a:endParaRPr>
          </a:p>
          <a:p>
            <a:pPr indent="-180340" lvl="0" marL="320040" rtl="0" algn="l">
              <a:lnSpc>
                <a:spcPct val="90000"/>
              </a:lnSpc>
              <a:spcBef>
                <a:spcPts val="0"/>
              </a:spcBef>
              <a:spcAft>
                <a:spcPts val="0"/>
              </a:spcAft>
              <a:buClr>
                <a:srgbClr val="888888"/>
              </a:buClr>
              <a:buSzPts val="1400"/>
              <a:buChar char="●"/>
            </a:pPr>
            <a:r>
              <a:rPr lang="en-US" sz="1300">
                <a:solidFill>
                  <a:schemeClr val="dk1"/>
                </a:solidFill>
                <a:latin typeface="Calibri"/>
                <a:ea typeface="Calibri"/>
                <a:cs typeface="Calibri"/>
                <a:sym typeface="Calibri"/>
              </a:rPr>
              <a:t>Enabling flexible grid and CDC at the optical nodes on the Inland route</a:t>
            </a:r>
            <a:endParaRPr sz="1300">
              <a:solidFill>
                <a:schemeClr val="dk1"/>
              </a:solidFill>
              <a:latin typeface="Calibri"/>
              <a:ea typeface="Calibri"/>
              <a:cs typeface="Calibri"/>
              <a:sym typeface="Calibri"/>
            </a:endParaRPr>
          </a:p>
          <a:p>
            <a:pPr indent="-173990" lvl="0" marL="320040" rtl="0" algn="l">
              <a:lnSpc>
                <a:spcPct val="90000"/>
              </a:lnSpc>
              <a:spcBef>
                <a:spcPts val="0"/>
              </a:spcBef>
              <a:spcAft>
                <a:spcPts val="0"/>
              </a:spcAft>
              <a:buClr>
                <a:srgbClr val="888888"/>
              </a:buClr>
              <a:buSzPts val="1300"/>
              <a:buFont typeface="Calibri"/>
              <a:buChar char="●"/>
            </a:pPr>
            <a:r>
              <a:rPr lang="en-US" sz="1300">
                <a:solidFill>
                  <a:schemeClr val="dk1"/>
                </a:solidFill>
                <a:latin typeface="Calibri"/>
                <a:ea typeface="Calibri"/>
                <a:cs typeface="Calibri"/>
                <a:sym typeface="Calibri"/>
              </a:rPr>
              <a:t>Migration of CENIC’s backbone services over the Inland route from Nx100G to 300G+ services</a:t>
            </a:r>
            <a:endParaRPr sz="1300">
              <a:solidFill>
                <a:schemeClr val="dk1"/>
              </a:solidFill>
              <a:latin typeface="Calibri"/>
              <a:ea typeface="Calibri"/>
              <a:cs typeface="Calibri"/>
              <a:sym typeface="Calibri"/>
            </a:endParaRPr>
          </a:p>
          <a:p>
            <a:pPr indent="-173990" lvl="0" marL="320040" rtl="0" algn="l">
              <a:lnSpc>
                <a:spcPct val="90000"/>
              </a:lnSpc>
              <a:spcBef>
                <a:spcPts val="0"/>
              </a:spcBef>
              <a:spcAft>
                <a:spcPts val="0"/>
              </a:spcAft>
              <a:buClr>
                <a:srgbClr val="888888"/>
              </a:buClr>
              <a:buSzPts val="1300"/>
              <a:buFont typeface="Calibri"/>
              <a:buChar char="●"/>
            </a:pPr>
            <a:r>
              <a:rPr lang="en-US" sz="1300">
                <a:solidFill>
                  <a:schemeClr val="dk1"/>
                </a:solidFill>
                <a:latin typeface="Calibri"/>
                <a:ea typeface="Calibri"/>
                <a:cs typeface="Calibri"/>
                <a:sym typeface="Calibri"/>
              </a:rPr>
              <a:t>Merging of the Inland route with the Coastal/Southern route</a:t>
            </a:r>
            <a:endParaRPr sz="1300">
              <a:solidFill>
                <a:schemeClr val="dk1"/>
              </a:solidFill>
              <a:latin typeface="Calibri"/>
              <a:ea typeface="Calibri"/>
              <a:cs typeface="Calibri"/>
              <a:sym typeface="Calibri"/>
            </a:endParaRPr>
          </a:p>
          <a:p>
            <a:pPr indent="-173990" lvl="0" marL="320040" rtl="0" algn="l">
              <a:lnSpc>
                <a:spcPct val="90000"/>
              </a:lnSpc>
              <a:spcBef>
                <a:spcPts val="0"/>
              </a:spcBef>
              <a:spcAft>
                <a:spcPts val="0"/>
              </a:spcAft>
              <a:buClr>
                <a:srgbClr val="888888"/>
              </a:buClr>
              <a:buSzPts val="1300"/>
              <a:buFont typeface="Calibri"/>
              <a:buChar char="●"/>
            </a:pPr>
            <a:r>
              <a:rPr lang="en-US" sz="1300">
                <a:solidFill>
                  <a:schemeClr val="dk1"/>
                </a:solidFill>
                <a:latin typeface="Calibri"/>
                <a:ea typeface="Calibri"/>
                <a:cs typeface="Calibri"/>
                <a:sym typeface="Calibri"/>
              </a:rPr>
              <a:t>Deployment of coherent pluggables in production</a:t>
            </a:r>
            <a:endParaRPr sz="1300">
              <a:solidFill>
                <a:schemeClr val="dk1"/>
              </a:solidFill>
              <a:latin typeface="Calibri"/>
              <a:ea typeface="Calibri"/>
              <a:cs typeface="Calibri"/>
              <a:sym typeface="Calibri"/>
            </a:endParaRPr>
          </a:p>
          <a:p>
            <a:pPr indent="-173990" lvl="0" marL="320040" rtl="0" algn="l">
              <a:lnSpc>
                <a:spcPct val="90000"/>
              </a:lnSpc>
              <a:spcBef>
                <a:spcPts val="0"/>
              </a:spcBef>
              <a:spcAft>
                <a:spcPts val="0"/>
              </a:spcAft>
              <a:buClr>
                <a:schemeClr val="dk1"/>
              </a:buClr>
              <a:buSzPts val="1300"/>
              <a:buFont typeface="Calibri"/>
              <a:buChar char="●"/>
            </a:pPr>
            <a:r>
              <a:rPr b="1" lang="en-US" sz="1300">
                <a:solidFill>
                  <a:schemeClr val="dk1"/>
                </a:solidFill>
                <a:latin typeface="Calibri"/>
                <a:ea typeface="Calibri"/>
                <a:cs typeface="Calibri"/>
                <a:sym typeface="Calibri"/>
              </a:rPr>
              <a:t>Something about HPR</a:t>
            </a:r>
            <a:endParaRPr b="1"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p:txBody>
      </p:sp>
      <p:sp>
        <p:nvSpPr>
          <p:cNvPr id="720" name="Google Shape;720;p81"/>
          <p:cNvSpPr txBox="1"/>
          <p:nvPr>
            <p:ph type="title"/>
          </p:nvPr>
        </p:nvSpPr>
        <p:spPr>
          <a:xfrm>
            <a:off x="156409" y="0"/>
            <a:ext cx="12151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0" lang="en-US">
                <a:latin typeface="Oswald Medium"/>
                <a:ea typeface="Oswald Medium"/>
                <a:cs typeface="Oswald Medium"/>
                <a:sym typeface="Oswald Medium"/>
              </a:rPr>
              <a:t>CalREN and Next Generation Infrastructure (NGI) Timeline</a:t>
            </a:r>
            <a:endParaRPr/>
          </a:p>
        </p:txBody>
      </p:sp>
      <p:sp>
        <p:nvSpPr>
          <p:cNvPr id="721" name="Google Shape;721;p81"/>
          <p:cNvSpPr txBox="1"/>
          <p:nvPr/>
        </p:nvSpPr>
        <p:spPr>
          <a:xfrm>
            <a:off x="2377972" y="3670378"/>
            <a:ext cx="813300" cy="3687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2100"/>
              </a:spcAft>
              <a:buNone/>
            </a:pPr>
            <a:r>
              <a:rPr b="1" lang="en-US" sz="1600">
                <a:latin typeface="Roboto"/>
                <a:ea typeface="Roboto"/>
                <a:cs typeface="Roboto"/>
                <a:sym typeface="Roboto"/>
              </a:rPr>
              <a:t>2020</a:t>
            </a:r>
            <a:endParaRPr b="1" sz="1600">
              <a:latin typeface="Roboto"/>
              <a:ea typeface="Roboto"/>
              <a:cs typeface="Roboto"/>
              <a:sym typeface="Roboto"/>
            </a:endParaRPr>
          </a:p>
        </p:txBody>
      </p:sp>
      <p:sp>
        <p:nvSpPr>
          <p:cNvPr id="722" name="Google Shape;722;p81"/>
          <p:cNvSpPr/>
          <p:nvPr/>
        </p:nvSpPr>
        <p:spPr>
          <a:xfrm>
            <a:off x="1546582" y="4032175"/>
            <a:ext cx="795000" cy="177900"/>
          </a:xfrm>
          <a:prstGeom prst="rect">
            <a:avLst/>
          </a:prstGeom>
          <a:solidFill>
            <a:srgbClr val="6AA84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3" name="Google Shape;723;p81"/>
          <p:cNvSpPr txBox="1"/>
          <p:nvPr/>
        </p:nvSpPr>
        <p:spPr>
          <a:xfrm>
            <a:off x="1519809" y="3670375"/>
            <a:ext cx="795000" cy="3687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2100"/>
              </a:spcAft>
              <a:buNone/>
            </a:pPr>
            <a:r>
              <a:rPr b="1" lang="en-US" sz="1600">
                <a:latin typeface="Roboto"/>
                <a:ea typeface="Roboto"/>
                <a:cs typeface="Roboto"/>
                <a:sym typeface="Roboto"/>
              </a:rPr>
              <a:t>2019</a:t>
            </a:r>
            <a:endParaRPr b="1" sz="1600">
              <a:latin typeface="Roboto"/>
              <a:ea typeface="Roboto"/>
              <a:cs typeface="Roboto"/>
              <a:sym typeface="Roboto"/>
            </a:endParaRPr>
          </a:p>
        </p:txBody>
      </p:sp>
      <p:sp>
        <p:nvSpPr>
          <p:cNvPr id="724" name="Google Shape;724;p81"/>
          <p:cNvSpPr/>
          <p:nvPr/>
        </p:nvSpPr>
        <p:spPr>
          <a:xfrm>
            <a:off x="3136999" y="4032175"/>
            <a:ext cx="1297200" cy="177900"/>
          </a:xfrm>
          <a:prstGeom prst="rect">
            <a:avLst/>
          </a:prstGeom>
          <a:solidFill>
            <a:srgbClr val="FAB907"/>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5" name="Google Shape;725;p81"/>
          <p:cNvSpPr/>
          <p:nvPr/>
        </p:nvSpPr>
        <p:spPr>
          <a:xfrm>
            <a:off x="4438600" y="4032175"/>
            <a:ext cx="1289400" cy="177900"/>
          </a:xfrm>
          <a:prstGeom prst="rect">
            <a:avLst/>
          </a:prstGeom>
          <a:solidFill>
            <a:srgbClr val="2BAEE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6" name="Google Shape;726;p81"/>
          <p:cNvSpPr txBox="1"/>
          <p:nvPr/>
        </p:nvSpPr>
        <p:spPr>
          <a:xfrm>
            <a:off x="4427221" y="3670376"/>
            <a:ext cx="1126200" cy="3687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2100"/>
              </a:spcAft>
              <a:buNone/>
            </a:pPr>
            <a:r>
              <a:rPr b="1" lang="en-US" sz="1600">
                <a:latin typeface="Roboto"/>
                <a:ea typeface="Roboto"/>
                <a:cs typeface="Roboto"/>
                <a:sym typeface="Roboto"/>
              </a:rPr>
              <a:t>2022</a:t>
            </a:r>
            <a:endParaRPr b="1" sz="1600">
              <a:latin typeface="Roboto"/>
              <a:ea typeface="Roboto"/>
              <a:cs typeface="Roboto"/>
              <a:sym typeface="Roboto"/>
            </a:endParaRPr>
          </a:p>
        </p:txBody>
      </p:sp>
      <p:sp>
        <p:nvSpPr>
          <p:cNvPr id="727" name="Google Shape;727;p81"/>
          <p:cNvSpPr txBox="1"/>
          <p:nvPr/>
        </p:nvSpPr>
        <p:spPr>
          <a:xfrm>
            <a:off x="3142000" y="4215900"/>
            <a:ext cx="2373600" cy="2057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500"/>
              <a:buFont typeface="Arial"/>
              <a:buNone/>
            </a:pPr>
            <a:r>
              <a:rPr b="1" lang="en-US" sz="1300">
                <a:solidFill>
                  <a:srgbClr val="FAB907"/>
                </a:solidFill>
                <a:latin typeface="Roboto"/>
                <a:ea typeface="Roboto"/>
                <a:cs typeface="Roboto"/>
                <a:sym typeface="Roboto"/>
              </a:rPr>
              <a:t>2021</a:t>
            </a:r>
            <a:endParaRPr sz="1300">
              <a:solidFill>
                <a:srgbClr val="FAB907"/>
              </a:solidFill>
              <a:latin typeface="Roboto"/>
              <a:ea typeface="Roboto"/>
              <a:cs typeface="Roboto"/>
              <a:sym typeface="Roboto"/>
            </a:endParaRPr>
          </a:p>
          <a:p>
            <a:pPr indent="-173990" lvl="0" marL="228600" rtl="0" algn="l">
              <a:spcBef>
                <a:spcPts val="0"/>
              </a:spcBef>
              <a:spcAft>
                <a:spcPts val="0"/>
              </a:spcAft>
              <a:buClr>
                <a:srgbClr val="888888"/>
              </a:buClr>
              <a:buSzPts val="1300"/>
              <a:buFont typeface="Calibri"/>
              <a:buChar char="●"/>
            </a:pPr>
            <a:r>
              <a:rPr lang="en-US" sz="1300">
                <a:solidFill>
                  <a:schemeClr val="dk1"/>
                </a:solidFill>
                <a:latin typeface="Calibri"/>
                <a:ea typeface="Calibri"/>
                <a:cs typeface="Calibri"/>
                <a:sym typeface="Calibri"/>
              </a:rPr>
              <a:t>Adding CDC infrastructure in LA and in Sunnyvale.</a:t>
            </a:r>
            <a:endParaRPr sz="1300">
              <a:solidFill>
                <a:schemeClr val="dk1"/>
              </a:solidFill>
              <a:latin typeface="Calibri"/>
              <a:ea typeface="Calibri"/>
              <a:cs typeface="Calibri"/>
              <a:sym typeface="Calibri"/>
            </a:endParaRPr>
          </a:p>
          <a:p>
            <a:pPr indent="-173990" lvl="0" marL="228600" rtl="0" algn="l">
              <a:spcBef>
                <a:spcPts val="0"/>
              </a:spcBef>
              <a:spcAft>
                <a:spcPts val="0"/>
              </a:spcAft>
              <a:buClr>
                <a:srgbClr val="888888"/>
              </a:buClr>
              <a:buSzPts val="1300"/>
              <a:buFont typeface="Calibri"/>
              <a:buChar char="●"/>
            </a:pPr>
            <a:r>
              <a:rPr lang="en-US" sz="1300">
                <a:solidFill>
                  <a:schemeClr val="dk1"/>
                </a:solidFill>
                <a:latin typeface="Calibri"/>
                <a:ea typeface="Calibri"/>
                <a:cs typeface="Calibri"/>
                <a:sym typeface="Calibri"/>
              </a:rPr>
              <a:t>Enabling the first set 100Ghz+ spectrum services over the coastal route for Pacific Wave and for Internet2</a:t>
            </a:r>
            <a:endParaRPr sz="1200">
              <a:solidFill>
                <a:schemeClr val="dk1"/>
              </a:solidFill>
              <a:latin typeface="Calibri"/>
              <a:ea typeface="Calibri"/>
              <a:cs typeface="Calibri"/>
              <a:sym typeface="Calibri"/>
            </a:endParaRPr>
          </a:p>
        </p:txBody>
      </p:sp>
      <p:sp>
        <p:nvSpPr>
          <p:cNvPr id="728" name="Google Shape;728;p81"/>
          <p:cNvSpPr txBox="1"/>
          <p:nvPr/>
        </p:nvSpPr>
        <p:spPr>
          <a:xfrm>
            <a:off x="3146425" y="3670377"/>
            <a:ext cx="1513500" cy="3687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2100"/>
              </a:spcAft>
              <a:buNone/>
            </a:pPr>
            <a:r>
              <a:rPr b="1" lang="en-US" sz="1600">
                <a:latin typeface="Roboto"/>
                <a:ea typeface="Roboto"/>
                <a:cs typeface="Roboto"/>
                <a:sym typeface="Roboto"/>
              </a:rPr>
              <a:t>2021</a:t>
            </a:r>
            <a:endParaRPr b="1" sz="1600">
              <a:latin typeface="Roboto"/>
              <a:ea typeface="Roboto"/>
              <a:cs typeface="Roboto"/>
              <a:sym typeface="Roboto"/>
            </a:endParaRPr>
          </a:p>
        </p:txBody>
      </p:sp>
      <p:sp>
        <p:nvSpPr>
          <p:cNvPr id="729" name="Google Shape;729;p81"/>
          <p:cNvSpPr/>
          <p:nvPr/>
        </p:nvSpPr>
        <p:spPr>
          <a:xfrm>
            <a:off x="656975" y="4032200"/>
            <a:ext cx="895200" cy="177900"/>
          </a:xfrm>
          <a:prstGeom prst="rect">
            <a:avLst/>
          </a:prstGeom>
          <a:solidFill>
            <a:srgbClr val="2BAEE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730" name="Google Shape;730;p81"/>
          <p:cNvCxnSpPr/>
          <p:nvPr/>
        </p:nvCxnSpPr>
        <p:spPr>
          <a:xfrm>
            <a:off x="660050" y="1455275"/>
            <a:ext cx="0" cy="2751000"/>
          </a:xfrm>
          <a:prstGeom prst="straightConnector1">
            <a:avLst/>
          </a:prstGeom>
          <a:noFill/>
          <a:ln cap="flat" cmpd="sng" w="9525">
            <a:solidFill>
              <a:srgbClr val="000000"/>
            </a:solidFill>
            <a:prstDash val="solid"/>
            <a:round/>
            <a:headEnd len="sm" w="sm" type="none"/>
            <a:tailEnd len="sm" w="sm" type="none"/>
          </a:ln>
        </p:spPr>
      </p:cxnSp>
      <p:cxnSp>
        <p:nvCxnSpPr>
          <p:cNvPr id="731" name="Google Shape;731;p81"/>
          <p:cNvCxnSpPr/>
          <p:nvPr/>
        </p:nvCxnSpPr>
        <p:spPr>
          <a:xfrm rot="10800000">
            <a:off x="1549745" y="4032120"/>
            <a:ext cx="0" cy="1312200"/>
          </a:xfrm>
          <a:prstGeom prst="straightConnector1">
            <a:avLst/>
          </a:prstGeom>
          <a:noFill/>
          <a:ln cap="flat" cmpd="sng" w="9525">
            <a:solidFill>
              <a:srgbClr val="000000"/>
            </a:solidFill>
            <a:prstDash val="solid"/>
            <a:round/>
            <a:headEnd len="sm" w="sm" type="none"/>
            <a:tailEnd len="sm" w="sm" type="none"/>
          </a:ln>
        </p:spPr>
      </p:cxnSp>
      <p:sp>
        <p:nvSpPr>
          <p:cNvPr id="732" name="Google Shape;732;p81"/>
          <p:cNvSpPr/>
          <p:nvPr/>
        </p:nvSpPr>
        <p:spPr>
          <a:xfrm>
            <a:off x="2339700" y="4032175"/>
            <a:ext cx="813300" cy="177900"/>
          </a:xfrm>
          <a:prstGeom prst="rect">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3" name="Google Shape;733;p81"/>
          <p:cNvSpPr/>
          <p:nvPr/>
        </p:nvSpPr>
        <p:spPr>
          <a:xfrm>
            <a:off x="5713875" y="4032200"/>
            <a:ext cx="2015100" cy="177900"/>
          </a:xfrm>
          <a:prstGeom prst="rect">
            <a:avLst/>
          </a:prstGeom>
          <a:solidFill>
            <a:srgbClr val="6AA84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4" name="Google Shape;734;p81"/>
          <p:cNvSpPr/>
          <p:nvPr/>
        </p:nvSpPr>
        <p:spPr>
          <a:xfrm>
            <a:off x="2297403" y="4032050"/>
            <a:ext cx="39900" cy="177900"/>
          </a:xfrm>
          <a:prstGeom prst="rect">
            <a:avLst/>
          </a:prstGeom>
          <a:solidFill>
            <a:srgbClr val="BC3D27"/>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5" name="Google Shape;735;p81"/>
          <p:cNvSpPr txBox="1"/>
          <p:nvPr/>
        </p:nvSpPr>
        <p:spPr>
          <a:xfrm>
            <a:off x="5707120" y="3670385"/>
            <a:ext cx="1126200" cy="4953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2100"/>
              </a:spcAft>
              <a:buNone/>
            </a:pPr>
            <a:r>
              <a:rPr b="1" lang="en-US" sz="1600">
                <a:latin typeface="Roboto"/>
                <a:ea typeface="Roboto"/>
                <a:cs typeface="Roboto"/>
                <a:sym typeface="Roboto"/>
              </a:rPr>
              <a:t>2023</a:t>
            </a:r>
            <a:endParaRPr b="1" sz="1600">
              <a:latin typeface="Roboto"/>
              <a:ea typeface="Roboto"/>
              <a:cs typeface="Roboto"/>
              <a:sym typeface="Roboto"/>
            </a:endParaRPr>
          </a:p>
        </p:txBody>
      </p:sp>
      <p:sp>
        <p:nvSpPr>
          <p:cNvPr id="736" name="Google Shape;736;p81"/>
          <p:cNvSpPr/>
          <p:nvPr/>
        </p:nvSpPr>
        <p:spPr>
          <a:xfrm>
            <a:off x="7725625" y="4032200"/>
            <a:ext cx="1191900" cy="177900"/>
          </a:xfrm>
          <a:prstGeom prst="rect">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7" name="Google Shape;737;p81"/>
          <p:cNvSpPr txBox="1"/>
          <p:nvPr/>
        </p:nvSpPr>
        <p:spPr>
          <a:xfrm>
            <a:off x="7753088" y="3670375"/>
            <a:ext cx="813300" cy="4953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2100"/>
              </a:spcAft>
              <a:buNone/>
            </a:pPr>
            <a:r>
              <a:rPr b="1" lang="en-US" sz="1600">
                <a:latin typeface="Roboto"/>
                <a:ea typeface="Roboto"/>
                <a:cs typeface="Roboto"/>
                <a:sym typeface="Roboto"/>
              </a:rPr>
              <a:t>2024</a:t>
            </a:r>
            <a:endParaRPr b="1" sz="1600">
              <a:latin typeface="Roboto"/>
              <a:ea typeface="Roboto"/>
              <a:cs typeface="Roboto"/>
              <a:sym typeface="Roboto"/>
            </a:endParaRPr>
          </a:p>
        </p:txBody>
      </p:sp>
      <p:cxnSp>
        <p:nvCxnSpPr>
          <p:cNvPr id="738" name="Google Shape;738;p81"/>
          <p:cNvCxnSpPr/>
          <p:nvPr/>
        </p:nvCxnSpPr>
        <p:spPr>
          <a:xfrm>
            <a:off x="5696730" y="4041450"/>
            <a:ext cx="0" cy="2319300"/>
          </a:xfrm>
          <a:prstGeom prst="straightConnector1">
            <a:avLst/>
          </a:prstGeom>
          <a:noFill/>
          <a:ln cap="flat" cmpd="sng" w="9525">
            <a:solidFill>
              <a:srgbClr val="000000"/>
            </a:solidFill>
            <a:prstDash val="solid"/>
            <a:round/>
            <a:headEnd len="sm" w="sm" type="none"/>
            <a:tailEnd len="sm" w="sm" type="none"/>
          </a:ln>
        </p:spPr>
      </p:cxnSp>
      <p:cxnSp>
        <p:nvCxnSpPr>
          <p:cNvPr id="739" name="Google Shape;739;p81"/>
          <p:cNvCxnSpPr/>
          <p:nvPr/>
        </p:nvCxnSpPr>
        <p:spPr>
          <a:xfrm>
            <a:off x="7728565" y="1433150"/>
            <a:ext cx="0" cy="2774400"/>
          </a:xfrm>
          <a:prstGeom prst="straightConnector1">
            <a:avLst/>
          </a:prstGeom>
          <a:noFill/>
          <a:ln cap="flat" cmpd="sng" w="9525">
            <a:solidFill>
              <a:srgbClr val="000000"/>
            </a:solidFill>
            <a:prstDash val="solid"/>
            <a:round/>
            <a:headEnd len="sm" w="sm" type="none"/>
            <a:tailEnd len="sm" w="sm" type="none"/>
          </a:ln>
        </p:spPr>
      </p:cxnSp>
      <p:sp>
        <p:nvSpPr>
          <p:cNvPr id="740" name="Google Shape;740;p81"/>
          <p:cNvSpPr txBox="1"/>
          <p:nvPr/>
        </p:nvSpPr>
        <p:spPr>
          <a:xfrm>
            <a:off x="7778820" y="1325700"/>
            <a:ext cx="3105600" cy="195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300">
                <a:solidFill>
                  <a:schemeClr val="accent5"/>
                </a:solidFill>
                <a:latin typeface="Roboto"/>
                <a:ea typeface="Roboto"/>
                <a:cs typeface="Roboto"/>
                <a:sym typeface="Roboto"/>
              </a:rPr>
              <a:t>2024</a:t>
            </a:r>
            <a:endParaRPr b="1" sz="1300">
              <a:solidFill>
                <a:schemeClr val="accent5"/>
              </a:solidFill>
              <a:latin typeface="Roboto"/>
              <a:ea typeface="Roboto"/>
              <a:cs typeface="Roboto"/>
              <a:sym typeface="Roboto"/>
            </a:endParaRPr>
          </a:p>
          <a:p>
            <a:pPr indent="-180340" lvl="0" marL="228600" marR="0" rtl="0" algn="l">
              <a:lnSpc>
                <a:spcPct val="100000"/>
              </a:lnSpc>
              <a:spcBef>
                <a:spcPts val="0"/>
              </a:spcBef>
              <a:spcAft>
                <a:spcPts val="0"/>
              </a:spcAft>
              <a:buClr>
                <a:srgbClr val="888888"/>
              </a:buClr>
              <a:buSzPts val="1400"/>
              <a:buChar char="●"/>
            </a:pPr>
            <a:r>
              <a:rPr lang="en-US" sz="1300">
                <a:solidFill>
                  <a:schemeClr val="dk1"/>
                </a:solidFill>
                <a:latin typeface="Calibri"/>
                <a:ea typeface="Calibri"/>
                <a:cs typeface="Calibri"/>
                <a:sym typeface="Calibri"/>
              </a:rPr>
              <a:t>Refresh EOL devices with MX10003</a:t>
            </a:r>
            <a:endParaRPr sz="1300">
              <a:solidFill>
                <a:schemeClr val="dk1"/>
              </a:solidFill>
              <a:latin typeface="Calibri"/>
              <a:ea typeface="Calibri"/>
              <a:cs typeface="Calibri"/>
              <a:sym typeface="Calibri"/>
            </a:endParaRPr>
          </a:p>
          <a:p>
            <a:pPr indent="-180340" lvl="0" marL="228600" marR="0" rtl="0" algn="l">
              <a:lnSpc>
                <a:spcPct val="100000"/>
              </a:lnSpc>
              <a:spcBef>
                <a:spcPts val="0"/>
              </a:spcBef>
              <a:spcAft>
                <a:spcPts val="0"/>
              </a:spcAft>
              <a:buClr>
                <a:srgbClr val="888888"/>
              </a:buClr>
              <a:buSzPts val="1400"/>
              <a:buChar char="●"/>
            </a:pPr>
            <a:r>
              <a:rPr lang="en-US" sz="1300">
                <a:solidFill>
                  <a:schemeClr val="dk1"/>
                </a:solidFill>
                <a:latin typeface="Calibri"/>
                <a:ea typeface="Calibri"/>
                <a:cs typeface="Calibri"/>
                <a:sym typeface="Calibri"/>
              </a:rPr>
              <a:t>Upgrade MX10008 to support 400G</a:t>
            </a:r>
            <a:endParaRPr sz="1300">
              <a:solidFill>
                <a:schemeClr val="dk1"/>
              </a:solidFill>
              <a:latin typeface="Calibri"/>
              <a:ea typeface="Calibri"/>
              <a:cs typeface="Calibri"/>
              <a:sym typeface="Calibri"/>
            </a:endParaRPr>
          </a:p>
          <a:p>
            <a:pPr indent="-173990" lvl="0" marL="228600" marR="0" rtl="0" algn="l">
              <a:lnSpc>
                <a:spcPct val="100000"/>
              </a:lnSpc>
              <a:spcBef>
                <a:spcPts val="0"/>
              </a:spcBef>
              <a:spcAft>
                <a:spcPts val="0"/>
              </a:spcAft>
              <a:buClr>
                <a:srgbClr val="888888"/>
              </a:buClr>
              <a:buSzPts val="1300"/>
              <a:buFont typeface="Calibri"/>
              <a:buChar char="●"/>
            </a:pPr>
            <a:r>
              <a:rPr lang="en-US" sz="1300">
                <a:solidFill>
                  <a:schemeClr val="dk1"/>
                </a:solidFill>
                <a:latin typeface="Calibri"/>
                <a:ea typeface="Calibri"/>
                <a:cs typeface="Calibri"/>
                <a:sym typeface="Calibri"/>
              </a:rPr>
              <a:t>Refresh Coastal Route Optical Line System with NCS1010</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500"/>
              <a:buFont typeface="Arial"/>
              <a:buNone/>
            </a:pPr>
            <a:r>
              <a:t/>
            </a:r>
            <a:endParaRPr sz="13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p:txBody>
      </p:sp>
      <p:cxnSp>
        <p:nvCxnSpPr>
          <p:cNvPr id="741" name="Google Shape;741;p81"/>
          <p:cNvCxnSpPr/>
          <p:nvPr/>
        </p:nvCxnSpPr>
        <p:spPr>
          <a:xfrm>
            <a:off x="2340000" y="1446275"/>
            <a:ext cx="0" cy="2766000"/>
          </a:xfrm>
          <a:prstGeom prst="straightConnector1">
            <a:avLst/>
          </a:prstGeom>
          <a:noFill/>
          <a:ln cap="flat" cmpd="sng" w="9525">
            <a:solidFill>
              <a:srgbClr val="000000"/>
            </a:solidFill>
            <a:prstDash val="solid"/>
            <a:round/>
            <a:headEnd len="sm" w="sm" type="none"/>
            <a:tailEnd len="sm" w="sm" type="none"/>
          </a:ln>
        </p:spPr>
      </p:cxnSp>
      <p:cxnSp>
        <p:nvCxnSpPr>
          <p:cNvPr id="742" name="Google Shape;742;p81"/>
          <p:cNvCxnSpPr/>
          <p:nvPr/>
        </p:nvCxnSpPr>
        <p:spPr>
          <a:xfrm>
            <a:off x="3144486" y="4039183"/>
            <a:ext cx="0" cy="1881300"/>
          </a:xfrm>
          <a:prstGeom prst="straightConnector1">
            <a:avLst/>
          </a:prstGeom>
          <a:noFill/>
          <a:ln cap="flat" cmpd="sng" w="9525">
            <a:solidFill>
              <a:srgbClr val="000000"/>
            </a:solidFill>
            <a:prstDash val="solid"/>
            <a:round/>
            <a:headEnd len="sm" w="sm" type="none"/>
            <a:tailEnd len="sm" w="sm" type="none"/>
          </a:ln>
        </p:spPr>
      </p:cxnSp>
      <p:sp>
        <p:nvSpPr>
          <p:cNvPr id="743" name="Google Shape;743;p81"/>
          <p:cNvSpPr txBox="1"/>
          <p:nvPr/>
        </p:nvSpPr>
        <p:spPr>
          <a:xfrm>
            <a:off x="656980" y="3122775"/>
            <a:ext cx="1663500" cy="3585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2100"/>
              </a:spcAft>
              <a:buNone/>
            </a:pPr>
            <a:r>
              <a:rPr b="1" lang="en-US">
                <a:solidFill>
                  <a:srgbClr val="BC3D27"/>
                </a:solidFill>
                <a:latin typeface="Roboto"/>
                <a:ea typeface="Roboto"/>
                <a:cs typeface="Roboto"/>
                <a:sym typeface="Roboto"/>
              </a:rPr>
              <a:t>COVID-19 Begins</a:t>
            </a:r>
            <a:endParaRPr b="1">
              <a:solidFill>
                <a:srgbClr val="BC3D27"/>
              </a:solidFill>
              <a:latin typeface="Roboto"/>
              <a:ea typeface="Roboto"/>
              <a:cs typeface="Roboto"/>
              <a:sym typeface="Roboto"/>
            </a:endParaRPr>
          </a:p>
        </p:txBody>
      </p:sp>
      <p:cxnSp>
        <p:nvCxnSpPr>
          <p:cNvPr id="744" name="Google Shape;744;p81"/>
          <p:cNvCxnSpPr/>
          <p:nvPr/>
        </p:nvCxnSpPr>
        <p:spPr>
          <a:xfrm>
            <a:off x="4438600" y="1442545"/>
            <a:ext cx="0" cy="2763600"/>
          </a:xfrm>
          <a:prstGeom prst="straightConnector1">
            <a:avLst/>
          </a:prstGeom>
          <a:noFill/>
          <a:ln cap="flat" cmpd="sng" w="9525">
            <a:solidFill>
              <a:srgbClr val="000000"/>
            </a:solidFill>
            <a:prstDash val="solid"/>
            <a:round/>
            <a:headEnd len="sm" w="sm" type="none"/>
            <a:tailEnd len="sm" w="sm" type="none"/>
          </a:ln>
        </p:spPr>
      </p:cxnSp>
      <p:sp>
        <p:nvSpPr>
          <p:cNvPr id="745" name="Google Shape;745;p81"/>
          <p:cNvSpPr/>
          <p:nvPr/>
        </p:nvSpPr>
        <p:spPr>
          <a:xfrm>
            <a:off x="8917525" y="4032175"/>
            <a:ext cx="2435700" cy="177900"/>
          </a:xfrm>
          <a:prstGeom prst="rect">
            <a:avLst/>
          </a:prstGeom>
          <a:solidFill>
            <a:srgbClr val="FAB907"/>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6" name="Google Shape;746;p81"/>
          <p:cNvSpPr txBox="1"/>
          <p:nvPr/>
        </p:nvSpPr>
        <p:spPr>
          <a:xfrm>
            <a:off x="8920739" y="4233550"/>
            <a:ext cx="2563200" cy="238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300">
                <a:solidFill>
                  <a:srgbClr val="FAB907"/>
                </a:solidFill>
                <a:latin typeface="Roboto"/>
                <a:ea typeface="Roboto"/>
                <a:cs typeface="Roboto"/>
                <a:sym typeface="Roboto"/>
              </a:rPr>
              <a:t>2025</a:t>
            </a:r>
            <a:endParaRPr b="1" sz="1300">
              <a:solidFill>
                <a:srgbClr val="FAB907"/>
              </a:solidFill>
              <a:latin typeface="Roboto"/>
              <a:ea typeface="Roboto"/>
              <a:cs typeface="Roboto"/>
              <a:sym typeface="Roboto"/>
            </a:endParaRPr>
          </a:p>
          <a:p>
            <a:pPr indent="-180340" lvl="0" marL="320040" marR="0" rtl="0" algn="l">
              <a:lnSpc>
                <a:spcPct val="90000"/>
              </a:lnSpc>
              <a:spcBef>
                <a:spcPts val="0"/>
              </a:spcBef>
              <a:spcAft>
                <a:spcPts val="0"/>
              </a:spcAft>
              <a:buClr>
                <a:srgbClr val="888888"/>
              </a:buClr>
              <a:buSzPts val="1400"/>
              <a:buChar char="●"/>
            </a:pPr>
            <a:r>
              <a:rPr lang="en-US" sz="1300">
                <a:solidFill>
                  <a:schemeClr val="dk1"/>
                </a:solidFill>
                <a:latin typeface="Calibri"/>
                <a:ea typeface="Calibri"/>
                <a:cs typeface="Calibri"/>
                <a:sym typeface="Calibri"/>
              </a:rPr>
              <a:t>Refresh Inland Route Optical Line System with NCS1010</a:t>
            </a:r>
            <a:endParaRPr sz="1300">
              <a:solidFill>
                <a:schemeClr val="dk1"/>
              </a:solidFill>
              <a:latin typeface="Calibri"/>
              <a:ea typeface="Calibri"/>
              <a:cs typeface="Calibri"/>
              <a:sym typeface="Calibri"/>
            </a:endParaRPr>
          </a:p>
          <a:p>
            <a:pPr indent="-180340" lvl="0" marL="320040" marR="0" rtl="0" algn="l">
              <a:lnSpc>
                <a:spcPct val="90000"/>
              </a:lnSpc>
              <a:spcBef>
                <a:spcPts val="0"/>
              </a:spcBef>
              <a:spcAft>
                <a:spcPts val="0"/>
              </a:spcAft>
              <a:buClr>
                <a:srgbClr val="888888"/>
              </a:buClr>
              <a:buSzPts val="1400"/>
              <a:buChar char="●"/>
            </a:pPr>
            <a:r>
              <a:rPr lang="en-US" sz="1300">
                <a:solidFill>
                  <a:schemeClr val="dk1"/>
                </a:solidFill>
                <a:latin typeface="Calibri"/>
                <a:ea typeface="Calibri"/>
                <a:cs typeface="Calibri"/>
                <a:sym typeface="Calibri"/>
              </a:rPr>
              <a:t>Enabling support for BGP Classful Transport to support future Inter-AS optimizations with other networks.</a:t>
            </a:r>
            <a:endParaRPr sz="1300">
              <a:solidFill>
                <a:schemeClr val="dk1"/>
              </a:solidFill>
              <a:latin typeface="Calibri"/>
              <a:ea typeface="Calibri"/>
              <a:cs typeface="Calibri"/>
              <a:sym typeface="Calibri"/>
            </a:endParaRPr>
          </a:p>
          <a:p>
            <a:pPr indent="-180340" lvl="0" marL="320040" marR="0" rtl="0" algn="l">
              <a:lnSpc>
                <a:spcPct val="90000"/>
              </a:lnSpc>
              <a:spcBef>
                <a:spcPts val="0"/>
              </a:spcBef>
              <a:spcAft>
                <a:spcPts val="0"/>
              </a:spcAft>
              <a:buClr>
                <a:srgbClr val="888888"/>
              </a:buClr>
              <a:buSzPts val="1400"/>
              <a:buChar char="●"/>
            </a:pPr>
            <a:r>
              <a:rPr lang="en-US" sz="1300">
                <a:solidFill>
                  <a:schemeClr val="dk1"/>
                </a:solidFill>
                <a:latin typeface="Calibri"/>
                <a:ea typeface="Calibri"/>
                <a:cs typeface="Calibri"/>
                <a:sym typeface="Calibri"/>
              </a:rPr>
              <a:t>Enabling support for Segment Routing Traffic Engineering with Flex Algorithm.</a:t>
            </a:r>
            <a:endParaRPr sz="13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p:txBody>
      </p:sp>
      <p:cxnSp>
        <p:nvCxnSpPr>
          <p:cNvPr id="747" name="Google Shape;747;p81"/>
          <p:cNvCxnSpPr/>
          <p:nvPr/>
        </p:nvCxnSpPr>
        <p:spPr>
          <a:xfrm>
            <a:off x="8917617" y="4041450"/>
            <a:ext cx="0" cy="2319300"/>
          </a:xfrm>
          <a:prstGeom prst="straightConnector1">
            <a:avLst/>
          </a:prstGeom>
          <a:noFill/>
          <a:ln cap="flat" cmpd="sng" w="9525">
            <a:solidFill>
              <a:srgbClr val="000000"/>
            </a:solidFill>
            <a:prstDash val="solid"/>
            <a:round/>
            <a:headEnd len="sm" w="sm" type="none"/>
            <a:tailEnd len="sm" w="sm" type="none"/>
          </a:ln>
        </p:spPr>
      </p:cxnSp>
      <p:sp>
        <p:nvSpPr>
          <p:cNvPr id="748" name="Google Shape;748;p81"/>
          <p:cNvSpPr txBox="1"/>
          <p:nvPr/>
        </p:nvSpPr>
        <p:spPr>
          <a:xfrm>
            <a:off x="4468800" y="1325700"/>
            <a:ext cx="31845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300">
                <a:solidFill>
                  <a:srgbClr val="569CD6"/>
                </a:solidFill>
                <a:latin typeface="Roboto"/>
                <a:ea typeface="Roboto"/>
                <a:cs typeface="Roboto"/>
                <a:sym typeface="Roboto"/>
              </a:rPr>
              <a:t>2022</a:t>
            </a:r>
            <a:endParaRPr b="1" sz="1300">
              <a:solidFill>
                <a:srgbClr val="569CD6"/>
              </a:solidFill>
              <a:latin typeface="Roboto"/>
              <a:ea typeface="Roboto"/>
              <a:cs typeface="Roboto"/>
              <a:sym typeface="Roboto"/>
            </a:endParaRPr>
          </a:p>
          <a:p>
            <a:pPr indent="-180340" lvl="0" marL="228600" rtl="0" algn="l">
              <a:spcBef>
                <a:spcPts val="0"/>
              </a:spcBef>
              <a:spcAft>
                <a:spcPts val="0"/>
              </a:spcAft>
              <a:buClr>
                <a:srgbClr val="888888"/>
              </a:buClr>
              <a:buSzPts val="1400"/>
              <a:buChar char="●"/>
            </a:pPr>
            <a:r>
              <a:rPr lang="en-US" sz="1300">
                <a:solidFill>
                  <a:schemeClr val="dk1"/>
                </a:solidFill>
                <a:latin typeface="Calibri"/>
                <a:ea typeface="Calibri"/>
                <a:cs typeface="Calibri"/>
                <a:sym typeface="Calibri"/>
              </a:rPr>
              <a:t>Deployment &amp; Migration of CENIC’s backbone services over the southern route and the coastal route from Nx100G to 300G+ services</a:t>
            </a:r>
            <a:endParaRPr sz="1300">
              <a:solidFill>
                <a:schemeClr val="dk1"/>
              </a:solidFill>
              <a:latin typeface="Calibri"/>
              <a:ea typeface="Calibri"/>
              <a:cs typeface="Calibri"/>
              <a:sym typeface="Calibri"/>
            </a:endParaRPr>
          </a:p>
          <a:p>
            <a:pPr indent="-180340" lvl="0" marL="228600" rtl="0" algn="l">
              <a:spcBef>
                <a:spcPts val="0"/>
              </a:spcBef>
              <a:spcAft>
                <a:spcPts val="0"/>
              </a:spcAft>
              <a:buClr>
                <a:srgbClr val="888888"/>
              </a:buClr>
              <a:buSzPts val="1400"/>
              <a:buChar char="●"/>
            </a:pPr>
            <a:r>
              <a:rPr lang="en-US" sz="1300">
                <a:solidFill>
                  <a:schemeClr val="dk1"/>
                </a:solidFill>
                <a:latin typeface="Calibri"/>
                <a:ea typeface="Calibri"/>
                <a:cs typeface="Calibri"/>
                <a:sym typeface="Calibri"/>
              </a:rPr>
              <a:t>Merging of the Southern route and the Coastal route</a:t>
            </a:r>
            <a:endParaRPr sz="1300">
              <a:solidFill>
                <a:schemeClr val="dk1"/>
              </a:solidFill>
              <a:latin typeface="Calibri"/>
              <a:ea typeface="Calibri"/>
              <a:cs typeface="Calibri"/>
              <a:sym typeface="Calibri"/>
            </a:endParaRPr>
          </a:p>
          <a:p>
            <a:pPr indent="-180340" lvl="0" marL="228600" rtl="0" algn="l">
              <a:spcBef>
                <a:spcPts val="0"/>
              </a:spcBef>
              <a:spcAft>
                <a:spcPts val="0"/>
              </a:spcAft>
              <a:buClr>
                <a:srgbClr val="888888"/>
              </a:buClr>
              <a:buSzPts val="1400"/>
              <a:buChar char="●"/>
            </a:pPr>
            <a:r>
              <a:rPr lang="en-US" sz="1300">
                <a:solidFill>
                  <a:schemeClr val="dk1"/>
                </a:solidFill>
                <a:latin typeface="Calibri"/>
                <a:ea typeface="Calibri"/>
                <a:cs typeface="Calibri"/>
                <a:sym typeface="Calibri"/>
              </a:rPr>
              <a:t>Migration of 10G optical services over the core segments of the Inland route to coherent transponders.</a:t>
            </a:r>
            <a:endParaRPr sz="1300">
              <a:solidFill>
                <a:schemeClr val="dk1"/>
              </a:solidFill>
              <a:latin typeface="Calibri"/>
              <a:ea typeface="Calibri"/>
              <a:cs typeface="Calibri"/>
              <a:sym typeface="Calibri"/>
            </a:endParaRPr>
          </a:p>
          <a:p>
            <a:pPr indent="-180340" lvl="0" marL="228600" rtl="0" algn="l">
              <a:spcBef>
                <a:spcPts val="0"/>
              </a:spcBef>
              <a:spcAft>
                <a:spcPts val="0"/>
              </a:spcAft>
              <a:buClr>
                <a:srgbClr val="888888"/>
              </a:buClr>
              <a:buSzPts val="1400"/>
              <a:buChar char="●"/>
            </a:pPr>
            <a:r>
              <a:rPr lang="en-US" sz="1300">
                <a:solidFill>
                  <a:schemeClr val="dk1"/>
                </a:solidFill>
                <a:latin typeface="Calibri"/>
                <a:ea typeface="Calibri"/>
                <a:cs typeface="Calibri"/>
                <a:sym typeface="Calibri"/>
              </a:rPr>
              <a:t>Field testing of coherent pluggables</a:t>
            </a:r>
            <a:endParaRPr sz="1100">
              <a:solidFill>
                <a:schemeClr val="dk1"/>
              </a:solidFill>
              <a:latin typeface="Roboto"/>
              <a:ea typeface="Roboto"/>
              <a:cs typeface="Roboto"/>
              <a:sym typeface="Roboto"/>
            </a:endParaRPr>
          </a:p>
        </p:txBody>
      </p:sp>
      <p:sp>
        <p:nvSpPr>
          <p:cNvPr id="749" name="Google Shape;749;p81"/>
          <p:cNvSpPr txBox="1"/>
          <p:nvPr/>
        </p:nvSpPr>
        <p:spPr>
          <a:xfrm>
            <a:off x="2432650" y="1325700"/>
            <a:ext cx="2009700" cy="201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300">
                <a:solidFill>
                  <a:schemeClr val="accent5"/>
                </a:solidFill>
                <a:latin typeface="Roboto"/>
                <a:ea typeface="Roboto"/>
                <a:cs typeface="Roboto"/>
                <a:sym typeface="Roboto"/>
              </a:rPr>
              <a:t>2020</a:t>
            </a:r>
            <a:endParaRPr b="1" sz="1300">
              <a:solidFill>
                <a:schemeClr val="accent5"/>
              </a:solidFill>
              <a:latin typeface="Roboto"/>
              <a:ea typeface="Roboto"/>
              <a:cs typeface="Roboto"/>
              <a:sym typeface="Roboto"/>
            </a:endParaRPr>
          </a:p>
          <a:p>
            <a:pPr indent="-180340" lvl="0" marL="228600" marR="0" rtl="0" algn="l">
              <a:lnSpc>
                <a:spcPct val="100000"/>
              </a:lnSpc>
              <a:spcBef>
                <a:spcPts val="0"/>
              </a:spcBef>
              <a:spcAft>
                <a:spcPts val="0"/>
              </a:spcAft>
              <a:buClr>
                <a:srgbClr val="888888"/>
              </a:buClr>
              <a:buSzPts val="1400"/>
              <a:buChar char="●"/>
            </a:pPr>
            <a:r>
              <a:rPr lang="en-US" sz="1300">
                <a:solidFill>
                  <a:schemeClr val="dk1"/>
                </a:solidFill>
                <a:latin typeface="Calibri"/>
                <a:ea typeface="Calibri"/>
                <a:cs typeface="Calibri"/>
                <a:sym typeface="Calibri"/>
              </a:rPr>
              <a:t>Migration of 10G optical services over the core segments of the coastal route to coherent transponders</a:t>
            </a:r>
            <a:endParaRPr sz="1300">
              <a:solidFill>
                <a:schemeClr val="dk1"/>
              </a:solidFill>
              <a:latin typeface="Calibri"/>
              <a:ea typeface="Calibri"/>
              <a:cs typeface="Calibri"/>
              <a:sym typeface="Calibri"/>
            </a:endParaRPr>
          </a:p>
          <a:p>
            <a:pPr indent="-180340" lvl="0" marL="228600" marR="0" rtl="0" algn="l">
              <a:lnSpc>
                <a:spcPct val="100000"/>
              </a:lnSpc>
              <a:spcBef>
                <a:spcPts val="0"/>
              </a:spcBef>
              <a:spcAft>
                <a:spcPts val="0"/>
              </a:spcAft>
              <a:buClr>
                <a:srgbClr val="888888"/>
              </a:buClr>
              <a:buSzPts val="1400"/>
              <a:buChar char="●"/>
            </a:pPr>
            <a:r>
              <a:rPr lang="en-US" sz="1300">
                <a:solidFill>
                  <a:schemeClr val="dk1"/>
                </a:solidFill>
                <a:latin typeface="Calibri"/>
                <a:ea typeface="Calibri"/>
                <a:cs typeface="Calibri"/>
                <a:sym typeface="Calibri"/>
              </a:rPr>
              <a:t>Enabling of Flexible grid over the core segments of the coastal route</a:t>
            </a:r>
            <a:endParaRPr sz="1100">
              <a:solidFill>
                <a:schemeClr val="dk1"/>
              </a:solidFill>
              <a:latin typeface="Roboto"/>
              <a:ea typeface="Roboto"/>
              <a:cs typeface="Roboto"/>
              <a:sym typeface="Roboto"/>
            </a:endParaRPr>
          </a:p>
        </p:txBody>
      </p:sp>
      <p:sp>
        <p:nvSpPr>
          <p:cNvPr id="750" name="Google Shape;750;p81"/>
          <p:cNvSpPr txBox="1"/>
          <p:nvPr/>
        </p:nvSpPr>
        <p:spPr>
          <a:xfrm>
            <a:off x="646825" y="1325700"/>
            <a:ext cx="1776600" cy="146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300">
                <a:solidFill>
                  <a:srgbClr val="2BAEE2"/>
                </a:solidFill>
                <a:latin typeface="Roboto"/>
                <a:ea typeface="Roboto"/>
                <a:cs typeface="Roboto"/>
                <a:sym typeface="Roboto"/>
              </a:rPr>
              <a:t>2018</a:t>
            </a:r>
            <a:endParaRPr b="1" sz="1300">
              <a:solidFill>
                <a:srgbClr val="2BAEE2"/>
              </a:solidFill>
              <a:latin typeface="Roboto"/>
              <a:ea typeface="Roboto"/>
              <a:cs typeface="Roboto"/>
              <a:sym typeface="Roboto"/>
            </a:endParaRPr>
          </a:p>
          <a:p>
            <a:pPr indent="-173990" lvl="0" marL="228600" marR="0" rtl="0" algn="l">
              <a:lnSpc>
                <a:spcPct val="90000"/>
              </a:lnSpc>
              <a:spcBef>
                <a:spcPts val="0"/>
              </a:spcBef>
              <a:spcAft>
                <a:spcPts val="0"/>
              </a:spcAft>
              <a:buClr>
                <a:srgbClr val="888888"/>
              </a:buClr>
              <a:buSzPts val="1300"/>
              <a:buFont typeface="Calibri"/>
              <a:buChar char="●"/>
            </a:pPr>
            <a:r>
              <a:rPr lang="en-US" sz="1300">
                <a:solidFill>
                  <a:schemeClr val="dk1"/>
                </a:solidFill>
                <a:latin typeface="Calibri"/>
                <a:ea typeface="Calibri"/>
                <a:cs typeface="Calibri"/>
                <a:sym typeface="Calibri"/>
              </a:rPr>
              <a:t>Migration of 10G optical services over the core segments of the southern route to coherent transponders</a:t>
            </a:r>
            <a:endParaRPr sz="1100">
              <a:solidFill>
                <a:schemeClr val="dk1"/>
              </a:solidFill>
              <a:latin typeface="Roboto"/>
              <a:ea typeface="Roboto"/>
              <a:cs typeface="Roboto"/>
              <a:sym typeface="Roboto"/>
            </a:endParaRPr>
          </a:p>
        </p:txBody>
      </p:sp>
      <p:sp>
        <p:nvSpPr>
          <p:cNvPr id="751" name="Google Shape;751;p81"/>
          <p:cNvSpPr txBox="1"/>
          <p:nvPr/>
        </p:nvSpPr>
        <p:spPr>
          <a:xfrm>
            <a:off x="1546560" y="4250750"/>
            <a:ext cx="1569900" cy="198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300">
                <a:solidFill>
                  <a:schemeClr val="accent4"/>
                </a:solidFill>
                <a:latin typeface="Roboto"/>
                <a:ea typeface="Roboto"/>
                <a:cs typeface="Roboto"/>
                <a:sym typeface="Roboto"/>
              </a:rPr>
              <a:t>2019</a:t>
            </a:r>
            <a:endParaRPr b="1" sz="1300">
              <a:solidFill>
                <a:schemeClr val="accent4"/>
              </a:solidFill>
              <a:latin typeface="Roboto"/>
              <a:ea typeface="Roboto"/>
              <a:cs typeface="Roboto"/>
              <a:sym typeface="Roboto"/>
            </a:endParaRPr>
          </a:p>
          <a:p>
            <a:pPr indent="-180340" lvl="0" marL="228600" rtl="0" algn="l">
              <a:lnSpc>
                <a:spcPct val="90000"/>
              </a:lnSpc>
              <a:spcBef>
                <a:spcPts val="0"/>
              </a:spcBef>
              <a:spcAft>
                <a:spcPts val="0"/>
              </a:spcAft>
              <a:buClr>
                <a:srgbClr val="888888"/>
              </a:buClr>
              <a:buSzPts val="1400"/>
              <a:buChar char="●"/>
            </a:pPr>
            <a:r>
              <a:rPr lang="en-US" sz="1200">
                <a:solidFill>
                  <a:schemeClr val="dk1"/>
                </a:solidFill>
                <a:latin typeface="Calibri"/>
                <a:ea typeface="Calibri"/>
                <a:cs typeface="Calibri"/>
                <a:sym typeface="Calibri"/>
              </a:rPr>
              <a:t>Enabling of Flexible grid over the core segments of the southern route</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p:txBody>
      </p:sp>
      <p:sp>
        <p:nvSpPr>
          <p:cNvPr id="752" name="Google Shape;752;p81"/>
          <p:cNvSpPr txBox="1"/>
          <p:nvPr/>
        </p:nvSpPr>
        <p:spPr>
          <a:xfrm>
            <a:off x="8930813" y="3670375"/>
            <a:ext cx="813300" cy="4953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2100"/>
              </a:spcAft>
              <a:buNone/>
            </a:pPr>
            <a:r>
              <a:rPr b="1" lang="en-US" sz="1600">
                <a:latin typeface="Roboto"/>
                <a:ea typeface="Roboto"/>
                <a:cs typeface="Roboto"/>
                <a:sym typeface="Roboto"/>
              </a:rPr>
              <a:t>2025</a:t>
            </a:r>
            <a:endParaRPr b="1" sz="1600">
              <a:latin typeface="Roboto"/>
              <a:ea typeface="Roboto"/>
              <a:cs typeface="Roboto"/>
              <a:sym typeface="Roboto"/>
            </a:endParaRPr>
          </a:p>
        </p:txBody>
      </p:sp>
      <p:cxnSp>
        <p:nvCxnSpPr>
          <p:cNvPr id="753" name="Google Shape;753;p81"/>
          <p:cNvCxnSpPr>
            <a:stCxn id="734" idx="0"/>
          </p:cNvCxnSpPr>
          <p:nvPr/>
        </p:nvCxnSpPr>
        <p:spPr>
          <a:xfrm rot="10800000">
            <a:off x="1931853" y="3480050"/>
            <a:ext cx="385500" cy="552000"/>
          </a:xfrm>
          <a:prstGeom prst="straightConnector1">
            <a:avLst/>
          </a:prstGeom>
          <a:noFill/>
          <a:ln cap="flat" cmpd="sng" w="9525">
            <a:solidFill>
              <a:srgbClr val="BC3D27"/>
            </a:solidFill>
            <a:prstDash val="solid"/>
            <a:round/>
            <a:headEnd len="med" w="med" type="none"/>
            <a:tailEnd len="med" w="med" type="none"/>
          </a:ln>
        </p:spPr>
      </p:cxnSp>
      <p:sp>
        <p:nvSpPr>
          <p:cNvPr id="754" name="Google Shape;754;p81"/>
          <p:cNvSpPr txBox="1"/>
          <p:nvPr/>
        </p:nvSpPr>
        <p:spPr>
          <a:xfrm>
            <a:off x="681597" y="3670378"/>
            <a:ext cx="813300" cy="3687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2100"/>
              </a:spcAft>
              <a:buNone/>
            </a:pPr>
            <a:r>
              <a:rPr b="1" lang="en-US" sz="1600">
                <a:latin typeface="Roboto"/>
                <a:ea typeface="Roboto"/>
                <a:cs typeface="Roboto"/>
                <a:sym typeface="Roboto"/>
              </a:rPr>
              <a:t>2018</a:t>
            </a:r>
            <a:endParaRPr b="1" sz="1600">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82"/>
          <p:cNvSpPr txBox="1"/>
          <p:nvPr>
            <p:ph type="title"/>
          </p:nvPr>
        </p:nvSpPr>
        <p:spPr>
          <a:xfrm>
            <a:off x="185264" y="43295"/>
            <a:ext cx="12151800" cy="917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Calibri"/>
              <a:buNone/>
            </a:pPr>
            <a:r>
              <a:rPr b="0" lang="en-US">
                <a:latin typeface="Oswald Medium"/>
                <a:ea typeface="Oswald Medium"/>
                <a:cs typeface="Oswald Medium"/>
                <a:sym typeface="Oswald Medium"/>
              </a:rPr>
              <a:t>CalREN in 2025</a:t>
            </a:r>
            <a:endParaRPr b="0">
              <a:latin typeface="Oswald Medium"/>
              <a:ea typeface="Oswald Medium"/>
              <a:cs typeface="Oswald Medium"/>
              <a:sym typeface="Oswald Medium"/>
            </a:endParaRPr>
          </a:p>
        </p:txBody>
      </p:sp>
      <p:sp>
        <p:nvSpPr>
          <p:cNvPr id="760" name="Google Shape;760;p82"/>
          <p:cNvSpPr txBox="1"/>
          <p:nvPr>
            <p:ph idx="4294967295" type="body"/>
          </p:nvPr>
        </p:nvSpPr>
        <p:spPr>
          <a:xfrm>
            <a:off x="578584" y="1551900"/>
            <a:ext cx="5957700" cy="5229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a:t>Layer 1</a:t>
            </a:r>
            <a:endParaRPr b="1"/>
          </a:p>
          <a:p>
            <a:pPr indent="-355600" lvl="0" marL="457200" rtl="0" algn="l">
              <a:lnSpc>
                <a:spcPct val="90000"/>
              </a:lnSpc>
              <a:spcBef>
                <a:spcPts val="0"/>
              </a:spcBef>
              <a:spcAft>
                <a:spcPts val="0"/>
              </a:spcAft>
              <a:buClr>
                <a:srgbClr val="569CD6"/>
              </a:buClr>
              <a:buSzPts val="2000"/>
              <a:buChar char="●"/>
            </a:pPr>
            <a:r>
              <a:rPr lang="en-US" sz="2400"/>
              <a:t>Flex-grid Cisco NCS2Ks</a:t>
            </a:r>
            <a:endParaRPr sz="2400"/>
          </a:p>
          <a:p>
            <a:pPr indent="-381000" lvl="0" marL="457200" rtl="0" algn="l">
              <a:lnSpc>
                <a:spcPct val="90000"/>
              </a:lnSpc>
              <a:spcBef>
                <a:spcPts val="0"/>
              </a:spcBef>
              <a:spcAft>
                <a:spcPts val="0"/>
              </a:spcAft>
              <a:buClr>
                <a:srgbClr val="569CD6"/>
              </a:buClr>
              <a:buSzPts val="2400"/>
              <a:buChar char="●"/>
            </a:pPr>
            <a:r>
              <a:rPr lang="en-US" sz="2400"/>
              <a:t>Cisco NCS1010 upgrades in-progress</a:t>
            </a:r>
            <a:endParaRPr sz="2400"/>
          </a:p>
          <a:p>
            <a:pPr indent="-381000" lvl="0" marL="457200" rtl="0" algn="l">
              <a:lnSpc>
                <a:spcPct val="90000"/>
              </a:lnSpc>
              <a:spcBef>
                <a:spcPts val="0"/>
              </a:spcBef>
              <a:spcAft>
                <a:spcPts val="0"/>
              </a:spcAft>
              <a:buClr>
                <a:srgbClr val="569CD6"/>
              </a:buClr>
              <a:buSzPts val="2400"/>
              <a:buChar char="●"/>
            </a:pPr>
            <a:r>
              <a:rPr lang="en-US" sz="2400"/>
              <a:t>Cisco ONC transition in-progress</a:t>
            </a:r>
            <a:endParaRPr sz="2400"/>
          </a:p>
          <a:p>
            <a:pPr indent="-381000" lvl="0" marL="457200" rtl="0" algn="l">
              <a:lnSpc>
                <a:spcPct val="90000"/>
              </a:lnSpc>
              <a:spcBef>
                <a:spcPts val="0"/>
              </a:spcBef>
              <a:spcAft>
                <a:spcPts val="0"/>
              </a:spcAft>
              <a:buClr>
                <a:srgbClr val="569CD6"/>
              </a:buClr>
              <a:buSzPts val="2400"/>
              <a:buChar char="●"/>
            </a:pPr>
            <a:r>
              <a:rPr lang="en-US" sz="2400"/>
              <a:t>IPoDWDM using 400G ZR+ optics</a:t>
            </a:r>
            <a:endParaRPr sz="2400"/>
          </a:p>
          <a:p>
            <a:pPr indent="0" lvl="0" marL="0" rtl="0" algn="l">
              <a:spcBef>
                <a:spcPts val="0"/>
              </a:spcBef>
              <a:spcAft>
                <a:spcPts val="0"/>
              </a:spcAft>
              <a:buNone/>
            </a:pPr>
            <a:r>
              <a:rPr b="1" lang="en-US"/>
              <a:t>Layer 2/3</a:t>
            </a:r>
            <a:endParaRPr b="1" sz="2800"/>
          </a:p>
          <a:p>
            <a:pPr indent="-330200" lvl="0" marL="457200" rtl="0" algn="l">
              <a:spcBef>
                <a:spcPts val="0"/>
              </a:spcBef>
              <a:spcAft>
                <a:spcPts val="0"/>
              </a:spcAft>
              <a:buClr>
                <a:srgbClr val="569CD6"/>
              </a:buClr>
              <a:buSzPts val="1600"/>
              <a:buChar char="●"/>
            </a:pPr>
            <a:r>
              <a:rPr lang="en-US" sz="2400"/>
              <a:t>Juniper MX480/10003/10008s</a:t>
            </a:r>
            <a:endParaRPr sz="2400"/>
          </a:p>
          <a:p>
            <a:pPr indent="-330200" lvl="0" marL="457200" rtl="0" algn="l">
              <a:spcBef>
                <a:spcPts val="0"/>
              </a:spcBef>
              <a:spcAft>
                <a:spcPts val="0"/>
              </a:spcAft>
              <a:buClr>
                <a:srgbClr val="569CD6"/>
              </a:buClr>
              <a:buSzPts val="1600"/>
              <a:buChar char="●"/>
            </a:pPr>
            <a:r>
              <a:rPr lang="en-US" sz="2400"/>
              <a:t>DC and HPR on same hardware</a:t>
            </a:r>
            <a:endParaRPr sz="2400"/>
          </a:p>
          <a:p>
            <a:pPr indent="-330200" lvl="0" marL="457200" rtl="0" algn="l">
              <a:spcBef>
                <a:spcPts val="0"/>
              </a:spcBef>
              <a:spcAft>
                <a:spcPts val="0"/>
              </a:spcAft>
              <a:buClr>
                <a:srgbClr val="569CD6"/>
              </a:buClr>
              <a:buSzPts val="1600"/>
              <a:buChar char="●"/>
            </a:pPr>
            <a:r>
              <a:rPr lang="en-US" sz="2400"/>
              <a:t>ISIS Segment Routing</a:t>
            </a:r>
            <a:endParaRPr sz="2400"/>
          </a:p>
          <a:p>
            <a:pPr indent="-355600" lvl="0" marL="457200" rtl="0" algn="l">
              <a:spcBef>
                <a:spcPts val="0"/>
              </a:spcBef>
              <a:spcAft>
                <a:spcPts val="0"/>
              </a:spcAft>
              <a:buClr>
                <a:srgbClr val="569CD6"/>
              </a:buClr>
              <a:buSzPts val="2000"/>
              <a:buChar char="●"/>
            </a:pPr>
            <a:r>
              <a:rPr lang="en-US" sz="2400"/>
              <a:t>EVPN</a:t>
            </a:r>
            <a:endParaRPr sz="2400"/>
          </a:p>
          <a:p>
            <a:pPr indent="-355600" lvl="1" marL="914400" rtl="0" algn="l">
              <a:spcBef>
                <a:spcPts val="0"/>
              </a:spcBef>
              <a:spcAft>
                <a:spcPts val="0"/>
              </a:spcAft>
              <a:buClr>
                <a:srgbClr val="888888"/>
              </a:buClr>
              <a:buSzPts val="2000"/>
              <a:buChar char="○"/>
            </a:pPr>
            <a:r>
              <a:rPr lang="en-US" sz="2000"/>
              <a:t>ELINE</a:t>
            </a:r>
            <a:endParaRPr sz="2000"/>
          </a:p>
          <a:p>
            <a:pPr indent="-355600" lvl="2" marL="1371600" rtl="0" algn="l">
              <a:spcBef>
                <a:spcPts val="0"/>
              </a:spcBef>
              <a:spcAft>
                <a:spcPts val="0"/>
              </a:spcAft>
              <a:buSzPts val="2000"/>
              <a:buChar char="■"/>
            </a:pPr>
            <a:r>
              <a:rPr lang="en-US"/>
              <a:t>Dynamic &amp; Explicit Path</a:t>
            </a:r>
            <a:endParaRPr/>
          </a:p>
          <a:p>
            <a:pPr indent="-355600" lvl="1" marL="914400" rtl="0" algn="l">
              <a:spcBef>
                <a:spcPts val="0"/>
              </a:spcBef>
              <a:spcAft>
                <a:spcPts val="0"/>
              </a:spcAft>
              <a:buClr>
                <a:srgbClr val="888888"/>
              </a:buClr>
              <a:buSzPts val="2000"/>
              <a:buChar char="○"/>
            </a:pPr>
            <a:r>
              <a:rPr lang="en-US" sz="2000"/>
              <a:t>ELAN</a:t>
            </a:r>
            <a:endParaRPr sz="2000"/>
          </a:p>
          <a:p>
            <a:pPr indent="-355600" lvl="1" marL="914400" rtl="0" algn="l">
              <a:spcBef>
                <a:spcPts val="0"/>
              </a:spcBef>
              <a:spcAft>
                <a:spcPts val="0"/>
              </a:spcAft>
              <a:buClr>
                <a:srgbClr val="888888"/>
              </a:buClr>
              <a:buSzPts val="2000"/>
              <a:buChar char="○"/>
            </a:pPr>
            <a:r>
              <a:rPr lang="en-US" sz="2000"/>
              <a:t>Port- or VLAN-based</a:t>
            </a:r>
            <a:endParaRPr sz="2000"/>
          </a:p>
          <a:p>
            <a:pPr indent="-355600" lvl="0" marL="457200" rtl="0" algn="l">
              <a:spcBef>
                <a:spcPts val="0"/>
              </a:spcBef>
              <a:spcAft>
                <a:spcPts val="0"/>
              </a:spcAft>
              <a:buClr>
                <a:srgbClr val="569CD6"/>
              </a:buClr>
              <a:buSzPts val="2000"/>
              <a:buChar char="●"/>
            </a:pPr>
            <a:r>
              <a:rPr lang="en-US" sz="2400"/>
              <a:t>IPVPN</a:t>
            </a:r>
            <a:endParaRPr sz="2000"/>
          </a:p>
        </p:txBody>
      </p:sp>
      <p:sp>
        <p:nvSpPr>
          <p:cNvPr id="761" name="Google Shape;761;p82"/>
          <p:cNvSpPr txBox="1"/>
          <p:nvPr>
            <p:ph idx="4294967295" type="body"/>
          </p:nvPr>
        </p:nvSpPr>
        <p:spPr>
          <a:xfrm>
            <a:off x="6461769" y="1565907"/>
            <a:ext cx="5607300" cy="5229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Bandwidth Availability</a:t>
            </a:r>
            <a:endParaRPr b="1"/>
          </a:p>
          <a:p>
            <a:pPr indent="-355600" lvl="0" marL="457200" rtl="0" algn="l">
              <a:spcBef>
                <a:spcPts val="0"/>
              </a:spcBef>
              <a:spcAft>
                <a:spcPts val="0"/>
              </a:spcAft>
              <a:buClr>
                <a:srgbClr val="569CD6"/>
              </a:buClr>
              <a:buSzPts val="2000"/>
              <a:buChar char="●"/>
            </a:pPr>
            <a:r>
              <a:rPr lang="en-US" sz="2400"/>
              <a:t>100G support at all Layer 3 locations</a:t>
            </a:r>
            <a:endParaRPr sz="2400"/>
          </a:p>
          <a:p>
            <a:pPr indent="-381000" lvl="0" marL="457200" rtl="0" algn="l">
              <a:spcBef>
                <a:spcPts val="0"/>
              </a:spcBef>
              <a:spcAft>
                <a:spcPts val="0"/>
              </a:spcAft>
              <a:buClr>
                <a:srgbClr val="569CD6"/>
              </a:buClr>
              <a:buSzPts val="2400"/>
              <a:buChar char="●"/>
            </a:pPr>
            <a:r>
              <a:rPr lang="en-US" sz="2400"/>
              <a:t>400G support on all 7 ‘core’ locations</a:t>
            </a:r>
            <a:endParaRPr sz="2400"/>
          </a:p>
          <a:p>
            <a:pPr indent="-381000" lvl="0" marL="457200" rtl="0" algn="l">
              <a:spcBef>
                <a:spcPts val="0"/>
              </a:spcBef>
              <a:spcAft>
                <a:spcPts val="0"/>
              </a:spcAft>
              <a:buClr>
                <a:srgbClr val="569CD6"/>
              </a:buClr>
              <a:buSzPts val="2400"/>
              <a:buChar char="●"/>
            </a:pPr>
            <a:r>
              <a:rPr lang="en-US" sz="2400"/>
              <a:t>800G support in-progress using PTX10002s</a:t>
            </a:r>
            <a:endParaRPr sz="2400"/>
          </a:p>
          <a:p>
            <a:pPr indent="0" lvl="0" marL="0" rtl="0" algn="l">
              <a:lnSpc>
                <a:spcPct val="90000"/>
              </a:lnSpc>
              <a:spcBef>
                <a:spcPts val="0"/>
              </a:spcBef>
              <a:spcAft>
                <a:spcPts val="0"/>
              </a:spcAft>
              <a:buNone/>
            </a:pPr>
            <a:r>
              <a:rPr b="1" lang="en-US"/>
              <a:t>Additional Features</a:t>
            </a:r>
            <a:endParaRPr b="1"/>
          </a:p>
          <a:p>
            <a:pPr indent="-355600" lvl="0" marL="457200" rtl="0" algn="l">
              <a:spcBef>
                <a:spcPts val="0"/>
              </a:spcBef>
              <a:spcAft>
                <a:spcPts val="0"/>
              </a:spcAft>
              <a:buClr>
                <a:srgbClr val="569CD6"/>
              </a:buClr>
              <a:buSzPts val="2000"/>
              <a:buChar char="●"/>
            </a:pPr>
            <a:r>
              <a:rPr lang="en-US" sz="2400"/>
              <a:t>Resiliency:</a:t>
            </a:r>
            <a:endParaRPr sz="2400"/>
          </a:p>
          <a:p>
            <a:pPr indent="-355600" lvl="1" marL="914400" rtl="0" algn="l">
              <a:spcBef>
                <a:spcPts val="0"/>
              </a:spcBef>
              <a:spcAft>
                <a:spcPts val="0"/>
              </a:spcAft>
              <a:buClr>
                <a:srgbClr val="888888"/>
              </a:buClr>
              <a:buSzPts val="2000"/>
              <a:buChar char="○"/>
            </a:pPr>
            <a:r>
              <a:rPr lang="en-US" sz="2000"/>
              <a:t>BFD</a:t>
            </a:r>
            <a:endParaRPr sz="2000"/>
          </a:p>
          <a:p>
            <a:pPr indent="-355600" lvl="1" marL="914400" rtl="0" algn="l">
              <a:lnSpc>
                <a:spcPct val="90000"/>
              </a:lnSpc>
              <a:spcBef>
                <a:spcPts val="0"/>
              </a:spcBef>
              <a:spcAft>
                <a:spcPts val="0"/>
              </a:spcAft>
              <a:buClr>
                <a:srgbClr val="888888"/>
              </a:buClr>
              <a:buSzPts val="2000"/>
              <a:buChar char="○"/>
            </a:pPr>
            <a:r>
              <a:rPr lang="en-US" sz="2000"/>
              <a:t>BGP-PIC Edge &amp; Core</a:t>
            </a:r>
            <a:endParaRPr sz="2000"/>
          </a:p>
          <a:p>
            <a:pPr indent="-355600" lvl="1" marL="914400" rtl="0" algn="l">
              <a:lnSpc>
                <a:spcPct val="90000"/>
              </a:lnSpc>
              <a:spcBef>
                <a:spcPts val="0"/>
              </a:spcBef>
              <a:spcAft>
                <a:spcPts val="0"/>
              </a:spcAft>
              <a:buClr>
                <a:srgbClr val="888888"/>
              </a:buClr>
              <a:buSzPts val="2000"/>
              <a:buChar char="○"/>
            </a:pPr>
            <a:r>
              <a:rPr lang="en-US" sz="2000"/>
              <a:t>TI-LFA</a:t>
            </a:r>
            <a:endParaRPr sz="2000"/>
          </a:p>
          <a:p>
            <a:pPr indent="-355600" lvl="0" marL="457200" rtl="0" algn="l">
              <a:lnSpc>
                <a:spcPct val="90000"/>
              </a:lnSpc>
              <a:spcBef>
                <a:spcPts val="0"/>
              </a:spcBef>
              <a:spcAft>
                <a:spcPts val="0"/>
              </a:spcAft>
              <a:buClr>
                <a:srgbClr val="569CD6"/>
              </a:buClr>
              <a:buSzPts val="2000"/>
              <a:buChar char="●"/>
            </a:pPr>
            <a:r>
              <a:rPr lang="en-US" sz="2400"/>
              <a:t>Security</a:t>
            </a:r>
            <a:endParaRPr sz="2400"/>
          </a:p>
          <a:p>
            <a:pPr indent="-355600" lvl="1" marL="914400" rtl="0" algn="l">
              <a:lnSpc>
                <a:spcPct val="90000"/>
              </a:lnSpc>
              <a:spcBef>
                <a:spcPts val="0"/>
              </a:spcBef>
              <a:spcAft>
                <a:spcPts val="0"/>
              </a:spcAft>
              <a:buClr>
                <a:srgbClr val="888888"/>
              </a:buClr>
              <a:buSzPts val="2000"/>
              <a:buChar char="○"/>
            </a:pPr>
            <a:r>
              <a:rPr lang="en-US" sz="2000"/>
              <a:t>BCP38</a:t>
            </a:r>
            <a:endParaRPr sz="2000"/>
          </a:p>
          <a:p>
            <a:pPr indent="-355600" lvl="1" marL="914400" rtl="0" algn="l">
              <a:lnSpc>
                <a:spcPct val="90000"/>
              </a:lnSpc>
              <a:spcBef>
                <a:spcPts val="0"/>
              </a:spcBef>
              <a:spcAft>
                <a:spcPts val="0"/>
              </a:spcAft>
              <a:buClr>
                <a:srgbClr val="888888"/>
              </a:buClr>
              <a:buSzPts val="2000"/>
              <a:buChar char="○"/>
            </a:pPr>
            <a:r>
              <a:rPr lang="en-US" sz="2000"/>
              <a:t>RPKI</a:t>
            </a:r>
            <a:endParaRPr sz="2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65"/>
          <p:cNvSpPr txBox="1"/>
          <p:nvPr>
            <p:ph idx="4294967295" type="title"/>
          </p:nvPr>
        </p:nvSpPr>
        <p:spPr>
          <a:xfrm>
            <a:off x="863050" y="-24100"/>
            <a:ext cx="10465800" cy="20088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2430"/>
              <a:buFont typeface="Arial"/>
              <a:buNone/>
            </a:pPr>
            <a:r>
              <a:rPr lang="en-US" sz="2430">
                <a:solidFill>
                  <a:srgbClr val="FFFFFF"/>
                </a:solidFill>
              </a:rPr>
              <a:t>CENIC </a:t>
            </a:r>
            <a:r>
              <a:rPr b="0" i="0" lang="en-US" sz="2430" u="none" cap="none" strike="noStrike">
                <a:solidFill>
                  <a:schemeClr val="lt1"/>
                </a:solidFill>
              </a:rPr>
              <a:t>is a 501</a:t>
            </a:r>
            <a:r>
              <a:rPr b="0" i="0" lang="en-US" sz="1829" u="none" cap="none" strike="noStrike">
                <a:solidFill>
                  <a:schemeClr val="lt1"/>
                </a:solidFill>
              </a:rPr>
              <a:t>(c)(3)</a:t>
            </a:r>
            <a:r>
              <a:rPr b="0" i="0" lang="en-US" sz="2430" u="none" cap="none" strike="noStrike">
                <a:solidFill>
                  <a:schemeClr val="lt1"/>
                </a:solidFill>
              </a:rPr>
              <a:t> </a:t>
            </a:r>
            <a:r>
              <a:rPr lang="en-US" sz="2430">
                <a:solidFill>
                  <a:schemeClr val="lt1"/>
                </a:solidFill>
              </a:rPr>
              <a:t>with the mission to advance education and research statewide by providing the world-class network essential for innovation, collaboration, and economic growth.</a:t>
            </a:r>
            <a:br>
              <a:rPr lang="en-US" sz="2880">
                <a:latin typeface="Arial"/>
                <a:ea typeface="Arial"/>
                <a:cs typeface="Arial"/>
                <a:sym typeface="Arial"/>
              </a:rPr>
            </a:br>
            <a:endParaRPr sz="2880"/>
          </a:p>
        </p:txBody>
      </p:sp>
      <p:grpSp>
        <p:nvGrpSpPr>
          <p:cNvPr id="378" name="Google Shape;378;p65"/>
          <p:cNvGrpSpPr/>
          <p:nvPr/>
        </p:nvGrpSpPr>
        <p:grpSpPr>
          <a:xfrm>
            <a:off x="1247063" y="4193472"/>
            <a:ext cx="2429775" cy="2132349"/>
            <a:chOff x="1114913" y="3562523"/>
            <a:chExt cx="2429775" cy="2132349"/>
          </a:xfrm>
        </p:grpSpPr>
        <p:pic>
          <p:nvPicPr>
            <p:cNvPr id="379" name="Google Shape;379;p65"/>
            <p:cNvPicPr preferRelativeResize="0"/>
            <p:nvPr/>
          </p:nvPicPr>
          <p:blipFill>
            <a:blip r:embed="rId3">
              <a:alphaModFix/>
            </a:blip>
            <a:stretch>
              <a:fillRect/>
            </a:stretch>
          </p:blipFill>
          <p:spPr>
            <a:xfrm>
              <a:off x="1114913" y="3562523"/>
              <a:ext cx="2429775" cy="1537700"/>
            </a:xfrm>
            <a:prstGeom prst="rect">
              <a:avLst/>
            </a:prstGeom>
            <a:noFill/>
            <a:ln>
              <a:noFill/>
            </a:ln>
          </p:spPr>
        </p:pic>
        <p:sp>
          <p:nvSpPr>
            <p:cNvPr id="380" name="Google Shape;380;p65"/>
            <p:cNvSpPr txBox="1"/>
            <p:nvPr/>
          </p:nvSpPr>
          <p:spPr>
            <a:xfrm>
              <a:off x="1378299" y="5122173"/>
              <a:ext cx="1654800" cy="572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200"/>
                </a:spcBef>
                <a:spcAft>
                  <a:spcPts val="0"/>
                </a:spcAft>
                <a:buNone/>
              </a:pPr>
              <a:r>
                <a:rPr lang="en-US">
                  <a:solidFill>
                    <a:schemeClr val="lt1"/>
                  </a:solidFill>
                  <a:latin typeface="Proxima Nova"/>
                  <a:ea typeface="Proxima Nova"/>
                  <a:cs typeface="Proxima Nova"/>
                  <a:sym typeface="Proxima Nova"/>
                </a:rPr>
                <a:t>California K-12 System</a:t>
              </a:r>
              <a:endParaRPr>
                <a:latin typeface="Proxima Nova"/>
                <a:ea typeface="Proxima Nova"/>
                <a:cs typeface="Proxima Nova"/>
                <a:sym typeface="Proxima Nova"/>
              </a:endParaRPr>
            </a:p>
          </p:txBody>
        </p:sp>
      </p:grpSp>
      <p:grpSp>
        <p:nvGrpSpPr>
          <p:cNvPr id="381" name="Google Shape;381;p65"/>
          <p:cNvGrpSpPr/>
          <p:nvPr/>
        </p:nvGrpSpPr>
        <p:grpSpPr>
          <a:xfrm>
            <a:off x="5034358" y="1999626"/>
            <a:ext cx="1853400" cy="2007774"/>
            <a:chOff x="9920833" y="373651"/>
            <a:chExt cx="1853400" cy="2007774"/>
          </a:xfrm>
        </p:grpSpPr>
        <p:pic>
          <p:nvPicPr>
            <p:cNvPr id="382" name="Google Shape;382;p65"/>
            <p:cNvPicPr preferRelativeResize="0"/>
            <p:nvPr/>
          </p:nvPicPr>
          <p:blipFill>
            <a:blip r:embed="rId4">
              <a:alphaModFix/>
            </a:blip>
            <a:stretch>
              <a:fillRect/>
            </a:stretch>
          </p:blipFill>
          <p:spPr>
            <a:xfrm>
              <a:off x="10120492" y="373651"/>
              <a:ext cx="1383171" cy="1383321"/>
            </a:xfrm>
            <a:prstGeom prst="rect">
              <a:avLst/>
            </a:prstGeom>
            <a:noFill/>
            <a:ln>
              <a:noFill/>
            </a:ln>
          </p:spPr>
        </p:pic>
        <p:sp>
          <p:nvSpPr>
            <p:cNvPr id="383" name="Google Shape;383;p65"/>
            <p:cNvSpPr txBox="1"/>
            <p:nvPr/>
          </p:nvSpPr>
          <p:spPr>
            <a:xfrm>
              <a:off x="9920833" y="1808725"/>
              <a:ext cx="1853400" cy="572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200"/>
                </a:spcBef>
                <a:spcAft>
                  <a:spcPts val="0"/>
                </a:spcAft>
                <a:buNone/>
              </a:pPr>
              <a:r>
                <a:rPr lang="en-US">
                  <a:solidFill>
                    <a:schemeClr val="lt1"/>
                  </a:solidFill>
                  <a:latin typeface="Proxima Nova"/>
                  <a:ea typeface="Proxima Nova"/>
                  <a:cs typeface="Proxima Nova"/>
                  <a:sym typeface="Proxima Nova"/>
                </a:rPr>
                <a:t>California</a:t>
              </a:r>
              <a:br>
                <a:rPr lang="en-US">
                  <a:solidFill>
                    <a:schemeClr val="lt1"/>
                  </a:solidFill>
                  <a:latin typeface="Proxima Nova"/>
                  <a:ea typeface="Proxima Nova"/>
                  <a:cs typeface="Proxima Nova"/>
                  <a:sym typeface="Proxima Nova"/>
                </a:rPr>
              </a:br>
              <a:r>
                <a:rPr lang="en-US">
                  <a:solidFill>
                    <a:schemeClr val="lt1"/>
                  </a:solidFill>
                  <a:latin typeface="Proxima Nova"/>
                  <a:ea typeface="Proxima Nova"/>
                  <a:cs typeface="Proxima Nova"/>
                  <a:sym typeface="Proxima Nova"/>
                </a:rPr>
                <a:t>Community Colleges</a:t>
              </a:r>
              <a:endParaRPr>
                <a:latin typeface="Proxima Nova"/>
                <a:ea typeface="Proxima Nova"/>
                <a:cs typeface="Proxima Nova"/>
                <a:sym typeface="Proxima Nova"/>
              </a:endParaRPr>
            </a:p>
          </p:txBody>
        </p:sp>
      </p:grpSp>
      <p:grpSp>
        <p:nvGrpSpPr>
          <p:cNvPr id="384" name="Google Shape;384;p65"/>
          <p:cNvGrpSpPr/>
          <p:nvPr/>
        </p:nvGrpSpPr>
        <p:grpSpPr>
          <a:xfrm>
            <a:off x="1029465" y="1959154"/>
            <a:ext cx="1853400" cy="2048246"/>
            <a:chOff x="6296940" y="333179"/>
            <a:chExt cx="1853400" cy="2048246"/>
          </a:xfrm>
        </p:grpSpPr>
        <p:pic>
          <p:nvPicPr>
            <p:cNvPr id="385" name="Google Shape;385;p65"/>
            <p:cNvPicPr preferRelativeResize="0"/>
            <p:nvPr/>
          </p:nvPicPr>
          <p:blipFill>
            <a:blip r:embed="rId5">
              <a:alphaModFix/>
            </a:blip>
            <a:stretch>
              <a:fillRect/>
            </a:stretch>
          </p:blipFill>
          <p:spPr>
            <a:xfrm>
              <a:off x="6482486" y="333179"/>
              <a:ext cx="1449249" cy="1421610"/>
            </a:xfrm>
            <a:prstGeom prst="rect">
              <a:avLst/>
            </a:prstGeom>
            <a:noFill/>
            <a:ln>
              <a:noFill/>
            </a:ln>
          </p:spPr>
        </p:pic>
        <p:sp>
          <p:nvSpPr>
            <p:cNvPr id="386" name="Google Shape;386;p65"/>
            <p:cNvSpPr txBox="1"/>
            <p:nvPr/>
          </p:nvSpPr>
          <p:spPr>
            <a:xfrm>
              <a:off x="6296940" y="1808725"/>
              <a:ext cx="1853400" cy="572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200"/>
                </a:spcBef>
                <a:spcAft>
                  <a:spcPts val="0"/>
                </a:spcAft>
                <a:buNone/>
              </a:pPr>
              <a:r>
                <a:rPr lang="en-US">
                  <a:solidFill>
                    <a:schemeClr val="lt1"/>
                  </a:solidFill>
                  <a:latin typeface="Proxima Nova"/>
                  <a:ea typeface="Proxima Nova"/>
                  <a:cs typeface="Proxima Nova"/>
                  <a:sym typeface="Proxima Nova"/>
                </a:rPr>
                <a:t>California State University System</a:t>
              </a:r>
              <a:endParaRPr sz="1200">
                <a:latin typeface="Proxima Nova"/>
                <a:ea typeface="Proxima Nova"/>
                <a:cs typeface="Proxima Nova"/>
                <a:sym typeface="Proxima Nova"/>
              </a:endParaRPr>
            </a:p>
          </p:txBody>
        </p:sp>
      </p:grpSp>
      <p:grpSp>
        <p:nvGrpSpPr>
          <p:cNvPr id="387" name="Google Shape;387;p65"/>
          <p:cNvGrpSpPr/>
          <p:nvPr/>
        </p:nvGrpSpPr>
        <p:grpSpPr>
          <a:xfrm>
            <a:off x="7109013" y="1999625"/>
            <a:ext cx="1853400" cy="2030397"/>
            <a:chOff x="6296938" y="2426725"/>
            <a:chExt cx="1853400" cy="2030397"/>
          </a:xfrm>
        </p:grpSpPr>
        <p:pic>
          <p:nvPicPr>
            <p:cNvPr id="388" name="Google Shape;388;p65"/>
            <p:cNvPicPr preferRelativeResize="0"/>
            <p:nvPr/>
          </p:nvPicPr>
          <p:blipFill>
            <a:blip r:embed="rId6">
              <a:alphaModFix/>
            </a:blip>
            <a:stretch>
              <a:fillRect/>
            </a:stretch>
          </p:blipFill>
          <p:spPr>
            <a:xfrm>
              <a:off x="6519625" y="2426725"/>
              <a:ext cx="1408026" cy="1407891"/>
            </a:xfrm>
            <a:prstGeom prst="rect">
              <a:avLst/>
            </a:prstGeom>
            <a:noFill/>
            <a:ln>
              <a:noFill/>
            </a:ln>
          </p:spPr>
        </p:pic>
        <p:sp>
          <p:nvSpPr>
            <p:cNvPr id="389" name="Google Shape;389;p65"/>
            <p:cNvSpPr txBox="1"/>
            <p:nvPr/>
          </p:nvSpPr>
          <p:spPr>
            <a:xfrm>
              <a:off x="6296938" y="3858922"/>
              <a:ext cx="1853400" cy="598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200"/>
                </a:spcBef>
                <a:spcAft>
                  <a:spcPts val="0"/>
                </a:spcAft>
                <a:buNone/>
              </a:pPr>
              <a:r>
                <a:rPr lang="en-US">
                  <a:solidFill>
                    <a:schemeClr val="lt1"/>
                  </a:solidFill>
                  <a:latin typeface="Proxima Nova"/>
                  <a:ea typeface="Proxima Nova"/>
                  <a:cs typeface="Proxima Nova"/>
                  <a:sym typeface="Proxima Nova"/>
                </a:rPr>
                <a:t>Stanford </a:t>
              </a:r>
              <a:endParaRPr>
                <a:solidFill>
                  <a:schemeClr val="lt1"/>
                </a:solidFill>
                <a:latin typeface="Proxima Nova"/>
                <a:ea typeface="Proxima Nova"/>
                <a:cs typeface="Proxima Nova"/>
                <a:sym typeface="Proxima Nova"/>
              </a:endParaRPr>
            </a:p>
            <a:p>
              <a:pPr indent="0" lvl="0" marL="0" rtl="0" algn="ctr">
                <a:lnSpc>
                  <a:spcPct val="90000"/>
                </a:lnSpc>
                <a:spcBef>
                  <a:spcPts val="200"/>
                </a:spcBef>
                <a:spcAft>
                  <a:spcPts val="0"/>
                </a:spcAft>
                <a:buNone/>
              </a:pPr>
              <a:r>
                <a:rPr lang="en-US">
                  <a:solidFill>
                    <a:schemeClr val="lt1"/>
                  </a:solidFill>
                  <a:latin typeface="Proxima Nova"/>
                  <a:ea typeface="Proxima Nova"/>
                  <a:cs typeface="Proxima Nova"/>
                  <a:sym typeface="Proxima Nova"/>
                </a:rPr>
                <a:t>University</a:t>
              </a:r>
              <a:endParaRPr>
                <a:latin typeface="Proxima Nova"/>
                <a:ea typeface="Proxima Nova"/>
                <a:cs typeface="Proxima Nova"/>
                <a:sym typeface="Proxima Nova"/>
              </a:endParaRPr>
            </a:p>
          </p:txBody>
        </p:sp>
      </p:grpSp>
      <p:grpSp>
        <p:nvGrpSpPr>
          <p:cNvPr id="390" name="Google Shape;390;p65"/>
          <p:cNvGrpSpPr/>
          <p:nvPr/>
        </p:nvGrpSpPr>
        <p:grpSpPr>
          <a:xfrm>
            <a:off x="2974575" y="1922407"/>
            <a:ext cx="1908000" cy="2084993"/>
            <a:chOff x="8089650" y="296432"/>
            <a:chExt cx="1908000" cy="2084993"/>
          </a:xfrm>
        </p:grpSpPr>
        <p:pic>
          <p:nvPicPr>
            <p:cNvPr id="391" name="Google Shape;391;p65"/>
            <p:cNvPicPr preferRelativeResize="0"/>
            <p:nvPr/>
          </p:nvPicPr>
          <p:blipFill>
            <a:blip r:embed="rId7">
              <a:alphaModFix/>
            </a:blip>
            <a:stretch>
              <a:fillRect/>
            </a:stretch>
          </p:blipFill>
          <p:spPr>
            <a:xfrm>
              <a:off x="8268429" y="296432"/>
              <a:ext cx="1537596" cy="1537761"/>
            </a:xfrm>
            <a:prstGeom prst="rect">
              <a:avLst/>
            </a:prstGeom>
            <a:noFill/>
            <a:ln>
              <a:noFill/>
            </a:ln>
          </p:spPr>
        </p:pic>
        <p:sp>
          <p:nvSpPr>
            <p:cNvPr id="392" name="Google Shape;392;p65"/>
            <p:cNvSpPr txBox="1"/>
            <p:nvPr/>
          </p:nvSpPr>
          <p:spPr>
            <a:xfrm>
              <a:off x="8089650" y="1808725"/>
              <a:ext cx="1908000" cy="572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200"/>
                </a:spcBef>
                <a:spcAft>
                  <a:spcPts val="0"/>
                </a:spcAft>
                <a:buNone/>
              </a:pPr>
              <a:r>
                <a:rPr lang="en-US">
                  <a:solidFill>
                    <a:schemeClr val="lt1"/>
                  </a:solidFill>
                  <a:latin typeface="Proxima Nova"/>
                  <a:ea typeface="Proxima Nova"/>
                  <a:cs typeface="Proxima Nova"/>
                  <a:sym typeface="Proxima Nova"/>
                </a:rPr>
                <a:t>University of California System</a:t>
              </a:r>
              <a:endParaRPr>
                <a:latin typeface="Proxima Nova"/>
                <a:ea typeface="Proxima Nova"/>
                <a:cs typeface="Proxima Nova"/>
                <a:sym typeface="Proxima Nova"/>
              </a:endParaRPr>
            </a:p>
          </p:txBody>
        </p:sp>
      </p:grpSp>
      <p:grpSp>
        <p:nvGrpSpPr>
          <p:cNvPr id="393" name="Google Shape;393;p65"/>
          <p:cNvGrpSpPr/>
          <p:nvPr/>
        </p:nvGrpSpPr>
        <p:grpSpPr>
          <a:xfrm>
            <a:off x="3695213" y="4423996"/>
            <a:ext cx="2232000" cy="1903425"/>
            <a:chOff x="2604463" y="4947825"/>
            <a:chExt cx="2232000" cy="1903425"/>
          </a:xfrm>
        </p:grpSpPr>
        <p:pic>
          <p:nvPicPr>
            <p:cNvPr id="394" name="Google Shape;394;p65"/>
            <p:cNvPicPr preferRelativeResize="0"/>
            <p:nvPr/>
          </p:nvPicPr>
          <p:blipFill>
            <a:blip r:embed="rId8">
              <a:alphaModFix/>
            </a:blip>
            <a:stretch>
              <a:fillRect/>
            </a:stretch>
          </p:blipFill>
          <p:spPr>
            <a:xfrm>
              <a:off x="2766538" y="4947825"/>
              <a:ext cx="1907874" cy="1313276"/>
            </a:xfrm>
            <a:prstGeom prst="rect">
              <a:avLst/>
            </a:prstGeom>
            <a:noFill/>
            <a:ln>
              <a:noFill/>
            </a:ln>
          </p:spPr>
        </p:pic>
        <p:sp>
          <p:nvSpPr>
            <p:cNvPr id="395" name="Google Shape;395;p65"/>
            <p:cNvSpPr txBox="1"/>
            <p:nvPr/>
          </p:nvSpPr>
          <p:spPr>
            <a:xfrm>
              <a:off x="2604463" y="6278550"/>
              <a:ext cx="2232000" cy="572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200"/>
                </a:spcBef>
                <a:spcAft>
                  <a:spcPts val="0"/>
                </a:spcAft>
                <a:buNone/>
              </a:pPr>
              <a:r>
                <a:rPr lang="en-US">
                  <a:solidFill>
                    <a:schemeClr val="lt1"/>
                  </a:solidFill>
                  <a:latin typeface="Proxima Nova"/>
                  <a:ea typeface="Proxima Nova"/>
                  <a:cs typeface="Proxima Nova"/>
                  <a:sym typeface="Proxima Nova"/>
                </a:rPr>
                <a:t>Naval Postgraduate School</a:t>
              </a:r>
              <a:endParaRPr>
                <a:latin typeface="Proxima Nova"/>
                <a:ea typeface="Proxima Nova"/>
                <a:cs typeface="Proxima Nova"/>
                <a:sym typeface="Proxima Nova"/>
              </a:endParaRPr>
            </a:p>
          </p:txBody>
        </p:sp>
      </p:grpSp>
      <p:grpSp>
        <p:nvGrpSpPr>
          <p:cNvPr id="396" name="Google Shape;396;p65"/>
          <p:cNvGrpSpPr/>
          <p:nvPr/>
        </p:nvGrpSpPr>
        <p:grpSpPr>
          <a:xfrm>
            <a:off x="6130802" y="4429100"/>
            <a:ext cx="3163425" cy="1901054"/>
            <a:chOff x="3263148" y="3572050"/>
            <a:chExt cx="3163425" cy="1901054"/>
          </a:xfrm>
        </p:grpSpPr>
        <p:pic>
          <p:nvPicPr>
            <p:cNvPr id="397" name="Google Shape;397;p65"/>
            <p:cNvPicPr preferRelativeResize="0"/>
            <p:nvPr/>
          </p:nvPicPr>
          <p:blipFill>
            <a:blip r:embed="rId9">
              <a:alphaModFix/>
            </a:blip>
            <a:stretch>
              <a:fillRect/>
            </a:stretch>
          </p:blipFill>
          <p:spPr>
            <a:xfrm>
              <a:off x="3263148" y="3572050"/>
              <a:ext cx="3163425" cy="1114525"/>
            </a:xfrm>
            <a:prstGeom prst="rect">
              <a:avLst/>
            </a:prstGeom>
            <a:noFill/>
            <a:ln>
              <a:noFill/>
            </a:ln>
          </p:spPr>
        </p:pic>
        <p:sp>
          <p:nvSpPr>
            <p:cNvPr id="398" name="Google Shape;398;p65"/>
            <p:cNvSpPr txBox="1"/>
            <p:nvPr/>
          </p:nvSpPr>
          <p:spPr>
            <a:xfrm>
              <a:off x="3842700" y="4900404"/>
              <a:ext cx="1853400" cy="572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200"/>
                </a:spcBef>
                <a:spcAft>
                  <a:spcPts val="0"/>
                </a:spcAft>
                <a:buNone/>
              </a:pPr>
              <a:r>
                <a:rPr lang="en-US">
                  <a:solidFill>
                    <a:schemeClr val="lt1"/>
                  </a:solidFill>
                  <a:latin typeface="Proxima Nova"/>
                  <a:ea typeface="Proxima Nova"/>
                  <a:cs typeface="Proxima Nova"/>
                  <a:sym typeface="Proxima Nova"/>
                </a:rPr>
                <a:t>California Public Libraries</a:t>
              </a:r>
              <a:endParaRPr>
                <a:latin typeface="Proxima Nova"/>
                <a:ea typeface="Proxima Nova"/>
                <a:cs typeface="Proxima Nova"/>
                <a:sym typeface="Proxima Nova"/>
              </a:endParaRPr>
            </a:p>
          </p:txBody>
        </p:sp>
      </p:grpSp>
      <p:grpSp>
        <p:nvGrpSpPr>
          <p:cNvPr id="399" name="Google Shape;399;p65"/>
          <p:cNvGrpSpPr/>
          <p:nvPr/>
        </p:nvGrpSpPr>
        <p:grpSpPr>
          <a:xfrm>
            <a:off x="9096943" y="1980333"/>
            <a:ext cx="2232000" cy="2022488"/>
            <a:chOff x="7844013" y="2409135"/>
            <a:chExt cx="2232000" cy="2022488"/>
          </a:xfrm>
        </p:grpSpPr>
        <p:pic>
          <p:nvPicPr>
            <p:cNvPr id="400" name="Google Shape;400;p65"/>
            <p:cNvPicPr preferRelativeResize="0"/>
            <p:nvPr/>
          </p:nvPicPr>
          <p:blipFill>
            <a:blip r:embed="rId10">
              <a:alphaModFix/>
            </a:blip>
            <a:stretch>
              <a:fillRect/>
            </a:stretch>
          </p:blipFill>
          <p:spPr>
            <a:xfrm>
              <a:off x="8263260" y="2409135"/>
              <a:ext cx="1408026" cy="1443082"/>
            </a:xfrm>
            <a:prstGeom prst="rect">
              <a:avLst/>
            </a:prstGeom>
            <a:noFill/>
            <a:ln>
              <a:noFill/>
            </a:ln>
          </p:spPr>
        </p:pic>
        <p:sp>
          <p:nvSpPr>
            <p:cNvPr id="401" name="Google Shape;401;p65"/>
            <p:cNvSpPr txBox="1"/>
            <p:nvPr/>
          </p:nvSpPr>
          <p:spPr>
            <a:xfrm>
              <a:off x="7844013" y="3858922"/>
              <a:ext cx="2232000" cy="572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200"/>
                </a:spcBef>
                <a:spcAft>
                  <a:spcPts val="0"/>
                </a:spcAft>
                <a:buNone/>
              </a:pPr>
              <a:r>
                <a:rPr lang="en-US">
                  <a:solidFill>
                    <a:schemeClr val="lt1"/>
                  </a:solidFill>
                  <a:latin typeface="Proxima Nova"/>
                  <a:ea typeface="Proxima Nova"/>
                  <a:cs typeface="Proxima Nova"/>
                  <a:sym typeface="Proxima Nova"/>
                </a:rPr>
                <a:t>University of Southern California System</a:t>
              </a:r>
              <a:endParaRPr>
                <a:latin typeface="Proxima Nova"/>
                <a:ea typeface="Proxima Nova"/>
                <a:cs typeface="Proxima Nova"/>
                <a:sym typeface="Proxima Nova"/>
              </a:endParaRPr>
            </a:p>
          </p:txBody>
        </p:sp>
      </p:grpSp>
      <p:grpSp>
        <p:nvGrpSpPr>
          <p:cNvPr id="402" name="Google Shape;402;p65"/>
          <p:cNvGrpSpPr/>
          <p:nvPr/>
        </p:nvGrpSpPr>
        <p:grpSpPr>
          <a:xfrm>
            <a:off x="9434800" y="4210464"/>
            <a:ext cx="1654800" cy="2119686"/>
            <a:chOff x="9920825" y="2409139"/>
            <a:chExt cx="1654800" cy="2119686"/>
          </a:xfrm>
        </p:grpSpPr>
        <p:pic>
          <p:nvPicPr>
            <p:cNvPr id="403" name="Google Shape;403;p65"/>
            <p:cNvPicPr preferRelativeResize="0"/>
            <p:nvPr/>
          </p:nvPicPr>
          <p:blipFill>
            <a:blip r:embed="rId11">
              <a:alphaModFix/>
            </a:blip>
            <a:stretch>
              <a:fillRect/>
            </a:stretch>
          </p:blipFill>
          <p:spPr>
            <a:xfrm>
              <a:off x="10006895" y="2409139"/>
              <a:ext cx="1449246" cy="1443073"/>
            </a:xfrm>
            <a:prstGeom prst="rect">
              <a:avLst/>
            </a:prstGeom>
            <a:noFill/>
            <a:ln>
              <a:noFill/>
            </a:ln>
          </p:spPr>
        </p:pic>
        <p:sp>
          <p:nvSpPr>
            <p:cNvPr id="404" name="Google Shape;404;p65"/>
            <p:cNvSpPr txBox="1"/>
            <p:nvPr/>
          </p:nvSpPr>
          <p:spPr>
            <a:xfrm>
              <a:off x="9920825" y="3956125"/>
              <a:ext cx="1654800" cy="572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200"/>
                </a:spcBef>
                <a:spcAft>
                  <a:spcPts val="0"/>
                </a:spcAft>
                <a:buNone/>
              </a:pPr>
              <a:r>
                <a:rPr lang="en-US">
                  <a:solidFill>
                    <a:schemeClr val="lt1"/>
                  </a:solidFill>
                  <a:latin typeface="Proxima Nova"/>
                  <a:ea typeface="Proxima Nova"/>
                  <a:cs typeface="Proxima Nova"/>
                  <a:sym typeface="Proxima Nova"/>
                </a:rPr>
                <a:t>California Institute of Technology</a:t>
              </a:r>
              <a:endParaRPr>
                <a:latin typeface="Proxima Nova"/>
                <a:ea typeface="Proxima Nova"/>
                <a:cs typeface="Proxima Nova"/>
                <a:sym typeface="Proxima Nova"/>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66" name="Shape 766"/>
        <p:cNvGrpSpPr/>
        <p:nvPr/>
      </p:nvGrpSpPr>
      <p:grpSpPr>
        <a:xfrm>
          <a:off x="0" y="0"/>
          <a:ext cx="0" cy="0"/>
          <a:chOff x="0" y="0"/>
          <a:chExt cx="0" cy="0"/>
        </a:xfrm>
      </p:grpSpPr>
      <p:sp>
        <p:nvSpPr>
          <p:cNvPr id="767" name="Google Shape;767;p83"/>
          <p:cNvSpPr txBox="1"/>
          <p:nvPr>
            <p:ph type="title"/>
          </p:nvPr>
        </p:nvSpPr>
        <p:spPr>
          <a:xfrm>
            <a:off x="156409" y="0"/>
            <a:ext cx="12151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0" lang="en-US" sz="3600">
                <a:latin typeface="Oswald Medium"/>
                <a:ea typeface="Oswald Medium"/>
                <a:cs typeface="Oswald Medium"/>
                <a:sym typeface="Oswald Medium"/>
              </a:rPr>
              <a:t>Current CalREN Network</a:t>
            </a:r>
            <a:endParaRPr/>
          </a:p>
        </p:txBody>
      </p:sp>
      <p:pic>
        <p:nvPicPr>
          <p:cNvPr id="768" name="Google Shape;768;p83"/>
          <p:cNvPicPr preferRelativeResize="0"/>
          <p:nvPr/>
        </p:nvPicPr>
        <p:blipFill rotWithShape="1">
          <a:blip r:embed="rId3">
            <a:alphaModFix/>
          </a:blip>
          <a:srcRect b="2015" l="0" r="0" t="2005"/>
          <a:stretch/>
        </p:blipFill>
        <p:spPr>
          <a:xfrm>
            <a:off x="2843975" y="1373928"/>
            <a:ext cx="6504043" cy="522763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84"/>
          <p:cNvSpPr txBox="1"/>
          <p:nvPr>
            <p:ph type="ctrTitle"/>
          </p:nvPr>
        </p:nvSpPr>
        <p:spPr>
          <a:xfrm>
            <a:off x="75" y="2320675"/>
            <a:ext cx="12192000" cy="16803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NGI - Hardware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85"/>
          <p:cNvSpPr txBox="1"/>
          <p:nvPr>
            <p:ph type="title"/>
          </p:nvPr>
        </p:nvSpPr>
        <p:spPr>
          <a:xfrm>
            <a:off x="397564" y="388731"/>
            <a:ext cx="15438900" cy="12543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Aggregation Router - Juniper 400G Line Cards </a:t>
            </a:r>
            <a:endParaRPr/>
          </a:p>
        </p:txBody>
      </p:sp>
      <p:pic>
        <p:nvPicPr>
          <p:cNvPr id="780" name="Google Shape;780;p85"/>
          <p:cNvPicPr preferRelativeResize="0"/>
          <p:nvPr/>
        </p:nvPicPr>
        <p:blipFill>
          <a:blip r:embed="rId3">
            <a:alphaModFix/>
          </a:blip>
          <a:stretch>
            <a:fillRect/>
          </a:stretch>
        </p:blipFill>
        <p:spPr>
          <a:xfrm>
            <a:off x="948633" y="1680500"/>
            <a:ext cx="2501667" cy="3116969"/>
          </a:xfrm>
          <a:prstGeom prst="rect">
            <a:avLst/>
          </a:prstGeom>
          <a:noFill/>
          <a:ln>
            <a:noFill/>
          </a:ln>
        </p:spPr>
      </p:pic>
      <p:pic>
        <p:nvPicPr>
          <p:cNvPr id="781" name="Google Shape;781;p85"/>
          <p:cNvPicPr preferRelativeResize="0"/>
          <p:nvPr/>
        </p:nvPicPr>
        <p:blipFill rotWithShape="1">
          <a:blip r:embed="rId4">
            <a:alphaModFix/>
          </a:blip>
          <a:srcRect b="0" l="0" r="0" t="0"/>
          <a:stretch/>
        </p:blipFill>
        <p:spPr>
          <a:xfrm rot="10800000">
            <a:off x="932665" y="5562265"/>
            <a:ext cx="2533601" cy="341400"/>
          </a:xfrm>
          <a:prstGeom prst="rect">
            <a:avLst/>
          </a:prstGeom>
          <a:noFill/>
          <a:ln>
            <a:noFill/>
          </a:ln>
        </p:spPr>
      </p:pic>
      <p:sp>
        <p:nvSpPr>
          <p:cNvPr id="782" name="Google Shape;782;p85"/>
          <p:cNvSpPr txBox="1"/>
          <p:nvPr/>
        </p:nvSpPr>
        <p:spPr>
          <a:xfrm>
            <a:off x="1262067" y="4753600"/>
            <a:ext cx="1874700" cy="4752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b="1" lang="en-US" sz="1100">
                <a:solidFill>
                  <a:schemeClr val="dk1"/>
                </a:solidFill>
                <a:latin typeface="Calibri"/>
                <a:ea typeface="Calibri"/>
                <a:cs typeface="Calibri"/>
                <a:sym typeface="Calibri"/>
              </a:rPr>
              <a:t>Juniper MX10008</a:t>
            </a:r>
            <a:endParaRPr b="1" sz="1500"/>
          </a:p>
        </p:txBody>
      </p:sp>
      <p:sp>
        <p:nvSpPr>
          <p:cNvPr id="783" name="Google Shape;783;p85"/>
          <p:cNvSpPr txBox="1"/>
          <p:nvPr/>
        </p:nvSpPr>
        <p:spPr>
          <a:xfrm>
            <a:off x="1262067" y="5903667"/>
            <a:ext cx="1874700" cy="4752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b="1" lang="en-US" sz="1100">
                <a:solidFill>
                  <a:schemeClr val="dk1"/>
                </a:solidFill>
                <a:latin typeface="Calibri"/>
                <a:ea typeface="Calibri"/>
                <a:cs typeface="Calibri"/>
                <a:sym typeface="Calibri"/>
              </a:rPr>
              <a:t>LC9600 400G Line Card</a:t>
            </a:r>
            <a:endParaRPr b="1" sz="1500"/>
          </a:p>
        </p:txBody>
      </p:sp>
      <p:sp>
        <p:nvSpPr>
          <p:cNvPr id="784" name="Google Shape;784;p85"/>
          <p:cNvSpPr txBox="1"/>
          <p:nvPr/>
        </p:nvSpPr>
        <p:spPr>
          <a:xfrm>
            <a:off x="1262067" y="5112967"/>
            <a:ext cx="1874700" cy="4752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b="1" lang="en-US" sz="3100">
                <a:solidFill>
                  <a:schemeClr val="dk1"/>
                </a:solidFill>
                <a:latin typeface="Calibri"/>
                <a:ea typeface="Calibri"/>
                <a:cs typeface="Calibri"/>
                <a:sym typeface="Calibri"/>
              </a:rPr>
              <a:t>+</a:t>
            </a:r>
            <a:endParaRPr b="1" sz="3500"/>
          </a:p>
        </p:txBody>
      </p:sp>
      <p:sp>
        <p:nvSpPr>
          <p:cNvPr id="785" name="Google Shape;785;p85"/>
          <p:cNvSpPr txBox="1"/>
          <p:nvPr/>
        </p:nvSpPr>
        <p:spPr>
          <a:xfrm>
            <a:off x="4253367" y="1593067"/>
            <a:ext cx="7623900" cy="11235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1900">
                <a:solidFill>
                  <a:schemeClr val="dk1"/>
                </a:solidFill>
                <a:latin typeface="Calibri"/>
                <a:ea typeface="Calibri"/>
                <a:cs typeface="Calibri"/>
                <a:sym typeface="Calibri"/>
              </a:rPr>
              <a:t>Replace 100G Line Cards </a:t>
            </a:r>
            <a:endParaRPr b="1" sz="1900">
              <a:solidFill>
                <a:schemeClr val="dk1"/>
              </a:solidFill>
              <a:latin typeface="Calibri"/>
              <a:ea typeface="Calibri"/>
              <a:cs typeface="Calibri"/>
              <a:sym typeface="Calibri"/>
            </a:endParaRPr>
          </a:p>
          <a:p>
            <a:pPr indent="0" lvl="0" marL="0" rtl="0" algn="ctr">
              <a:spcBef>
                <a:spcPts val="0"/>
              </a:spcBef>
              <a:spcAft>
                <a:spcPts val="0"/>
              </a:spcAft>
              <a:buNone/>
            </a:pPr>
            <a:r>
              <a:rPr b="1" lang="en-US" sz="1900">
                <a:solidFill>
                  <a:schemeClr val="dk1"/>
                </a:solidFill>
                <a:latin typeface="Calibri"/>
                <a:ea typeface="Calibri"/>
                <a:cs typeface="Calibri"/>
                <a:sym typeface="Calibri"/>
              </a:rPr>
              <a:t>with</a:t>
            </a:r>
            <a:endParaRPr b="1" sz="1900">
              <a:solidFill>
                <a:schemeClr val="dk1"/>
              </a:solidFill>
              <a:latin typeface="Calibri"/>
              <a:ea typeface="Calibri"/>
              <a:cs typeface="Calibri"/>
              <a:sym typeface="Calibri"/>
            </a:endParaRPr>
          </a:p>
          <a:p>
            <a:pPr indent="0" lvl="0" marL="0" rtl="0" algn="ctr">
              <a:spcBef>
                <a:spcPts val="0"/>
              </a:spcBef>
              <a:spcAft>
                <a:spcPts val="0"/>
              </a:spcAft>
              <a:buNone/>
            </a:pPr>
            <a:r>
              <a:rPr b="1" lang="en-US" sz="1900">
                <a:solidFill>
                  <a:schemeClr val="dk1"/>
                </a:solidFill>
                <a:latin typeface="Calibri"/>
                <a:ea typeface="Calibri"/>
                <a:cs typeface="Calibri"/>
                <a:sym typeface="Calibri"/>
              </a:rPr>
              <a:t>High-Capacity 400G Line Cards</a:t>
            </a:r>
            <a:endParaRPr sz="1300"/>
          </a:p>
        </p:txBody>
      </p:sp>
      <p:sp>
        <p:nvSpPr>
          <p:cNvPr id="786" name="Google Shape;786;p85"/>
          <p:cNvSpPr/>
          <p:nvPr/>
        </p:nvSpPr>
        <p:spPr>
          <a:xfrm>
            <a:off x="4463300" y="2917200"/>
            <a:ext cx="2149500" cy="2886300"/>
          </a:xfrm>
          <a:prstGeom prst="roundRect">
            <a:avLst>
              <a:gd fmla="val 16667" name="adj"/>
            </a:avLst>
          </a:prstGeom>
          <a:noFill/>
          <a:ln cap="flat" cmpd="sng" w="25400">
            <a:solidFill>
              <a:srgbClr val="315364"/>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US" sz="1600">
                <a:solidFill>
                  <a:schemeClr val="dk1"/>
                </a:solidFill>
              </a:rPr>
              <a:t>High Capacity</a:t>
            </a:r>
            <a:endParaRPr b="1" sz="1600">
              <a:solidFill>
                <a:schemeClr val="dk1"/>
              </a:solidFill>
            </a:endParaRPr>
          </a:p>
          <a:p>
            <a:pPr indent="0" lvl="0" marL="0" marR="0" rtl="0" algn="ctr">
              <a:lnSpc>
                <a:spcPct val="100000"/>
              </a:lnSpc>
              <a:spcBef>
                <a:spcPts val="0"/>
              </a:spcBef>
              <a:spcAft>
                <a:spcPts val="0"/>
              </a:spcAft>
              <a:buNone/>
            </a:pPr>
            <a:r>
              <a:t/>
            </a:r>
            <a:endParaRPr b="1" sz="1600">
              <a:solidFill>
                <a:schemeClr val="dk1"/>
              </a:solidFill>
            </a:endParaRPr>
          </a:p>
          <a:p>
            <a:pPr indent="0" lvl="0" marL="0" marR="0" rtl="0" algn="ctr">
              <a:lnSpc>
                <a:spcPct val="100000"/>
              </a:lnSpc>
              <a:spcBef>
                <a:spcPts val="0"/>
              </a:spcBef>
              <a:spcAft>
                <a:spcPts val="0"/>
              </a:spcAft>
              <a:buNone/>
            </a:pPr>
            <a:r>
              <a:rPr lang="en-US" sz="1300">
                <a:solidFill>
                  <a:schemeClr val="dk1"/>
                </a:solidFill>
                <a:latin typeface="Calibri"/>
                <a:ea typeface="Calibri"/>
                <a:cs typeface="Calibri"/>
                <a:sym typeface="Calibri"/>
              </a:rPr>
              <a:t>400G card supports 9.6T/Slot </a:t>
            </a:r>
            <a:endParaRPr sz="13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lang="en-US" sz="1300">
                <a:solidFill>
                  <a:schemeClr val="dk1"/>
                </a:solidFill>
                <a:latin typeface="Calibri"/>
                <a:ea typeface="Calibri"/>
                <a:cs typeface="Calibri"/>
                <a:sym typeface="Calibri"/>
              </a:rPr>
              <a:t>vs</a:t>
            </a:r>
            <a:endParaRPr sz="13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lang="en-US" sz="1300">
                <a:solidFill>
                  <a:schemeClr val="dk1"/>
                </a:solidFill>
                <a:latin typeface="Calibri"/>
                <a:ea typeface="Calibri"/>
                <a:cs typeface="Calibri"/>
                <a:sym typeface="Calibri"/>
              </a:rPr>
              <a:t> 100G card supports 2.4T/Slot</a:t>
            </a:r>
            <a:endParaRPr sz="16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sz="1600">
              <a:solidFill>
                <a:schemeClr val="dk1"/>
              </a:solidFill>
            </a:endParaRPr>
          </a:p>
          <a:p>
            <a:pPr indent="0" lvl="0" marL="0" marR="0" rtl="0" algn="ctr">
              <a:lnSpc>
                <a:spcPct val="100000"/>
              </a:lnSpc>
              <a:spcBef>
                <a:spcPts val="0"/>
              </a:spcBef>
              <a:spcAft>
                <a:spcPts val="0"/>
              </a:spcAft>
              <a:buNone/>
            </a:pPr>
            <a:r>
              <a:t/>
            </a:r>
            <a:endParaRPr sz="1600">
              <a:solidFill>
                <a:schemeClr val="dk1"/>
              </a:solidFill>
            </a:endParaRPr>
          </a:p>
          <a:p>
            <a:pPr indent="0" lvl="0" marL="0" marR="0" rtl="0" algn="ctr">
              <a:lnSpc>
                <a:spcPct val="100000"/>
              </a:lnSpc>
              <a:spcBef>
                <a:spcPts val="0"/>
              </a:spcBef>
              <a:spcAft>
                <a:spcPts val="0"/>
              </a:spcAft>
              <a:buNone/>
            </a:pPr>
            <a:r>
              <a:t/>
            </a:r>
            <a:endParaRPr sz="1600">
              <a:solidFill>
                <a:schemeClr val="dk1"/>
              </a:solidFill>
            </a:endParaRPr>
          </a:p>
          <a:p>
            <a:pPr indent="0" lvl="0" marL="0" marR="0" rtl="0" algn="ctr">
              <a:lnSpc>
                <a:spcPct val="100000"/>
              </a:lnSpc>
              <a:spcBef>
                <a:spcPts val="0"/>
              </a:spcBef>
              <a:spcAft>
                <a:spcPts val="0"/>
              </a:spcAft>
              <a:buNone/>
            </a:pPr>
            <a:r>
              <a:rPr lang="en-US" sz="1600">
                <a:solidFill>
                  <a:schemeClr val="dk1"/>
                </a:solidFill>
              </a:rPr>
              <a:t> </a:t>
            </a:r>
            <a:r>
              <a:rPr b="1" lang="en-US" sz="1600">
                <a:solidFill>
                  <a:schemeClr val="dk1"/>
                </a:solidFill>
              </a:rPr>
              <a:t> </a:t>
            </a:r>
            <a:endParaRPr sz="1500"/>
          </a:p>
        </p:txBody>
      </p:sp>
      <p:sp>
        <p:nvSpPr>
          <p:cNvPr id="787" name="Google Shape;787;p85"/>
          <p:cNvSpPr/>
          <p:nvPr/>
        </p:nvSpPr>
        <p:spPr>
          <a:xfrm>
            <a:off x="7057133" y="2901307"/>
            <a:ext cx="2149500" cy="2886300"/>
          </a:xfrm>
          <a:prstGeom prst="roundRect">
            <a:avLst>
              <a:gd fmla="val 16667" name="adj"/>
            </a:avLst>
          </a:prstGeom>
          <a:noFill/>
          <a:ln cap="flat" cmpd="sng" w="25400">
            <a:solidFill>
              <a:srgbClr val="315364"/>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US" sz="1600">
                <a:solidFill>
                  <a:schemeClr val="dk1"/>
                </a:solidFill>
              </a:rPr>
              <a:t>Future Ready </a:t>
            </a:r>
            <a:endParaRPr b="1" sz="1600">
              <a:solidFill>
                <a:schemeClr val="dk1"/>
              </a:solidFill>
            </a:endParaRPr>
          </a:p>
          <a:p>
            <a:pPr indent="0" lvl="0" marL="0" marR="0" rtl="0" algn="ctr">
              <a:lnSpc>
                <a:spcPct val="100000"/>
              </a:lnSpc>
              <a:spcBef>
                <a:spcPts val="0"/>
              </a:spcBef>
              <a:spcAft>
                <a:spcPts val="0"/>
              </a:spcAft>
              <a:buNone/>
            </a:pPr>
            <a:r>
              <a:t/>
            </a:r>
            <a:endParaRPr b="1" sz="1600">
              <a:solidFill>
                <a:schemeClr val="dk1"/>
              </a:solidFill>
            </a:endParaRPr>
          </a:p>
          <a:p>
            <a:pPr indent="0" lvl="0" marL="0" marR="0" rtl="0" algn="ctr">
              <a:lnSpc>
                <a:spcPct val="100000"/>
              </a:lnSpc>
              <a:spcBef>
                <a:spcPts val="0"/>
              </a:spcBef>
              <a:spcAft>
                <a:spcPts val="0"/>
              </a:spcAft>
              <a:buNone/>
            </a:pPr>
            <a:r>
              <a:t/>
            </a:r>
            <a:endParaRPr b="1" sz="1600">
              <a:solidFill>
                <a:schemeClr val="dk1"/>
              </a:solidFill>
            </a:endParaRPr>
          </a:p>
          <a:p>
            <a:pPr indent="0" lvl="0" marL="0" marR="0" rtl="0" algn="ctr">
              <a:lnSpc>
                <a:spcPct val="100000"/>
              </a:lnSpc>
              <a:spcBef>
                <a:spcPts val="0"/>
              </a:spcBef>
              <a:spcAft>
                <a:spcPts val="0"/>
              </a:spcAft>
              <a:buNone/>
            </a:pPr>
            <a:r>
              <a:rPr lang="en-US" sz="1500">
                <a:solidFill>
                  <a:schemeClr val="dk1"/>
                </a:solidFill>
                <a:latin typeface="Calibri"/>
                <a:ea typeface="Calibri"/>
                <a:cs typeface="Calibri"/>
                <a:sym typeface="Calibri"/>
              </a:rPr>
              <a:t>Support 400G ZR+ and 400G grey optics</a:t>
            </a:r>
            <a:r>
              <a:rPr lang="en-US"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sz="1600">
              <a:solidFill>
                <a:schemeClr val="dk1"/>
              </a:solidFill>
            </a:endParaRPr>
          </a:p>
          <a:p>
            <a:pPr indent="0" lvl="0" marL="0" marR="0" rtl="0" algn="ctr">
              <a:lnSpc>
                <a:spcPct val="100000"/>
              </a:lnSpc>
              <a:spcBef>
                <a:spcPts val="0"/>
              </a:spcBef>
              <a:spcAft>
                <a:spcPts val="0"/>
              </a:spcAft>
              <a:buNone/>
            </a:pPr>
            <a:r>
              <a:t/>
            </a:r>
            <a:endParaRPr sz="1600">
              <a:solidFill>
                <a:schemeClr val="dk1"/>
              </a:solidFill>
            </a:endParaRPr>
          </a:p>
          <a:p>
            <a:pPr indent="0" lvl="0" marL="0" marR="0" rtl="0" algn="ctr">
              <a:lnSpc>
                <a:spcPct val="100000"/>
              </a:lnSpc>
              <a:spcBef>
                <a:spcPts val="0"/>
              </a:spcBef>
              <a:spcAft>
                <a:spcPts val="0"/>
              </a:spcAft>
              <a:buNone/>
            </a:pPr>
            <a:r>
              <a:t/>
            </a:r>
            <a:endParaRPr sz="1600">
              <a:solidFill>
                <a:schemeClr val="dk1"/>
              </a:solidFill>
            </a:endParaRPr>
          </a:p>
          <a:p>
            <a:pPr indent="0" lvl="0" marL="0" marR="0" rtl="0" algn="ctr">
              <a:lnSpc>
                <a:spcPct val="100000"/>
              </a:lnSpc>
              <a:spcBef>
                <a:spcPts val="0"/>
              </a:spcBef>
              <a:spcAft>
                <a:spcPts val="0"/>
              </a:spcAft>
              <a:buNone/>
            </a:pPr>
            <a:r>
              <a:t/>
            </a:r>
            <a:endParaRPr sz="1600">
              <a:solidFill>
                <a:schemeClr val="dk1"/>
              </a:solidFill>
            </a:endParaRPr>
          </a:p>
          <a:p>
            <a:pPr indent="0" lvl="0" marL="0" marR="0" rtl="0" algn="ctr">
              <a:lnSpc>
                <a:spcPct val="100000"/>
              </a:lnSpc>
              <a:spcBef>
                <a:spcPts val="0"/>
              </a:spcBef>
              <a:spcAft>
                <a:spcPts val="0"/>
              </a:spcAft>
              <a:buNone/>
            </a:pPr>
            <a:r>
              <a:t/>
            </a:r>
            <a:endParaRPr sz="1600">
              <a:solidFill>
                <a:schemeClr val="dk1"/>
              </a:solidFill>
            </a:endParaRPr>
          </a:p>
        </p:txBody>
      </p:sp>
      <p:sp>
        <p:nvSpPr>
          <p:cNvPr id="788" name="Google Shape;788;p85"/>
          <p:cNvSpPr/>
          <p:nvPr/>
        </p:nvSpPr>
        <p:spPr>
          <a:xfrm>
            <a:off x="9650967" y="2901307"/>
            <a:ext cx="2149500" cy="2886300"/>
          </a:xfrm>
          <a:prstGeom prst="roundRect">
            <a:avLst>
              <a:gd fmla="val 16667" name="adj"/>
            </a:avLst>
          </a:prstGeom>
          <a:noFill/>
          <a:ln cap="flat" cmpd="sng" w="25400">
            <a:solidFill>
              <a:srgbClr val="315364"/>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US" sz="1600">
                <a:solidFill>
                  <a:schemeClr val="dk1"/>
                </a:solidFill>
              </a:rPr>
              <a:t>Backward Compatibility</a:t>
            </a:r>
            <a:endParaRPr b="1" sz="1600">
              <a:solidFill>
                <a:schemeClr val="dk1"/>
              </a:solidFill>
            </a:endParaRPr>
          </a:p>
          <a:p>
            <a:pPr indent="0" lvl="0" marL="0" marR="0" rtl="0" algn="ctr">
              <a:lnSpc>
                <a:spcPct val="100000"/>
              </a:lnSpc>
              <a:spcBef>
                <a:spcPts val="0"/>
              </a:spcBef>
              <a:spcAft>
                <a:spcPts val="0"/>
              </a:spcAft>
              <a:buNone/>
            </a:pPr>
            <a:r>
              <a:rPr b="1" lang="en-US" sz="1600">
                <a:solidFill>
                  <a:schemeClr val="dk1"/>
                </a:solidFill>
              </a:rPr>
              <a:t> </a:t>
            </a:r>
            <a:endParaRPr b="1" sz="1600">
              <a:solidFill>
                <a:schemeClr val="dk1"/>
              </a:solidFill>
            </a:endParaRPr>
          </a:p>
          <a:p>
            <a:pPr indent="0" lvl="0" marL="0" marR="0" rtl="0" algn="ctr">
              <a:lnSpc>
                <a:spcPct val="100000"/>
              </a:lnSpc>
              <a:spcBef>
                <a:spcPts val="0"/>
              </a:spcBef>
              <a:spcAft>
                <a:spcPts val="0"/>
              </a:spcAft>
              <a:buNone/>
            </a:pPr>
            <a:r>
              <a:rPr lang="en-US" sz="1500">
                <a:solidFill>
                  <a:schemeClr val="dk1"/>
                </a:solidFill>
                <a:latin typeface="Calibri"/>
                <a:ea typeface="Calibri"/>
                <a:cs typeface="Calibri"/>
                <a:sym typeface="Calibri"/>
              </a:rPr>
              <a:t>Support 100Gs by using break-outs</a:t>
            </a:r>
            <a:endParaRPr sz="15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sz="1600">
              <a:solidFill>
                <a:schemeClr val="dk1"/>
              </a:solidFill>
            </a:endParaRPr>
          </a:p>
          <a:p>
            <a:pPr indent="0" lvl="0" marL="0" marR="0" rtl="0" algn="ctr">
              <a:lnSpc>
                <a:spcPct val="100000"/>
              </a:lnSpc>
              <a:spcBef>
                <a:spcPts val="0"/>
              </a:spcBef>
              <a:spcAft>
                <a:spcPts val="0"/>
              </a:spcAft>
              <a:buNone/>
            </a:pPr>
            <a:r>
              <a:t/>
            </a:r>
            <a:endParaRPr sz="1600">
              <a:solidFill>
                <a:schemeClr val="dk1"/>
              </a:solidFill>
            </a:endParaRPr>
          </a:p>
          <a:p>
            <a:pPr indent="0" lvl="0" marL="0" marR="0" rtl="0" algn="ctr">
              <a:lnSpc>
                <a:spcPct val="100000"/>
              </a:lnSpc>
              <a:spcBef>
                <a:spcPts val="0"/>
              </a:spcBef>
              <a:spcAft>
                <a:spcPts val="0"/>
              </a:spcAft>
              <a:buNone/>
            </a:pPr>
            <a:r>
              <a:t/>
            </a:r>
            <a:endParaRPr sz="1600">
              <a:solidFill>
                <a:schemeClr val="dk1"/>
              </a:solidFill>
            </a:endParaRPr>
          </a:p>
          <a:p>
            <a:pPr indent="0" lvl="0" marL="0" marR="0" rtl="0" algn="ctr">
              <a:lnSpc>
                <a:spcPct val="100000"/>
              </a:lnSpc>
              <a:spcBef>
                <a:spcPts val="0"/>
              </a:spcBef>
              <a:spcAft>
                <a:spcPts val="0"/>
              </a:spcAft>
              <a:buNone/>
            </a:pPr>
            <a:r>
              <a:t/>
            </a:r>
            <a:endParaRPr sz="1600">
              <a:solidFill>
                <a:schemeClr val="dk1"/>
              </a:solidFill>
            </a:endParaRPr>
          </a:p>
          <a:p>
            <a:pPr indent="0" lvl="0" marL="0" marR="0" rtl="0" algn="ctr">
              <a:lnSpc>
                <a:spcPct val="100000"/>
              </a:lnSpc>
              <a:spcBef>
                <a:spcPts val="0"/>
              </a:spcBef>
              <a:spcAft>
                <a:spcPts val="0"/>
              </a:spcAft>
              <a:buNone/>
            </a:pPr>
            <a:r>
              <a:rPr lang="en-US" sz="1600">
                <a:solidFill>
                  <a:schemeClr val="dk1"/>
                </a:solidFill>
              </a:rPr>
              <a:t> </a:t>
            </a:r>
            <a:endParaRPr sz="1600">
              <a:solidFill>
                <a:schemeClr val="dk1"/>
              </a:solidFill>
            </a:endParaRPr>
          </a:p>
        </p:txBody>
      </p:sp>
      <p:pic>
        <p:nvPicPr>
          <p:cNvPr id="789" name="Google Shape;789;p85"/>
          <p:cNvPicPr preferRelativeResize="0"/>
          <p:nvPr/>
        </p:nvPicPr>
        <p:blipFill>
          <a:blip r:embed="rId5">
            <a:alphaModFix/>
          </a:blip>
          <a:stretch>
            <a:fillRect/>
          </a:stretch>
        </p:blipFill>
        <p:spPr>
          <a:xfrm>
            <a:off x="4831550" y="4480803"/>
            <a:ext cx="1413116" cy="1413142"/>
          </a:xfrm>
          <a:prstGeom prst="rect">
            <a:avLst/>
          </a:prstGeom>
          <a:noFill/>
          <a:ln>
            <a:noFill/>
          </a:ln>
        </p:spPr>
      </p:pic>
      <p:pic>
        <p:nvPicPr>
          <p:cNvPr descr="Cisco QDD-400G-ZRP-S 10-3496-01 Digital Coherent DCO 400G-ZR+ | eBay" id="790" name="Google Shape;790;p85"/>
          <p:cNvPicPr preferRelativeResize="0"/>
          <p:nvPr/>
        </p:nvPicPr>
        <p:blipFill rotWithShape="1">
          <a:blip r:embed="rId6">
            <a:alphaModFix/>
          </a:blip>
          <a:srcRect b="0" l="0" r="0" t="0"/>
          <a:stretch/>
        </p:blipFill>
        <p:spPr>
          <a:xfrm>
            <a:off x="7297166" y="4589216"/>
            <a:ext cx="1792008" cy="940799"/>
          </a:xfrm>
          <a:prstGeom prst="rect">
            <a:avLst/>
          </a:prstGeom>
          <a:noFill/>
          <a:ln>
            <a:noFill/>
          </a:ln>
        </p:spPr>
      </p:pic>
      <p:pic>
        <p:nvPicPr>
          <p:cNvPr id="791" name="Google Shape;791;p85"/>
          <p:cNvPicPr preferRelativeResize="0"/>
          <p:nvPr/>
        </p:nvPicPr>
        <p:blipFill>
          <a:blip r:embed="rId7">
            <a:alphaModFix/>
          </a:blip>
          <a:stretch>
            <a:fillRect/>
          </a:stretch>
        </p:blipFill>
        <p:spPr>
          <a:xfrm>
            <a:off x="10019217" y="4385317"/>
            <a:ext cx="1413099" cy="1413099"/>
          </a:xfrm>
          <a:prstGeom prst="rect">
            <a:avLst/>
          </a:prstGeom>
          <a:noFill/>
          <a:ln>
            <a:noFill/>
          </a:ln>
        </p:spPr>
      </p:pic>
      <p:sp>
        <p:nvSpPr>
          <p:cNvPr id="792" name="Google Shape;792;p85"/>
          <p:cNvSpPr txBox="1"/>
          <p:nvPr/>
        </p:nvSpPr>
        <p:spPr>
          <a:xfrm>
            <a:off x="7127983" y="5323233"/>
            <a:ext cx="1874700" cy="4752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lang="en-US" sz="900">
                <a:solidFill>
                  <a:schemeClr val="dk1"/>
                </a:solidFill>
                <a:latin typeface="Calibri"/>
                <a:ea typeface="Calibri"/>
                <a:cs typeface="Calibri"/>
                <a:sym typeface="Calibri"/>
              </a:rPr>
              <a:t>400G Coherent Optics   </a:t>
            </a:r>
            <a:endParaRPr sz="1300"/>
          </a:p>
        </p:txBody>
      </p:sp>
      <p:sp>
        <p:nvSpPr>
          <p:cNvPr id="793" name="Google Shape;793;p85"/>
          <p:cNvSpPr txBox="1"/>
          <p:nvPr/>
        </p:nvSpPr>
        <p:spPr>
          <a:xfrm>
            <a:off x="5224703" y="4840967"/>
            <a:ext cx="626700" cy="4752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b="1" lang="en-US" sz="2100">
                <a:solidFill>
                  <a:schemeClr val="dk2"/>
                </a:solidFill>
                <a:latin typeface="Calibri"/>
                <a:ea typeface="Calibri"/>
                <a:cs typeface="Calibri"/>
                <a:sym typeface="Calibri"/>
              </a:rPr>
              <a:t>x4</a:t>
            </a:r>
            <a:endParaRPr b="1" sz="2500">
              <a:solidFill>
                <a:schemeClr val="dk2"/>
              </a:solidFill>
            </a:endParaRPr>
          </a:p>
        </p:txBody>
      </p:sp>
      <p:sp>
        <p:nvSpPr>
          <p:cNvPr id="794" name="Google Shape;794;p85"/>
          <p:cNvSpPr txBox="1"/>
          <p:nvPr/>
        </p:nvSpPr>
        <p:spPr>
          <a:xfrm>
            <a:off x="10623768" y="5272200"/>
            <a:ext cx="888000" cy="4752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lang="en-US" sz="900">
                <a:solidFill>
                  <a:schemeClr val="dk1"/>
                </a:solidFill>
                <a:latin typeface="Calibri"/>
                <a:ea typeface="Calibri"/>
                <a:cs typeface="Calibri"/>
                <a:sym typeface="Calibri"/>
              </a:rPr>
              <a:t>100G tech   </a:t>
            </a:r>
            <a:endParaRPr sz="1300"/>
          </a:p>
        </p:txBody>
      </p:sp>
      <p:sp>
        <p:nvSpPr>
          <p:cNvPr id="795" name="Google Shape;795;p85"/>
          <p:cNvSpPr txBox="1"/>
          <p:nvPr/>
        </p:nvSpPr>
        <p:spPr>
          <a:xfrm>
            <a:off x="9969735" y="5272200"/>
            <a:ext cx="888000" cy="4752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lang="en-US" sz="900">
                <a:solidFill>
                  <a:schemeClr val="dk1"/>
                </a:solidFill>
                <a:latin typeface="Calibri"/>
                <a:ea typeface="Calibri"/>
                <a:cs typeface="Calibri"/>
                <a:sym typeface="Calibri"/>
              </a:rPr>
              <a:t>400G tech   </a:t>
            </a:r>
            <a:endParaRPr sz="13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86"/>
          <p:cNvSpPr txBox="1"/>
          <p:nvPr>
            <p:ph type="title"/>
          </p:nvPr>
        </p:nvSpPr>
        <p:spPr>
          <a:xfrm>
            <a:off x="298173" y="291548"/>
            <a:ext cx="11579100" cy="940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600"/>
              <a:buNone/>
            </a:pPr>
            <a:r>
              <a:rPr lang="en-US"/>
              <a:t>Digital Coherent Optics - 400ZR+ Optics</a:t>
            </a:r>
            <a:r>
              <a:rPr lang="en-US" sz="3600"/>
              <a:t> </a:t>
            </a:r>
            <a:endParaRPr/>
          </a:p>
        </p:txBody>
      </p:sp>
      <p:pic>
        <p:nvPicPr>
          <p:cNvPr descr="Cisco QDD-400G-ZRP-S 10-3496-01 Digital Coherent DCO 400G-ZR+ | eBay" id="801" name="Google Shape;801;p86"/>
          <p:cNvPicPr preferRelativeResize="0"/>
          <p:nvPr/>
        </p:nvPicPr>
        <p:blipFill rotWithShape="1">
          <a:blip r:embed="rId3">
            <a:alphaModFix/>
          </a:blip>
          <a:srcRect b="0" l="0" r="0" t="0"/>
          <a:stretch/>
        </p:blipFill>
        <p:spPr>
          <a:xfrm>
            <a:off x="442068" y="2280101"/>
            <a:ext cx="3351900" cy="1759747"/>
          </a:xfrm>
          <a:prstGeom prst="rect">
            <a:avLst/>
          </a:prstGeom>
          <a:noFill/>
          <a:ln>
            <a:noFill/>
          </a:ln>
        </p:spPr>
      </p:pic>
      <p:pic>
        <p:nvPicPr>
          <p:cNvPr id="802" name="Google Shape;802;p86"/>
          <p:cNvPicPr preferRelativeResize="0"/>
          <p:nvPr/>
        </p:nvPicPr>
        <p:blipFill rotWithShape="1">
          <a:blip r:embed="rId4">
            <a:alphaModFix/>
          </a:blip>
          <a:srcRect b="0" l="0" r="0" t="0"/>
          <a:stretch/>
        </p:blipFill>
        <p:spPr>
          <a:xfrm>
            <a:off x="4732267" y="3393533"/>
            <a:ext cx="1792002" cy="1125804"/>
          </a:xfrm>
          <a:prstGeom prst="rect">
            <a:avLst/>
          </a:prstGeom>
          <a:noFill/>
          <a:ln>
            <a:noFill/>
          </a:ln>
        </p:spPr>
      </p:pic>
      <p:pic>
        <p:nvPicPr>
          <p:cNvPr id="803" name="Google Shape;803;p86"/>
          <p:cNvPicPr preferRelativeResize="0"/>
          <p:nvPr/>
        </p:nvPicPr>
        <p:blipFill rotWithShape="1">
          <a:blip r:embed="rId5">
            <a:alphaModFix/>
          </a:blip>
          <a:srcRect b="0" l="0" r="0" t="0"/>
          <a:stretch/>
        </p:blipFill>
        <p:spPr>
          <a:xfrm>
            <a:off x="6861867" y="3194795"/>
            <a:ext cx="1179000" cy="403167"/>
          </a:xfrm>
          <a:prstGeom prst="rect">
            <a:avLst/>
          </a:prstGeom>
          <a:noFill/>
          <a:ln>
            <a:noFill/>
          </a:ln>
        </p:spPr>
      </p:pic>
      <p:sp>
        <p:nvSpPr>
          <p:cNvPr id="804" name="Google Shape;804;p86"/>
          <p:cNvSpPr txBox="1"/>
          <p:nvPr/>
        </p:nvSpPr>
        <p:spPr>
          <a:xfrm>
            <a:off x="5745900" y="3718833"/>
            <a:ext cx="1874700" cy="4752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b="1" i="0" lang="en-US" sz="3100" u="none" cap="none" strike="noStrike">
                <a:solidFill>
                  <a:schemeClr val="dk1"/>
                </a:solidFill>
                <a:latin typeface="Calibri"/>
                <a:ea typeface="Calibri"/>
                <a:cs typeface="Calibri"/>
                <a:sym typeface="Calibri"/>
              </a:rPr>
              <a:t>+</a:t>
            </a:r>
            <a:endParaRPr b="1" i="0" sz="3500" u="none" cap="none" strike="noStrike">
              <a:solidFill>
                <a:srgbClr val="000000"/>
              </a:solidFill>
              <a:latin typeface="Arial"/>
              <a:ea typeface="Arial"/>
              <a:cs typeface="Arial"/>
              <a:sym typeface="Arial"/>
            </a:endParaRPr>
          </a:p>
        </p:txBody>
      </p:sp>
      <p:pic>
        <p:nvPicPr>
          <p:cNvPr descr="Cisco QDD-400G-ZRP-S 10-3496-01 Digital Coherent DCO 400G-ZR+ | eBay" id="805" name="Google Shape;805;p86"/>
          <p:cNvPicPr preferRelativeResize="0"/>
          <p:nvPr/>
        </p:nvPicPr>
        <p:blipFill rotWithShape="1">
          <a:blip r:embed="rId3">
            <a:alphaModFix/>
          </a:blip>
          <a:srcRect b="0" l="0" r="0" t="0"/>
          <a:stretch/>
        </p:blipFill>
        <p:spPr>
          <a:xfrm>
            <a:off x="9572617" y="3474835"/>
            <a:ext cx="1624767" cy="853000"/>
          </a:xfrm>
          <a:prstGeom prst="rect">
            <a:avLst/>
          </a:prstGeom>
          <a:noFill/>
          <a:ln>
            <a:noFill/>
          </a:ln>
        </p:spPr>
      </p:pic>
      <p:sp>
        <p:nvSpPr>
          <p:cNvPr id="806" name="Google Shape;806;p86"/>
          <p:cNvSpPr txBox="1"/>
          <p:nvPr/>
        </p:nvSpPr>
        <p:spPr>
          <a:xfrm>
            <a:off x="9447633" y="4777833"/>
            <a:ext cx="1874700" cy="4752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b="1" i="0" lang="en-US" sz="1100" u="none" cap="none" strike="noStrike">
                <a:solidFill>
                  <a:schemeClr val="dk1"/>
                </a:solidFill>
                <a:latin typeface="Calibri"/>
                <a:ea typeface="Calibri"/>
                <a:cs typeface="Calibri"/>
                <a:sym typeface="Calibri"/>
              </a:rPr>
              <a:t>400ZR</a:t>
            </a:r>
            <a:r>
              <a:rPr b="1" lang="en-US" sz="1100">
                <a:solidFill>
                  <a:schemeClr val="dk1"/>
                </a:solidFill>
                <a:latin typeface="Calibri"/>
                <a:ea typeface="Calibri"/>
                <a:cs typeface="Calibri"/>
                <a:sym typeface="Calibri"/>
              </a:rPr>
              <a:t>+</a:t>
            </a:r>
            <a:r>
              <a:rPr b="1" i="0" lang="en-US" sz="1100" u="none" cap="none" strike="noStrike">
                <a:solidFill>
                  <a:schemeClr val="dk1"/>
                </a:solidFill>
                <a:latin typeface="Calibri"/>
                <a:ea typeface="Calibri"/>
                <a:cs typeface="Calibri"/>
                <a:sym typeface="Calibri"/>
              </a:rPr>
              <a:t> Coherent Optics   </a:t>
            </a:r>
            <a:endParaRPr b="1" i="0" sz="1500" u="none" cap="none" strike="noStrike">
              <a:solidFill>
                <a:srgbClr val="000000"/>
              </a:solidFill>
              <a:latin typeface="Arial"/>
              <a:ea typeface="Arial"/>
              <a:cs typeface="Arial"/>
              <a:sym typeface="Arial"/>
            </a:endParaRPr>
          </a:p>
        </p:txBody>
      </p:sp>
      <p:sp>
        <p:nvSpPr>
          <p:cNvPr id="807" name="Google Shape;807;p86"/>
          <p:cNvSpPr txBox="1"/>
          <p:nvPr/>
        </p:nvSpPr>
        <p:spPr>
          <a:xfrm>
            <a:off x="4690867" y="4857067"/>
            <a:ext cx="1874700" cy="4752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b="1" i="0" lang="en-US" sz="1100" u="none" cap="none" strike="noStrike">
                <a:solidFill>
                  <a:schemeClr val="dk1"/>
                </a:solidFill>
                <a:latin typeface="Calibri"/>
                <a:ea typeface="Calibri"/>
                <a:cs typeface="Calibri"/>
                <a:sym typeface="Calibri"/>
              </a:rPr>
              <a:t>NCS2006 Shelf </a:t>
            </a:r>
            <a:endParaRPr b="1" i="0" sz="1500" u="none" cap="none" strike="noStrike">
              <a:solidFill>
                <a:srgbClr val="000000"/>
              </a:solidFill>
              <a:latin typeface="Arial"/>
              <a:ea typeface="Arial"/>
              <a:cs typeface="Arial"/>
              <a:sym typeface="Arial"/>
            </a:endParaRPr>
          </a:p>
        </p:txBody>
      </p:sp>
      <p:sp>
        <p:nvSpPr>
          <p:cNvPr id="808" name="Google Shape;808;p86"/>
          <p:cNvSpPr txBox="1"/>
          <p:nvPr/>
        </p:nvSpPr>
        <p:spPr>
          <a:xfrm>
            <a:off x="6418283" y="4860300"/>
            <a:ext cx="1874700" cy="4752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b="1" i="0" lang="en-US" sz="1100" u="none" cap="none" strike="noStrike">
                <a:solidFill>
                  <a:schemeClr val="dk1"/>
                </a:solidFill>
                <a:latin typeface="Calibri"/>
                <a:ea typeface="Calibri"/>
                <a:cs typeface="Calibri"/>
                <a:sym typeface="Calibri"/>
              </a:rPr>
              <a:t>4x 100G Transponder  </a:t>
            </a:r>
            <a:endParaRPr b="1" i="0" sz="1500" u="none" cap="none" strike="noStrike">
              <a:solidFill>
                <a:srgbClr val="000000"/>
              </a:solidFill>
              <a:latin typeface="Arial"/>
              <a:ea typeface="Arial"/>
              <a:cs typeface="Arial"/>
              <a:sym typeface="Arial"/>
            </a:endParaRPr>
          </a:p>
        </p:txBody>
      </p:sp>
      <p:sp>
        <p:nvSpPr>
          <p:cNvPr id="809" name="Google Shape;809;p86"/>
          <p:cNvSpPr txBox="1"/>
          <p:nvPr/>
        </p:nvSpPr>
        <p:spPr>
          <a:xfrm>
            <a:off x="697100" y="3886667"/>
            <a:ext cx="2622900" cy="4752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b="1" i="0" lang="en-US" sz="1100" u="none" cap="none" strike="noStrike">
                <a:solidFill>
                  <a:schemeClr val="dk1"/>
                </a:solidFill>
                <a:latin typeface="Calibri"/>
                <a:ea typeface="Calibri"/>
                <a:cs typeface="Calibri"/>
                <a:sym typeface="Calibri"/>
              </a:rPr>
              <a:t>400ZR</a:t>
            </a:r>
            <a:r>
              <a:rPr b="1" lang="en-US" sz="1100">
                <a:solidFill>
                  <a:schemeClr val="dk1"/>
                </a:solidFill>
                <a:latin typeface="Calibri"/>
                <a:ea typeface="Calibri"/>
                <a:cs typeface="Calibri"/>
                <a:sym typeface="Calibri"/>
              </a:rPr>
              <a:t>+</a:t>
            </a:r>
            <a:r>
              <a:rPr b="1" i="0" lang="en-US" sz="1100" u="none" cap="none" strike="noStrike">
                <a:solidFill>
                  <a:schemeClr val="dk1"/>
                </a:solidFill>
                <a:latin typeface="Calibri"/>
                <a:ea typeface="Calibri"/>
                <a:cs typeface="Calibri"/>
                <a:sym typeface="Calibri"/>
              </a:rPr>
              <a:t> Digital Coherent Optics</a:t>
            </a:r>
            <a:endParaRPr b="1" i="0" sz="1500" u="none" cap="none" strike="noStrike">
              <a:solidFill>
                <a:srgbClr val="000000"/>
              </a:solidFill>
              <a:latin typeface="Arial"/>
              <a:ea typeface="Arial"/>
              <a:cs typeface="Arial"/>
              <a:sym typeface="Arial"/>
            </a:endParaRPr>
          </a:p>
        </p:txBody>
      </p:sp>
      <p:pic>
        <p:nvPicPr>
          <p:cNvPr id="810" name="Google Shape;810;p86"/>
          <p:cNvPicPr preferRelativeResize="0"/>
          <p:nvPr/>
        </p:nvPicPr>
        <p:blipFill rotWithShape="1">
          <a:blip r:embed="rId6">
            <a:alphaModFix/>
          </a:blip>
          <a:srcRect b="0" l="0" r="0" t="0"/>
          <a:stretch/>
        </p:blipFill>
        <p:spPr>
          <a:xfrm>
            <a:off x="1220267" y="4897733"/>
            <a:ext cx="1706017" cy="853001"/>
          </a:xfrm>
          <a:prstGeom prst="rect">
            <a:avLst/>
          </a:prstGeom>
          <a:noFill/>
          <a:ln>
            <a:noFill/>
          </a:ln>
        </p:spPr>
      </p:pic>
      <p:sp>
        <p:nvSpPr>
          <p:cNvPr id="811" name="Google Shape;811;p86"/>
          <p:cNvSpPr txBox="1"/>
          <p:nvPr/>
        </p:nvSpPr>
        <p:spPr>
          <a:xfrm>
            <a:off x="4411200" y="1758733"/>
            <a:ext cx="6840900" cy="8310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Calibri"/>
                <a:ea typeface="Calibri"/>
                <a:cs typeface="Calibri"/>
                <a:sym typeface="Calibri"/>
              </a:rPr>
              <a:t>Using IPoWDM, 400ZR</a:t>
            </a:r>
            <a:r>
              <a:rPr b="1" lang="en-US" sz="1900">
                <a:solidFill>
                  <a:schemeClr val="dk1"/>
                </a:solidFill>
                <a:latin typeface="Calibri"/>
                <a:ea typeface="Calibri"/>
                <a:cs typeface="Calibri"/>
                <a:sym typeface="Calibri"/>
              </a:rPr>
              <a:t>+</a:t>
            </a:r>
            <a:r>
              <a:rPr b="1" i="0" lang="en-US" sz="1900" u="none" cap="none" strike="noStrike">
                <a:solidFill>
                  <a:schemeClr val="dk1"/>
                </a:solidFill>
                <a:latin typeface="Calibri"/>
                <a:ea typeface="Calibri"/>
                <a:cs typeface="Calibri"/>
                <a:sym typeface="Calibri"/>
              </a:rPr>
              <a:t> optics are inserted directly in Aggregation Routers to replace external 100G transponders </a:t>
            </a:r>
            <a:endParaRPr b="0" i="0" sz="1900" u="none" cap="none" strike="noStrike">
              <a:solidFill>
                <a:schemeClr val="dk1"/>
              </a:solidFill>
              <a:latin typeface="Calibri"/>
              <a:ea typeface="Calibri"/>
              <a:cs typeface="Calibri"/>
              <a:sym typeface="Calibri"/>
            </a:endParaRPr>
          </a:p>
        </p:txBody>
      </p:sp>
      <p:pic>
        <p:nvPicPr>
          <p:cNvPr id="812" name="Google Shape;812;p86"/>
          <p:cNvPicPr preferRelativeResize="0"/>
          <p:nvPr/>
        </p:nvPicPr>
        <p:blipFill rotWithShape="1">
          <a:blip r:embed="rId5">
            <a:alphaModFix/>
          </a:blip>
          <a:srcRect b="0" l="0" r="0" t="0"/>
          <a:stretch/>
        </p:blipFill>
        <p:spPr>
          <a:xfrm>
            <a:off x="6861867" y="3641111"/>
            <a:ext cx="1179000" cy="403167"/>
          </a:xfrm>
          <a:prstGeom prst="rect">
            <a:avLst/>
          </a:prstGeom>
          <a:noFill/>
          <a:ln>
            <a:noFill/>
          </a:ln>
        </p:spPr>
      </p:pic>
      <p:pic>
        <p:nvPicPr>
          <p:cNvPr id="813" name="Google Shape;813;p86"/>
          <p:cNvPicPr preferRelativeResize="0"/>
          <p:nvPr/>
        </p:nvPicPr>
        <p:blipFill rotWithShape="1">
          <a:blip r:embed="rId5">
            <a:alphaModFix/>
          </a:blip>
          <a:srcRect b="0" l="0" r="0" t="0"/>
          <a:stretch/>
        </p:blipFill>
        <p:spPr>
          <a:xfrm>
            <a:off x="6861867" y="4047511"/>
            <a:ext cx="1179000" cy="403167"/>
          </a:xfrm>
          <a:prstGeom prst="rect">
            <a:avLst/>
          </a:prstGeom>
          <a:noFill/>
          <a:ln>
            <a:noFill/>
          </a:ln>
        </p:spPr>
      </p:pic>
      <p:sp>
        <p:nvSpPr>
          <p:cNvPr id="814" name="Google Shape;814;p86"/>
          <p:cNvSpPr/>
          <p:nvPr/>
        </p:nvSpPr>
        <p:spPr>
          <a:xfrm>
            <a:off x="9447733" y="3014434"/>
            <a:ext cx="1874700" cy="2219700"/>
          </a:xfrm>
          <a:prstGeom prst="rect">
            <a:avLst/>
          </a:prstGeom>
          <a:noFill/>
          <a:ln cap="flat" cmpd="sng" w="25400">
            <a:solidFill>
              <a:srgbClr val="BFBFBF">
                <a:alpha val="4314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600"/>
              <a:buFont typeface="Arial"/>
              <a:buNone/>
            </a:pPr>
            <a:r>
              <a:t/>
            </a:r>
            <a:endParaRPr b="1" i="0" sz="1900" u="none" cap="none" strike="noStrike">
              <a:solidFill>
                <a:schemeClr val="dk1"/>
              </a:solidFill>
              <a:latin typeface="Calibri"/>
              <a:ea typeface="Calibri"/>
              <a:cs typeface="Calibri"/>
              <a:sym typeface="Calibri"/>
            </a:endParaRPr>
          </a:p>
        </p:txBody>
      </p:sp>
      <p:pic>
        <p:nvPicPr>
          <p:cNvPr id="815" name="Google Shape;815;p86"/>
          <p:cNvPicPr preferRelativeResize="0"/>
          <p:nvPr/>
        </p:nvPicPr>
        <p:blipFill rotWithShape="1">
          <a:blip r:embed="rId5">
            <a:alphaModFix/>
          </a:blip>
          <a:srcRect b="0" l="0" r="0" t="0"/>
          <a:stretch/>
        </p:blipFill>
        <p:spPr>
          <a:xfrm>
            <a:off x="6861867" y="4453911"/>
            <a:ext cx="1179000" cy="403167"/>
          </a:xfrm>
          <a:prstGeom prst="rect">
            <a:avLst/>
          </a:prstGeom>
          <a:noFill/>
          <a:ln>
            <a:noFill/>
          </a:ln>
        </p:spPr>
      </p:pic>
      <p:sp>
        <p:nvSpPr>
          <p:cNvPr id="816" name="Google Shape;816;p86"/>
          <p:cNvSpPr/>
          <p:nvPr/>
        </p:nvSpPr>
        <p:spPr>
          <a:xfrm>
            <a:off x="4646867" y="3053067"/>
            <a:ext cx="3598800" cy="2219700"/>
          </a:xfrm>
          <a:prstGeom prst="rect">
            <a:avLst/>
          </a:prstGeom>
          <a:noFill/>
          <a:ln cap="flat" cmpd="sng" w="25400">
            <a:solidFill>
              <a:srgbClr val="BFBFBF">
                <a:alpha val="4314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600"/>
              <a:buFont typeface="Arial"/>
              <a:buNone/>
            </a:pPr>
            <a:r>
              <a:t/>
            </a:r>
            <a:endParaRPr b="1" i="0" sz="1900" u="none" cap="none" strike="noStrike">
              <a:solidFill>
                <a:schemeClr val="dk1"/>
              </a:solidFill>
              <a:latin typeface="Calibri"/>
              <a:ea typeface="Calibri"/>
              <a:cs typeface="Calibri"/>
              <a:sym typeface="Calibri"/>
            </a:endParaRPr>
          </a:p>
        </p:txBody>
      </p:sp>
      <p:sp>
        <p:nvSpPr>
          <p:cNvPr id="817" name="Google Shape;817;p86"/>
          <p:cNvSpPr/>
          <p:nvPr/>
        </p:nvSpPr>
        <p:spPr>
          <a:xfrm rot="2555060">
            <a:off x="7648438" y="3086357"/>
            <a:ext cx="800237" cy="192158"/>
          </a:xfrm>
          <a:prstGeom prst="rect">
            <a:avLst/>
          </a:prstGeom>
          <a:solidFill>
            <a:srgbClr val="9800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Calibri"/>
                <a:ea typeface="Calibri"/>
                <a:cs typeface="Calibri"/>
                <a:sym typeface="Calibri"/>
              </a:rPr>
              <a:t>REPLACED</a:t>
            </a:r>
            <a:endParaRPr b="0" i="0" sz="900" u="none" cap="none" strike="noStrike">
              <a:solidFill>
                <a:schemeClr val="lt1"/>
              </a:solidFill>
              <a:latin typeface="Calibri"/>
              <a:ea typeface="Calibri"/>
              <a:cs typeface="Calibri"/>
              <a:sym typeface="Calibri"/>
            </a:endParaRPr>
          </a:p>
        </p:txBody>
      </p:sp>
      <p:sp>
        <p:nvSpPr>
          <p:cNvPr id="818" name="Google Shape;818;p86"/>
          <p:cNvSpPr/>
          <p:nvPr/>
        </p:nvSpPr>
        <p:spPr>
          <a:xfrm rot="-5396754">
            <a:off x="8652847" y="3984534"/>
            <a:ext cx="317700" cy="356100"/>
          </a:xfrm>
          <a:prstGeom prst="down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pic>
        <p:nvPicPr>
          <p:cNvPr id="819" name="Google Shape;819;p86"/>
          <p:cNvPicPr preferRelativeResize="0"/>
          <p:nvPr/>
        </p:nvPicPr>
        <p:blipFill rotWithShape="1">
          <a:blip r:embed="rId7">
            <a:alphaModFix/>
          </a:blip>
          <a:srcRect b="0" l="0" r="0" t="0"/>
          <a:stretch/>
        </p:blipFill>
        <p:spPr>
          <a:xfrm>
            <a:off x="4698000" y="5959867"/>
            <a:ext cx="529296" cy="549600"/>
          </a:xfrm>
          <a:prstGeom prst="rect">
            <a:avLst/>
          </a:prstGeom>
          <a:noFill/>
          <a:ln>
            <a:noFill/>
          </a:ln>
        </p:spPr>
      </p:pic>
      <p:pic>
        <p:nvPicPr>
          <p:cNvPr id="820" name="Google Shape;820;p86"/>
          <p:cNvPicPr preferRelativeResize="0"/>
          <p:nvPr/>
        </p:nvPicPr>
        <p:blipFill rotWithShape="1">
          <a:blip r:embed="rId8">
            <a:alphaModFix/>
          </a:blip>
          <a:srcRect b="0" l="0" r="0" t="0"/>
          <a:stretch/>
        </p:blipFill>
        <p:spPr>
          <a:xfrm>
            <a:off x="8582903" y="5997031"/>
            <a:ext cx="529300" cy="549696"/>
          </a:xfrm>
          <a:prstGeom prst="rect">
            <a:avLst/>
          </a:prstGeom>
          <a:noFill/>
          <a:ln>
            <a:noFill/>
          </a:ln>
        </p:spPr>
      </p:pic>
      <p:sp>
        <p:nvSpPr>
          <p:cNvPr id="821" name="Google Shape;821;p86"/>
          <p:cNvSpPr txBox="1"/>
          <p:nvPr/>
        </p:nvSpPr>
        <p:spPr>
          <a:xfrm>
            <a:off x="4646867" y="5266700"/>
            <a:ext cx="3598800" cy="5496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b="0" i="0" lang="en-US" sz="1300" u="none" cap="none" strike="noStrike">
                <a:solidFill>
                  <a:schemeClr val="dk1"/>
                </a:solidFill>
                <a:latin typeface="Calibri"/>
                <a:ea typeface="Calibri"/>
                <a:cs typeface="Calibri"/>
                <a:sym typeface="Calibri"/>
              </a:rPr>
              <a:t>Bulky Cisco NCS2K Shelf(s) with 4x100G Transponder</a:t>
            </a:r>
            <a:endParaRPr b="0" i="0" sz="1300" u="none" cap="none" strike="noStrike">
              <a:solidFill>
                <a:srgbClr val="000000"/>
              </a:solidFill>
              <a:latin typeface="Arial"/>
              <a:ea typeface="Arial"/>
              <a:cs typeface="Arial"/>
              <a:sym typeface="Arial"/>
            </a:endParaRPr>
          </a:p>
        </p:txBody>
      </p:sp>
      <p:sp>
        <p:nvSpPr>
          <p:cNvPr id="822" name="Google Shape;822;p86"/>
          <p:cNvSpPr txBox="1"/>
          <p:nvPr/>
        </p:nvSpPr>
        <p:spPr>
          <a:xfrm>
            <a:off x="9000417" y="5152500"/>
            <a:ext cx="2769300" cy="7779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b="0" i="0" lang="en-US" sz="1300" u="none" cap="none" strike="noStrike">
                <a:solidFill>
                  <a:schemeClr val="dk1"/>
                </a:solidFill>
                <a:latin typeface="Calibri"/>
                <a:ea typeface="Calibri"/>
                <a:cs typeface="Calibri"/>
                <a:sym typeface="Calibri"/>
              </a:rPr>
              <a:t> 400G QSFP-DD inserted directly in Agg router</a:t>
            </a:r>
            <a:endParaRPr b="0" i="0" sz="1300" u="none" cap="none" strike="noStrike">
              <a:solidFill>
                <a:srgbClr val="000000"/>
              </a:solidFill>
              <a:latin typeface="Arial"/>
              <a:ea typeface="Arial"/>
              <a:cs typeface="Arial"/>
              <a:sym typeface="Arial"/>
            </a:endParaRPr>
          </a:p>
        </p:txBody>
      </p:sp>
      <p:sp>
        <p:nvSpPr>
          <p:cNvPr id="823" name="Google Shape;823;p86"/>
          <p:cNvSpPr txBox="1"/>
          <p:nvPr/>
        </p:nvSpPr>
        <p:spPr>
          <a:xfrm>
            <a:off x="5403700" y="5997067"/>
            <a:ext cx="1706100" cy="475200"/>
          </a:xfrm>
          <a:prstGeom prst="rect">
            <a:avLst/>
          </a:prstGeom>
          <a:noFill/>
          <a:ln>
            <a:noFill/>
          </a:ln>
        </p:spPr>
        <p:txBody>
          <a:bodyPr anchorCtr="0" anchor="ctr" bIns="45700" lIns="91425" spcFirstLastPara="1" rIns="91425" wrap="square" tIns="45700">
            <a:noAutofit/>
          </a:bodyPr>
          <a:lstStyle/>
          <a:p>
            <a:pPr indent="-406400" lvl="0" marL="609600" marR="0" rtl="0" algn="l">
              <a:lnSpc>
                <a:spcPct val="90000"/>
              </a:lnSpc>
              <a:spcBef>
                <a:spcPts val="0"/>
              </a:spcBef>
              <a:spcAft>
                <a:spcPts val="0"/>
              </a:spcAft>
              <a:buClr>
                <a:srgbClr val="FF0000"/>
              </a:buClr>
              <a:buSzPts val="1600"/>
              <a:buFont typeface="Calibri"/>
              <a:buChar char="●"/>
            </a:pPr>
            <a:r>
              <a:rPr b="1" i="0" lang="en-US" sz="1600" u="none" cap="none" strike="noStrike">
                <a:solidFill>
                  <a:srgbClr val="FF0000"/>
                </a:solidFill>
                <a:latin typeface="Calibri"/>
                <a:ea typeface="Calibri"/>
                <a:cs typeface="Calibri"/>
                <a:sym typeface="Calibri"/>
              </a:rPr>
              <a:t>Complex</a:t>
            </a:r>
            <a:endParaRPr b="1" i="0" sz="1600" u="none" cap="none" strike="noStrike">
              <a:solidFill>
                <a:srgbClr val="FF0000"/>
              </a:solidFill>
              <a:latin typeface="Calibri"/>
              <a:ea typeface="Calibri"/>
              <a:cs typeface="Calibri"/>
              <a:sym typeface="Calibri"/>
            </a:endParaRPr>
          </a:p>
          <a:p>
            <a:pPr indent="-406400" lvl="0" marL="609600" marR="0" rtl="0" algn="l">
              <a:lnSpc>
                <a:spcPct val="90000"/>
              </a:lnSpc>
              <a:spcBef>
                <a:spcPts val="0"/>
              </a:spcBef>
              <a:spcAft>
                <a:spcPts val="0"/>
              </a:spcAft>
              <a:buClr>
                <a:srgbClr val="FF0000"/>
              </a:buClr>
              <a:buSzPts val="1600"/>
              <a:buFont typeface="Calibri"/>
              <a:buChar char="●"/>
            </a:pPr>
            <a:r>
              <a:rPr b="1" i="0" lang="en-US" sz="1600" u="none" cap="none" strike="noStrike">
                <a:solidFill>
                  <a:srgbClr val="FF0000"/>
                </a:solidFill>
                <a:latin typeface="Calibri"/>
                <a:ea typeface="Calibri"/>
                <a:cs typeface="Calibri"/>
                <a:sym typeface="Calibri"/>
              </a:rPr>
              <a:t>Expensive</a:t>
            </a:r>
            <a:endParaRPr b="1" i="0" sz="1600" u="none" cap="none" strike="noStrike">
              <a:solidFill>
                <a:srgbClr val="FF0000"/>
              </a:solidFill>
              <a:latin typeface="Calibri"/>
              <a:ea typeface="Calibri"/>
              <a:cs typeface="Calibri"/>
              <a:sym typeface="Calibri"/>
            </a:endParaRPr>
          </a:p>
          <a:p>
            <a:pPr indent="-406400" lvl="0" marL="609600" marR="0" rtl="0" algn="l">
              <a:lnSpc>
                <a:spcPct val="90000"/>
              </a:lnSpc>
              <a:spcBef>
                <a:spcPts val="0"/>
              </a:spcBef>
              <a:spcAft>
                <a:spcPts val="0"/>
              </a:spcAft>
              <a:buClr>
                <a:srgbClr val="FF0000"/>
              </a:buClr>
              <a:buSzPts val="1600"/>
              <a:buFont typeface="Calibri"/>
              <a:buChar char="●"/>
            </a:pPr>
            <a:r>
              <a:rPr b="1" i="0" lang="en-US" sz="1600" u="none" cap="none" strike="noStrike">
                <a:solidFill>
                  <a:srgbClr val="FF0000"/>
                </a:solidFill>
                <a:latin typeface="Calibri"/>
                <a:ea typeface="Calibri"/>
                <a:cs typeface="Calibri"/>
                <a:sym typeface="Calibri"/>
              </a:rPr>
              <a:t>End-of-Life </a:t>
            </a:r>
            <a:endParaRPr b="0" i="0" sz="1600" u="none" cap="none" strike="noStrike">
              <a:solidFill>
                <a:srgbClr val="000000"/>
              </a:solidFill>
              <a:latin typeface="Arial"/>
              <a:ea typeface="Arial"/>
              <a:cs typeface="Arial"/>
              <a:sym typeface="Arial"/>
            </a:endParaRPr>
          </a:p>
        </p:txBody>
      </p:sp>
      <p:sp>
        <p:nvSpPr>
          <p:cNvPr id="824" name="Google Shape;824;p86"/>
          <p:cNvSpPr txBox="1"/>
          <p:nvPr/>
        </p:nvSpPr>
        <p:spPr>
          <a:xfrm>
            <a:off x="9305700" y="5997084"/>
            <a:ext cx="2622900" cy="549600"/>
          </a:xfrm>
          <a:prstGeom prst="rect">
            <a:avLst/>
          </a:prstGeom>
          <a:noFill/>
          <a:ln>
            <a:noFill/>
          </a:ln>
        </p:spPr>
        <p:txBody>
          <a:bodyPr anchorCtr="0" anchor="ctr" bIns="45700" lIns="91425" spcFirstLastPara="1" rIns="91425" wrap="square" tIns="45700">
            <a:noAutofit/>
          </a:bodyPr>
          <a:lstStyle/>
          <a:p>
            <a:pPr indent="-406400" lvl="0" marL="609600" marR="0" rtl="0" algn="l">
              <a:lnSpc>
                <a:spcPct val="90000"/>
              </a:lnSpc>
              <a:spcBef>
                <a:spcPts val="0"/>
              </a:spcBef>
              <a:spcAft>
                <a:spcPts val="0"/>
              </a:spcAft>
              <a:buClr>
                <a:schemeClr val="accent4"/>
              </a:buClr>
              <a:buSzPts val="1600"/>
              <a:buFont typeface="Calibri"/>
              <a:buChar char="●"/>
            </a:pPr>
            <a:r>
              <a:rPr b="1" i="0" lang="en-US" sz="1600" u="none" cap="none" strike="noStrike">
                <a:solidFill>
                  <a:schemeClr val="accent4"/>
                </a:solidFill>
                <a:latin typeface="Calibri"/>
                <a:ea typeface="Calibri"/>
                <a:cs typeface="Calibri"/>
                <a:sym typeface="Calibri"/>
              </a:rPr>
              <a:t>Simpler</a:t>
            </a:r>
            <a:endParaRPr b="1" i="0" sz="1600" u="none" cap="none" strike="noStrike">
              <a:solidFill>
                <a:schemeClr val="accent4"/>
              </a:solidFill>
              <a:latin typeface="Calibri"/>
              <a:ea typeface="Calibri"/>
              <a:cs typeface="Calibri"/>
              <a:sym typeface="Calibri"/>
            </a:endParaRPr>
          </a:p>
          <a:p>
            <a:pPr indent="-406400" lvl="0" marL="609600" marR="0" rtl="0" algn="l">
              <a:lnSpc>
                <a:spcPct val="90000"/>
              </a:lnSpc>
              <a:spcBef>
                <a:spcPts val="0"/>
              </a:spcBef>
              <a:spcAft>
                <a:spcPts val="0"/>
              </a:spcAft>
              <a:buClr>
                <a:schemeClr val="accent4"/>
              </a:buClr>
              <a:buSzPts val="1600"/>
              <a:buFont typeface="Calibri"/>
              <a:buChar char="●"/>
            </a:pPr>
            <a:r>
              <a:rPr b="1" i="0" lang="en-US" sz="1600" u="none" cap="none" strike="noStrike">
                <a:solidFill>
                  <a:schemeClr val="accent4"/>
                </a:solidFill>
                <a:latin typeface="Calibri"/>
                <a:ea typeface="Calibri"/>
                <a:cs typeface="Calibri"/>
                <a:sym typeface="Calibri"/>
              </a:rPr>
              <a:t>Economical</a:t>
            </a:r>
            <a:endParaRPr b="1" i="0" sz="1600" u="none" cap="none" strike="noStrike">
              <a:solidFill>
                <a:schemeClr val="accent4"/>
              </a:solidFill>
              <a:latin typeface="Calibri"/>
              <a:ea typeface="Calibri"/>
              <a:cs typeface="Calibri"/>
              <a:sym typeface="Calibri"/>
            </a:endParaRPr>
          </a:p>
          <a:p>
            <a:pPr indent="-406400" lvl="0" marL="609600" marR="0" rtl="0" algn="l">
              <a:lnSpc>
                <a:spcPct val="90000"/>
              </a:lnSpc>
              <a:spcBef>
                <a:spcPts val="0"/>
              </a:spcBef>
              <a:spcAft>
                <a:spcPts val="0"/>
              </a:spcAft>
              <a:buClr>
                <a:schemeClr val="accent4"/>
              </a:buClr>
              <a:buSzPts val="1600"/>
              <a:buFont typeface="Calibri"/>
              <a:buChar char="●"/>
            </a:pPr>
            <a:r>
              <a:rPr b="1" i="0" lang="en-US" sz="1600" u="none" cap="none" strike="noStrike">
                <a:solidFill>
                  <a:schemeClr val="accent4"/>
                </a:solidFill>
                <a:latin typeface="Calibri"/>
                <a:ea typeface="Calibri"/>
                <a:cs typeface="Calibri"/>
                <a:sym typeface="Calibri"/>
              </a:rPr>
              <a:t>Next-Gen Technology</a:t>
            </a:r>
            <a:endParaRPr b="0" i="0" sz="1600" u="none" cap="none" strike="noStrike">
              <a:solidFill>
                <a:schemeClr val="accent4"/>
              </a:solidFill>
              <a:latin typeface="Arial"/>
              <a:ea typeface="Arial"/>
              <a:cs typeface="Arial"/>
              <a:sym typeface="Arial"/>
            </a:endParaRPr>
          </a:p>
        </p:txBody>
      </p:sp>
      <p:sp>
        <p:nvSpPr>
          <p:cNvPr id="825" name="Google Shape;825;p86"/>
          <p:cNvSpPr txBox="1"/>
          <p:nvPr/>
        </p:nvSpPr>
        <p:spPr>
          <a:xfrm>
            <a:off x="4646867" y="3034400"/>
            <a:ext cx="1706100" cy="2199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b="1" i="0" lang="en-US" sz="1300" u="none" cap="none" strike="noStrike">
                <a:solidFill>
                  <a:schemeClr val="dk1"/>
                </a:solidFill>
                <a:latin typeface="Calibri"/>
                <a:ea typeface="Calibri"/>
                <a:cs typeface="Calibri"/>
                <a:sym typeface="Calibri"/>
              </a:rPr>
              <a:t>Legacy 400G Solution</a:t>
            </a:r>
            <a:endParaRPr b="0" i="0" sz="1300" u="none" cap="none" strike="noStrike">
              <a:solidFill>
                <a:schemeClr val="dk1"/>
              </a:solidFill>
              <a:latin typeface="Arial"/>
              <a:ea typeface="Arial"/>
              <a:cs typeface="Arial"/>
              <a:sym typeface="Arial"/>
            </a:endParaRPr>
          </a:p>
        </p:txBody>
      </p:sp>
      <p:sp>
        <p:nvSpPr>
          <p:cNvPr id="826" name="Google Shape;826;p86"/>
          <p:cNvSpPr txBox="1"/>
          <p:nvPr/>
        </p:nvSpPr>
        <p:spPr>
          <a:xfrm>
            <a:off x="9447617" y="3027167"/>
            <a:ext cx="1874700" cy="2199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b="1" i="0" lang="en-US" sz="1300" u="none" cap="none" strike="noStrike">
                <a:solidFill>
                  <a:schemeClr val="dk1"/>
                </a:solidFill>
                <a:latin typeface="Calibri"/>
                <a:ea typeface="Calibri"/>
                <a:cs typeface="Calibri"/>
                <a:sym typeface="Calibri"/>
              </a:rPr>
              <a:t>400G IPoWDM Solution</a:t>
            </a:r>
            <a:endParaRPr b="0" i="0" sz="1300" u="none" cap="none" strike="noStrik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31" name="Shape 831"/>
        <p:cNvGrpSpPr/>
        <p:nvPr/>
      </p:nvGrpSpPr>
      <p:grpSpPr>
        <a:xfrm>
          <a:off x="0" y="0"/>
          <a:ext cx="0" cy="0"/>
          <a:chOff x="0" y="0"/>
          <a:chExt cx="0" cy="0"/>
        </a:xfrm>
      </p:grpSpPr>
      <p:sp>
        <p:nvSpPr>
          <p:cNvPr id="832" name="Google Shape;832;p87"/>
          <p:cNvSpPr txBox="1"/>
          <p:nvPr>
            <p:ph type="title"/>
          </p:nvPr>
        </p:nvSpPr>
        <p:spPr>
          <a:xfrm>
            <a:off x="397564" y="388731"/>
            <a:ext cx="15438900" cy="1254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Calibri"/>
              <a:buNone/>
            </a:pPr>
            <a:r>
              <a:rPr lang="en-US">
                <a:solidFill>
                  <a:schemeClr val="lt1"/>
                </a:solidFill>
              </a:rPr>
              <a:t>IPoWDM – Solution Highlights</a:t>
            </a:r>
            <a:endParaRPr/>
          </a:p>
        </p:txBody>
      </p:sp>
      <p:sp>
        <p:nvSpPr>
          <p:cNvPr id="833" name="Google Shape;833;p87"/>
          <p:cNvSpPr txBox="1"/>
          <p:nvPr/>
        </p:nvSpPr>
        <p:spPr>
          <a:xfrm>
            <a:off x="291137" y="1807603"/>
            <a:ext cx="6151500" cy="41559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400"/>
              <a:buFont typeface="Arial"/>
              <a:buChar char="•"/>
            </a:pPr>
            <a:r>
              <a:rPr b="1" i="0" lang="en-US" sz="2400" u="none" cap="none" strike="noStrike">
                <a:solidFill>
                  <a:srgbClr val="000000"/>
                </a:solidFill>
                <a:latin typeface="Calibri"/>
                <a:ea typeface="Calibri"/>
                <a:cs typeface="Calibri"/>
                <a:sym typeface="Calibri"/>
              </a:rPr>
              <a:t>IPoWDM </a:t>
            </a:r>
            <a:r>
              <a:rPr b="0" i="0" lang="en-US" sz="2400" u="none" cap="none" strike="noStrike">
                <a:solidFill>
                  <a:srgbClr val="000000"/>
                </a:solidFill>
                <a:latin typeface="Calibri"/>
                <a:ea typeface="Calibri"/>
                <a:cs typeface="Calibri"/>
                <a:sym typeface="Calibri"/>
              </a:rPr>
              <a:t>is simply using coherent DWDM pluggable optics in IP routers and switches.</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The easiest place to start in the journey is replacing external transponders with </a:t>
            </a:r>
            <a:r>
              <a:rPr b="1" i="0" lang="en-US" sz="2400" u="none" cap="none" strike="noStrike">
                <a:solidFill>
                  <a:srgbClr val="000000"/>
                </a:solidFill>
                <a:latin typeface="Calibri"/>
                <a:ea typeface="Calibri"/>
                <a:cs typeface="Calibri"/>
                <a:sym typeface="Calibri"/>
              </a:rPr>
              <a:t>OpenZR+ QSFP-DD</a:t>
            </a:r>
            <a:r>
              <a:rPr b="0" i="0" lang="en-US" sz="2400" u="none" cap="none" strike="noStrike">
                <a:solidFill>
                  <a:srgbClr val="000000"/>
                </a:solidFill>
                <a:latin typeface="Calibri"/>
                <a:ea typeface="Calibri"/>
                <a:cs typeface="Calibri"/>
                <a:sym typeface="Calibri"/>
              </a:rPr>
              <a:t> transceivers.</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This will allow CENIC to achieve </a:t>
            </a:r>
            <a:r>
              <a:rPr b="1" i="0" lang="en-US" sz="2400" u="none" cap="none" strike="noStrike">
                <a:solidFill>
                  <a:srgbClr val="000000"/>
                </a:solidFill>
                <a:latin typeface="Calibri"/>
                <a:ea typeface="Calibri"/>
                <a:cs typeface="Calibri"/>
                <a:sym typeface="Calibri"/>
              </a:rPr>
              <a:t>400GbE</a:t>
            </a:r>
            <a:r>
              <a:rPr b="0" i="0" lang="en-US" sz="2400" u="none" cap="none" strike="noStrike">
                <a:solidFill>
                  <a:srgbClr val="000000"/>
                </a:solidFill>
                <a:latin typeface="Calibri"/>
                <a:ea typeface="Calibri"/>
                <a:cs typeface="Calibri"/>
                <a:sym typeface="Calibri"/>
              </a:rPr>
              <a:t> capacity and </a:t>
            </a:r>
            <a:r>
              <a:rPr b="1" i="0" lang="en-US" sz="2400" u="none" cap="none" strike="noStrike">
                <a:solidFill>
                  <a:srgbClr val="000000"/>
                </a:solidFill>
                <a:latin typeface="Calibri"/>
                <a:ea typeface="Calibri"/>
                <a:cs typeface="Calibri"/>
                <a:sym typeface="Calibri"/>
              </a:rPr>
              <a:t>beyond</a:t>
            </a:r>
            <a:r>
              <a:rPr b="0" i="0" lang="en-US" sz="2400" u="none" cap="none" strike="noStrike">
                <a:solidFill>
                  <a:srgbClr val="000000"/>
                </a:solidFill>
                <a:latin typeface="Calibri"/>
                <a:ea typeface="Calibri"/>
                <a:cs typeface="Calibri"/>
                <a:sym typeface="Calibri"/>
              </a:rPr>
              <a:t>, while eliminating the need for costly external transponder infrastructure.</a:t>
            </a:r>
            <a:endParaRPr b="0" i="0" sz="1500" u="none" cap="none" strike="noStrike">
              <a:solidFill>
                <a:srgbClr val="000000"/>
              </a:solidFill>
              <a:latin typeface="Arial"/>
              <a:ea typeface="Arial"/>
              <a:cs typeface="Arial"/>
              <a:sym typeface="Arial"/>
            </a:endParaRPr>
          </a:p>
        </p:txBody>
      </p:sp>
      <p:pic>
        <p:nvPicPr>
          <p:cNvPr descr="Cisco QDD-400G-ZRP-S 10-3496-01 Digital Coherent DCO 400G-ZR+ | eBay" id="834" name="Google Shape;834;p87"/>
          <p:cNvPicPr preferRelativeResize="0"/>
          <p:nvPr/>
        </p:nvPicPr>
        <p:blipFill rotWithShape="1">
          <a:blip r:embed="rId3">
            <a:alphaModFix/>
          </a:blip>
          <a:srcRect b="0" l="0" r="0" t="0"/>
          <a:stretch/>
        </p:blipFill>
        <p:spPr>
          <a:xfrm>
            <a:off x="6365671" y="2291937"/>
            <a:ext cx="5745393" cy="3016331"/>
          </a:xfrm>
          <a:prstGeom prst="rect">
            <a:avLst/>
          </a:prstGeom>
          <a:noFill/>
          <a:ln>
            <a:noFill/>
          </a:ln>
        </p:spPr>
      </p:pic>
      <p:sp>
        <p:nvSpPr>
          <p:cNvPr id="835" name="Google Shape;835;p87"/>
          <p:cNvSpPr txBox="1"/>
          <p:nvPr/>
        </p:nvSpPr>
        <p:spPr>
          <a:xfrm>
            <a:off x="8618645" y="5185157"/>
            <a:ext cx="14625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2"/>
                </a:solidFill>
                <a:latin typeface="Calibri"/>
                <a:ea typeface="Calibri"/>
                <a:cs typeface="Calibri"/>
                <a:sym typeface="Calibri"/>
              </a:rPr>
              <a:t>Coherent 400G DCO ZRP</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88"/>
          <p:cNvSpPr txBox="1"/>
          <p:nvPr>
            <p:ph type="title"/>
          </p:nvPr>
        </p:nvSpPr>
        <p:spPr>
          <a:xfrm>
            <a:off x="397564" y="388731"/>
            <a:ext cx="15438900" cy="1254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Calibri"/>
              <a:buNone/>
            </a:pPr>
            <a:r>
              <a:rPr lang="en-US"/>
              <a:t>CAPEX and OPEX Savings</a:t>
            </a:r>
            <a:endParaRPr/>
          </a:p>
        </p:txBody>
      </p:sp>
      <p:sp>
        <p:nvSpPr>
          <p:cNvPr id="841" name="Google Shape;841;p88"/>
          <p:cNvSpPr/>
          <p:nvPr/>
        </p:nvSpPr>
        <p:spPr>
          <a:xfrm>
            <a:off x="1227403" y="1481088"/>
            <a:ext cx="4665900" cy="5149200"/>
          </a:xfrm>
          <a:prstGeom prst="rect">
            <a:avLst/>
          </a:prstGeom>
          <a:noFill/>
          <a:ln cap="flat" cmpd="sng" w="25400">
            <a:solidFill>
              <a:srgbClr val="BFBFBF">
                <a:alpha val="4275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pic>
        <p:nvPicPr>
          <p:cNvPr id="842" name="Google Shape;842;p88"/>
          <p:cNvPicPr preferRelativeResize="0"/>
          <p:nvPr/>
        </p:nvPicPr>
        <p:blipFill rotWithShape="1">
          <a:blip r:embed="rId3">
            <a:alphaModFix/>
          </a:blip>
          <a:srcRect b="0" l="0" r="27315" t="0"/>
          <a:stretch/>
        </p:blipFill>
        <p:spPr>
          <a:xfrm>
            <a:off x="1911369" y="2277333"/>
            <a:ext cx="1449301" cy="1397000"/>
          </a:xfrm>
          <a:prstGeom prst="rect">
            <a:avLst/>
          </a:prstGeom>
          <a:noFill/>
          <a:ln>
            <a:noFill/>
          </a:ln>
        </p:spPr>
      </p:pic>
      <p:sp>
        <p:nvSpPr>
          <p:cNvPr id="843" name="Google Shape;843;p88"/>
          <p:cNvSpPr txBox="1"/>
          <p:nvPr/>
        </p:nvSpPr>
        <p:spPr>
          <a:xfrm>
            <a:off x="1805152" y="1529821"/>
            <a:ext cx="3510300" cy="60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TCO Saving Estimates</a:t>
            </a:r>
            <a:endParaRPr b="1"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IPoWDM Solution</a:t>
            </a:r>
            <a:endParaRPr b="0" i="0" sz="1300" u="none" cap="none" strike="noStrike">
              <a:solidFill>
                <a:schemeClr val="dk1"/>
              </a:solidFill>
              <a:latin typeface="Calibri"/>
              <a:ea typeface="Calibri"/>
              <a:cs typeface="Calibri"/>
              <a:sym typeface="Calibri"/>
            </a:endParaRPr>
          </a:p>
        </p:txBody>
      </p:sp>
      <p:sp>
        <p:nvSpPr>
          <p:cNvPr id="844" name="Google Shape;844;p88"/>
          <p:cNvSpPr txBox="1"/>
          <p:nvPr/>
        </p:nvSpPr>
        <p:spPr>
          <a:xfrm>
            <a:off x="1689015" y="3669247"/>
            <a:ext cx="1893900" cy="323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chemeClr val="dk1"/>
                </a:solidFill>
                <a:latin typeface="Calibri"/>
                <a:ea typeface="Calibri"/>
                <a:cs typeface="Calibri"/>
                <a:sym typeface="Calibri"/>
              </a:rPr>
              <a:t>Cumulative TCO</a:t>
            </a:r>
            <a:endParaRPr b="0" i="0" sz="1500" u="none" cap="none" strike="noStrike">
              <a:solidFill>
                <a:srgbClr val="000000"/>
              </a:solidFill>
              <a:latin typeface="Arial"/>
              <a:ea typeface="Arial"/>
              <a:cs typeface="Arial"/>
              <a:sym typeface="Arial"/>
            </a:endParaRPr>
          </a:p>
        </p:txBody>
      </p:sp>
      <p:pic>
        <p:nvPicPr>
          <p:cNvPr id="845" name="Google Shape;845;p88"/>
          <p:cNvPicPr preferRelativeResize="0"/>
          <p:nvPr/>
        </p:nvPicPr>
        <p:blipFill rotWithShape="1">
          <a:blip r:embed="rId4">
            <a:alphaModFix/>
          </a:blip>
          <a:srcRect b="0" l="0" r="27609" t="0"/>
          <a:stretch/>
        </p:blipFill>
        <p:spPr>
          <a:xfrm>
            <a:off x="3826532" y="2192700"/>
            <a:ext cx="1323901" cy="1473200"/>
          </a:xfrm>
          <a:prstGeom prst="rect">
            <a:avLst/>
          </a:prstGeom>
          <a:noFill/>
          <a:ln>
            <a:noFill/>
          </a:ln>
        </p:spPr>
      </p:pic>
      <p:sp>
        <p:nvSpPr>
          <p:cNvPr id="846" name="Google Shape;846;p88"/>
          <p:cNvSpPr txBox="1"/>
          <p:nvPr/>
        </p:nvSpPr>
        <p:spPr>
          <a:xfrm>
            <a:off x="3583009" y="3674347"/>
            <a:ext cx="1893900" cy="323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chemeClr val="dk1"/>
                </a:solidFill>
                <a:latin typeface="Calibri"/>
                <a:ea typeface="Calibri"/>
                <a:cs typeface="Calibri"/>
                <a:sym typeface="Calibri"/>
              </a:rPr>
              <a:t>Cumulative CAPEX</a:t>
            </a:r>
            <a:endParaRPr b="0" i="0" sz="1500" u="none" cap="none" strike="noStrike">
              <a:solidFill>
                <a:srgbClr val="000000"/>
              </a:solidFill>
              <a:latin typeface="Arial"/>
              <a:ea typeface="Arial"/>
              <a:cs typeface="Arial"/>
              <a:sym typeface="Arial"/>
            </a:endParaRPr>
          </a:p>
        </p:txBody>
      </p:sp>
      <p:sp>
        <p:nvSpPr>
          <p:cNvPr id="847" name="Google Shape;847;p88"/>
          <p:cNvSpPr txBox="1"/>
          <p:nvPr/>
        </p:nvSpPr>
        <p:spPr>
          <a:xfrm>
            <a:off x="2089285" y="4311196"/>
            <a:ext cx="1449300" cy="693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b="1" i="0" lang="en-US" sz="5500" u="none" cap="none" strike="noStrike">
                <a:solidFill>
                  <a:schemeClr val="dk2"/>
                </a:solidFill>
                <a:latin typeface="Calibri"/>
                <a:ea typeface="Calibri"/>
                <a:cs typeface="Calibri"/>
                <a:sym typeface="Calibri"/>
              </a:rPr>
              <a:t>45%</a:t>
            </a:r>
            <a:endParaRPr b="0" i="0" sz="1500" u="none" cap="none" strike="noStrike">
              <a:solidFill>
                <a:srgbClr val="000000"/>
              </a:solidFill>
              <a:latin typeface="Arial"/>
              <a:ea typeface="Arial"/>
              <a:cs typeface="Arial"/>
              <a:sym typeface="Arial"/>
            </a:endParaRPr>
          </a:p>
        </p:txBody>
      </p:sp>
      <p:sp>
        <p:nvSpPr>
          <p:cNvPr id="848" name="Google Shape;848;p88"/>
          <p:cNvSpPr txBox="1"/>
          <p:nvPr/>
        </p:nvSpPr>
        <p:spPr>
          <a:xfrm>
            <a:off x="3555224" y="4261804"/>
            <a:ext cx="1760400" cy="69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Calibri"/>
              <a:buNone/>
            </a:pPr>
            <a:r>
              <a:rPr b="1" i="0" lang="en-US" sz="1200" u="none" cap="none" strike="noStrike">
                <a:solidFill>
                  <a:schemeClr val="dk1"/>
                </a:solidFill>
                <a:latin typeface="Calibri"/>
                <a:ea typeface="Calibri"/>
                <a:cs typeface="Calibri"/>
                <a:sym typeface="Calibri"/>
              </a:rPr>
              <a:t>TCO Saving </a:t>
            </a:r>
            <a:r>
              <a:rPr b="0" i="0" lang="en-US" sz="1200" u="none" cap="none" strike="noStrike">
                <a:solidFill>
                  <a:schemeClr val="dk1"/>
                </a:solidFill>
                <a:latin typeface="Calibri"/>
                <a:ea typeface="Calibri"/>
                <a:cs typeface="Calibri"/>
                <a:sym typeface="Calibri"/>
              </a:rPr>
              <a:t>compared to Router + Transponder</a:t>
            </a:r>
            <a:endParaRPr b="0" i="0" sz="1500" u="none" cap="none" strike="noStrike">
              <a:solidFill>
                <a:srgbClr val="000000"/>
              </a:solidFill>
              <a:latin typeface="Arial"/>
              <a:ea typeface="Arial"/>
              <a:cs typeface="Arial"/>
              <a:sym typeface="Arial"/>
            </a:endParaRPr>
          </a:p>
        </p:txBody>
      </p:sp>
      <p:cxnSp>
        <p:nvCxnSpPr>
          <p:cNvPr id="849" name="Google Shape;849;p88"/>
          <p:cNvCxnSpPr/>
          <p:nvPr/>
        </p:nvCxnSpPr>
        <p:spPr>
          <a:xfrm>
            <a:off x="3527715" y="4343853"/>
            <a:ext cx="0" cy="536700"/>
          </a:xfrm>
          <a:prstGeom prst="straightConnector1">
            <a:avLst/>
          </a:prstGeom>
          <a:noFill/>
          <a:ln cap="flat" cmpd="sng" w="9525">
            <a:solidFill>
              <a:srgbClr val="70C0EB"/>
            </a:solidFill>
            <a:prstDash val="solid"/>
            <a:round/>
            <a:headEnd len="sm" w="sm" type="none"/>
            <a:tailEnd len="sm" w="sm" type="none"/>
          </a:ln>
        </p:spPr>
      </p:cxnSp>
      <p:sp>
        <p:nvSpPr>
          <p:cNvPr id="850" name="Google Shape;850;p88"/>
          <p:cNvSpPr txBox="1"/>
          <p:nvPr/>
        </p:nvSpPr>
        <p:spPr>
          <a:xfrm>
            <a:off x="2089285" y="5147647"/>
            <a:ext cx="1449300" cy="693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b="1" i="0" lang="en-US" sz="5500" u="none" cap="none" strike="noStrike">
                <a:solidFill>
                  <a:schemeClr val="dk2"/>
                </a:solidFill>
                <a:latin typeface="Calibri"/>
                <a:ea typeface="Calibri"/>
                <a:cs typeface="Calibri"/>
                <a:sym typeface="Calibri"/>
              </a:rPr>
              <a:t>40%</a:t>
            </a:r>
            <a:endParaRPr b="0" i="0" sz="1500" u="none" cap="none" strike="noStrike">
              <a:solidFill>
                <a:srgbClr val="000000"/>
              </a:solidFill>
              <a:latin typeface="Arial"/>
              <a:ea typeface="Arial"/>
              <a:cs typeface="Arial"/>
              <a:sym typeface="Arial"/>
            </a:endParaRPr>
          </a:p>
        </p:txBody>
      </p:sp>
      <p:sp>
        <p:nvSpPr>
          <p:cNvPr id="851" name="Google Shape;851;p88"/>
          <p:cNvSpPr txBox="1"/>
          <p:nvPr/>
        </p:nvSpPr>
        <p:spPr>
          <a:xfrm>
            <a:off x="3555224" y="5094400"/>
            <a:ext cx="1760400" cy="69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Calibri"/>
              <a:buNone/>
            </a:pPr>
            <a:r>
              <a:rPr b="1" i="0" lang="en-US" sz="1200" u="none" cap="none" strike="noStrike">
                <a:solidFill>
                  <a:schemeClr val="dk1"/>
                </a:solidFill>
                <a:latin typeface="Calibri"/>
                <a:ea typeface="Calibri"/>
                <a:cs typeface="Calibri"/>
                <a:sym typeface="Calibri"/>
              </a:rPr>
              <a:t>CAPEX Saving </a:t>
            </a:r>
            <a:r>
              <a:rPr b="0" i="0" lang="en-US" sz="1200" u="none" cap="none" strike="noStrike">
                <a:solidFill>
                  <a:schemeClr val="dk1"/>
                </a:solidFill>
                <a:latin typeface="Calibri"/>
                <a:ea typeface="Calibri"/>
                <a:cs typeface="Calibri"/>
                <a:sym typeface="Calibri"/>
              </a:rPr>
              <a:t>compared to Router + Transponder </a:t>
            </a:r>
            <a:endParaRPr b="0" i="0" sz="1500" u="none" cap="none" strike="noStrike">
              <a:solidFill>
                <a:srgbClr val="000000"/>
              </a:solidFill>
              <a:latin typeface="Arial"/>
              <a:ea typeface="Arial"/>
              <a:cs typeface="Arial"/>
              <a:sym typeface="Arial"/>
            </a:endParaRPr>
          </a:p>
        </p:txBody>
      </p:sp>
      <p:cxnSp>
        <p:nvCxnSpPr>
          <p:cNvPr id="852" name="Google Shape;852;p88"/>
          <p:cNvCxnSpPr/>
          <p:nvPr/>
        </p:nvCxnSpPr>
        <p:spPr>
          <a:xfrm>
            <a:off x="3527715" y="5180305"/>
            <a:ext cx="0" cy="536700"/>
          </a:xfrm>
          <a:prstGeom prst="straightConnector1">
            <a:avLst/>
          </a:prstGeom>
          <a:noFill/>
          <a:ln cap="flat" cmpd="sng" w="9525">
            <a:solidFill>
              <a:srgbClr val="70C0EB"/>
            </a:solidFill>
            <a:prstDash val="solid"/>
            <a:round/>
            <a:headEnd len="sm" w="sm" type="none"/>
            <a:tailEnd len="sm" w="sm" type="none"/>
          </a:ln>
        </p:spPr>
      </p:cxnSp>
      <p:sp>
        <p:nvSpPr>
          <p:cNvPr id="853" name="Google Shape;853;p88"/>
          <p:cNvSpPr txBox="1"/>
          <p:nvPr/>
        </p:nvSpPr>
        <p:spPr>
          <a:xfrm>
            <a:off x="2021532" y="6059192"/>
            <a:ext cx="3012300" cy="32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descr="Explaining Green, Eco-Friendly, and Environmentally Friendly | MCR Safety  Info Blog" id="854" name="Google Shape;854;p88"/>
          <p:cNvSpPr/>
          <p:nvPr/>
        </p:nvSpPr>
        <p:spPr>
          <a:xfrm>
            <a:off x="6960072"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855" name="Google Shape;855;p88"/>
          <p:cNvPicPr preferRelativeResize="0"/>
          <p:nvPr/>
        </p:nvPicPr>
        <p:blipFill rotWithShape="1">
          <a:blip r:embed="rId5">
            <a:alphaModFix/>
          </a:blip>
          <a:srcRect b="0" l="0" r="0" t="0"/>
          <a:stretch/>
        </p:blipFill>
        <p:spPr>
          <a:xfrm>
            <a:off x="7264872" y="1690399"/>
            <a:ext cx="2408322" cy="2477793"/>
          </a:xfrm>
          <a:prstGeom prst="rect">
            <a:avLst/>
          </a:prstGeom>
          <a:noFill/>
          <a:ln>
            <a:noFill/>
          </a:ln>
        </p:spPr>
      </p:pic>
      <p:sp>
        <p:nvSpPr>
          <p:cNvPr id="856" name="Google Shape;856;p88"/>
          <p:cNvSpPr/>
          <p:nvPr/>
        </p:nvSpPr>
        <p:spPr>
          <a:xfrm>
            <a:off x="6096000" y="1484784"/>
            <a:ext cx="4665900" cy="5149200"/>
          </a:xfrm>
          <a:prstGeom prst="rect">
            <a:avLst/>
          </a:prstGeom>
          <a:noFill/>
          <a:ln cap="flat" cmpd="sng" w="25400">
            <a:solidFill>
              <a:srgbClr val="BFBFBF">
                <a:alpha val="4275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57" name="Google Shape;857;p88"/>
          <p:cNvSpPr txBox="1"/>
          <p:nvPr/>
        </p:nvSpPr>
        <p:spPr>
          <a:xfrm>
            <a:off x="6673748" y="1592556"/>
            <a:ext cx="35103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Environmental Efficiency </a:t>
            </a:r>
            <a:endParaRPr b="0" i="0" sz="1500" u="none" cap="none" strike="noStrike">
              <a:solidFill>
                <a:srgbClr val="000000"/>
              </a:solidFill>
              <a:latin typeface="Arial"/>
              <a:ea typeface="Arial"/>
              <a:cs typeface="Arial"/>
              <a:sym typeface="Arial"/>
            </a:endParaRPr>
          </a:p>
        </p:txBody>
      </p:sp>
      <p:sp>
        <p:nvSpPr>
          <p:cNvPr id="858" name="Google Shape;858;p88"/>
          <p:cNvSpPr txBox="1"/>
          <p:nvPr/>
        </p:nvSpPr>
        <p:spPr>
          <a:xfrm>
            <a:off x="6946495" y="4014037"/>
            <a:ext cx="1449300" cy="693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b="1" i="0" lang="en-US" sz="5500" u="none" cap="none" strike="noStrike">
                <a:solidFill>
                  <a:schemeClr val="dk2"/>
                </a:solidFill>
                <a:latin typeface="Calibri"/>
                <a:ea typeface="Calibri"/>
                <a:cs typeface="Calibri"/>
                <a:sym typeface="Calibri"/>
              </a:rPr>
              <a:t>54%</a:t>
            </a:r>
            <a:endParaRPr b="0" i="0" sz="1500" u="none" cap="none" strike="noStrike">
              <a:solidFill>
                <a:srgbClr val="000000"/>
              </a:solidFill>
              <a:latin typeface="Arial"/>
              <a:ea typeface="Arial"/>
              <a:cs typeface="Arial"/>
              <a:sym typeface="Arial"/>
            </a:endParaRPr>
          </a:p>
        </p:txBody>
      </p:sp>
      <p:sp>
        <p:nvSpPr>
          <p:cNvPr id="859" name="Google Shape;859;p88"/>
          <p:cNvSpPr txBox="1"/>
          <p:nvPr/>
        </p:nvSpPr>
        <p:spPr>
          <a:xfrm>
            <a:off x="8412432" y="3964647"/>
            <a:ext cx="1760400" cy="69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Calibri"/>
              <a:buNone/>
            </a:pPr>
            <a:r>
              <a:rPr b="1" i="0" lang="en-US" sz="1600" u="none" cap="none" strike="noStrike">
                <a:solidFill>
                  <a:schemeClr val="dk1"/>
                </a:solidFill>
                <a:latin typeface="Calibri"/>
                <a:ea typeface="Calibri"/>
                <a:cs typeface="Calibri"/>
                <a:sym typeface="Calibri"/>
              </a:rPr>
              <a:t>Power Savings</a:t>
            </a:r>
            <a:endParaRPr b="0" i="0" sz="1600" u="none" cap="none" strike="noStrike">
              <a:solidFill>
                <a:schemeClr val="dk1"/>
              </a:solidFill>
              <a:latin typeface="Calibri"/>
              <a:ea typeface="Calibri"/>
              <a:cs typeface="Calibri"/>
              <a:sym typeface="Calibri"/>
            </a:endParaRPr>
          </a:p>
        </p:txBody>
      </p:sp>
      <p:cxnSp>
        <p:nvCxnSpPr>
          <p:cNvPr id="860" name="Google Shape;860;p88"/>
          <p:cNvCxnSpPr/>
          <p:nvPr/>
        </p:nvCxnSpPr>
        <p:spPr>
          <a:xfrm>
            <a:off x="8384923" y="4046696"/>
            <a:ext cx="0" cy="536700"/>
          </a:xfrm>
          <a:prstGeom prst="straightConnector1">
            <a:avLst/>
          </a:prstGeom>
          <a:noFill/>
          <a:ln cap="flat" cmpd="sng" w="9525">
            <a:solidFill>
              <a:srgbClr val="70C0EB"/>
            </a:solidFill>
            <a:prstDash val="solid"/>
            <a:round/>
            <a:headEnd len="sm" w="sm" type="none"/>
            <a:tailEnd len="sm" w="sm" type="none"/>
          </a:ln>
        </p:spPr>
      </p:cxnSp>
      <p:sp>
        <p:nvSpPr>
          <p:cNvPr id="861" name="Google Shape;861;p88"/>
          <p:cNvSpPr txBox="1"/>
          <p:nvPr/>
        </p:nvSpPr>
        <p:spPr>
          <a:xfrm>
            <a:off x="6946495" y="4789187"/>
            <a:ext cx="1449300" cy="693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b="1" i="0" lang="en-US" sz="5500" u="none" cap="none" strike="noStrike">
                <a:solidFill>
                  <a:schemeClr val="dk2"/>
                </a:solidFill>
                <a:latin typeface="Calibri"/>
                <a:ea typeface="Calibri"/>
                <a:cs typeface="Calibri"/>
                <a:sym typeface="Calibri"/>
              </a:rPr>
              <a:t>77%</a:t>
            </a:r>
            <a:endParaRPr b="0" i="0" sz="1500" u="none" cap="none" strike="noStrike">
              <a:solidFill>
                <a:srgbClr val="000000"/>
              </a:solidFill>
              <a:latin typeface="Arial"/>
              <a:ea typeface="Arial"/>
              <a:cs typeface="Arial"/>
              <a:sym typeface="Arial"/>
            </a:endParaRPr>
          </a:p>
        </p:txBody>
      </p:sp>
      <p:sp>
        <p:nvSpPr>
          <p:cNvPr id="862" name="Google Shape;862;p88"/>
          <p:cNvSpPr txBox="1"/>
          <p:nvPr/>
        </p:nvSpPr>
        <p:spPr>
          <a:xfrm>
            <a:off x="8412432" y="4739795"/>
            <a:ext cx="1760400" cy="69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Calibri"/>
              <a:buNone/>
            </a:pPr>
            <a:r>
              <a:rPr b="1" i="0" lang="en-US" sz="1600" u="none" cap="none" strike="noStrike">
                <a:solidFill>
                  <a:schemeClr val="dk1"/>
                </a:solidFill>
                <a:latin typeface="Calibri"/>
                <a:ea typeface="Calibri"/>
                <a:cs typeface="Calibri"/>
                <a:sym typeface="Calibri"/>
              </a:rPr>
              <a:t>Space Savings</a:t>
            </a:r>
            <a:endParaRPr b="0" i="0" sz="1600" u="none" cap="none" strike="noStrike">
              <a:solidFill>
                <a:schemeClr val="dk1"/>
              </a:solidFill>
              <a:latin typeface="Calibri"/>
              <a:ea typeface="Calibri"/>
              <a:cs typeface="Calibri"/>
              <a:sym typeface="Calibri"/>
            </a:endParaRPr>
          </a:p>
        </p:txBody>
      </p:sp>
      <p:cxnSp>
        <p:nvCxnSpPr>
          <p:cNvPr id="863" name="Google Shape;863;p88"/>
          <p:cNvCxnSpPr/>
          <p:nvPr/>
        </p:nvCxnSpPr>
        <p:spPr>
          <a:xfrm>
            <a:off x="8384923" y="4821845"/>
            <a:ext cx="0" cy="536700"/>
          </a:xfrm>
          <a:prstGeom prst="straightConnector1">
            <a:avLst/>
          </a:prstGeom>
          <a:noFill/>
          <a:ln cap="flat" cmpd="sng" w="9525">
            <a:solidFill>
              <a:srgbClr val="70C0EB"/>
            </a:solidFill>
            <a:prstDash val="solid"/>
            <a:round/>
            <a:headEnd len="sm" w="sm" type="none"/>
            <a:tailEnd len="sm" w="sm" type="none"/>
          </a:ln>
        </p:spPr>
      </p:cxnSp>
      <p:sp>
        <p:nvSpPr>
          <p:cNvPr id="864" name="Google Shape;864;p88"/>
          <p:cNvSpPr txBox="1"/>
          <p:nvPr/>
        </p:nvSpPr>
        <p:spPr>
          <a:xfrm>
            <a:off x="6946495" y="5531677"/>
            <a:ext cx="1449300" cy="693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b="1" i="0" lang="en-US" sz="5500" u="none" cap="none" strike="noStrike">
                <a:solidFill>
                  <a:schemeClr val="dk2"/>
                </a:solidFill>
                <a:latin typeface="Calibri"/>
                <a:ea typeface="Calibri"/>
                <a:cs typeface="Calibri"/>
                <a:sym typeface="Calibri"/>
              </a:rPr>
              <a:t>55%</a:t>
            </a:r>
            <a:endParaRPr b="0" i="0" sz="1500" u="none" cap="none" strike="noStrike">
              <a:solidFill>
                <a:srgbClr val="000000"/>
              </a:solidFill>
              <a:latin typeface="Arial"/>
              <a:ea typeface="Arial"/>
              <a:cs typeface="Arial"/>
              <a:sym typeface="Arial"/>
            </a:endParaRPr>
          </a:p>
        </p:txBody>
      </p:sp>
      <p:sp>
        <p:nvSpPr>
          <p:cNvPr id="865" name="Google Shape;865;p88"/>
          <p:cNvSpPr txBox="1"/>
          <p:nvPr/>
        </p:nvSpPr>
        <p:spPr>
          <a:xfrm>
            <a:off x="8412432" y="5482287"/>
            <a:ext cx="1760400" cy="69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Calibri"/>
              <a:buNone/>
            </a:pPr>
            <a:r>
              <a:rPr b="1" i="0" lang="en-US" sz="1600" u="none" cap="none" strike="noStrike">
                <a:solidFill>
                  <a:schemeClr val="dk1"/>
                </a:solidFill>
                <a:latin typeface="Calibri"/>
                <a:ea typeface="Calibri"/>
                <a:cs typeface="Calibri"/>
                <a:sym typeface="Calibri"/>
              </a:rPr>
              <a:t>Carbon Footprint Savings</a:t>
            </a:r>
            <a:endParaRPr b="0" i="0" sz="1600" u="none" cap="none" strike="noStrike">
              <a:solidFill>
                <a:schemeClr val="dk1"/>
              </a:solidFill>
              <a:latin typeface="Calibri"/>
              <a:ea typeface="Calibri"/>
              <a:cs typeface="Calibri"/>
              <a:sym typeface="Calibri"/>
            </a:endParaRPr>
          </a:p>
        </p:txBody>
      </p:sp>
      <p:cxnSp>
        <p:nvCxnSpPr>
          <p:cNvPr id="866" name="Google Shape;866;p88"/>
          <p:cNvCxnSpPr/>
          <p:nvPr/>
        </p:nvCxnSpPr>
        <p:spPr>
          <a:xfrm>
            <a:off x="8384923" y="5564336"/>
            <a:ext cx="0" cy="536700"/>
          </a:xfrm>
          <a:prstGeom prst="straightConnector1">
            <a:avLst/>
          </a:prstGeom>
          <a:noFill/>
          <a:ln cap="flat" cmpd="sng" w="9525">
            <a:solidFill>
              <a:srgbClr val="70C0EB"/>
            </a:solidFill>
            <a:prstDash val="solid"/>
            <a:round/>
            <a:headEnd len="sm" w="sm" type="none"/>
            <a:tailEnd len="sm" w="sm"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89"/>
          <p:cNvSpPr txBox="1"/>
          <p:nvPr>
            <p:ph type="title"/>
          </p:nvPr>
        </p:nvSpPr>
        <p:spPr>
          <a:xfrm>
            <a:off x="397564" y="388731"/>
            <a:ext cx="15438900" cy="1254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Calibri"/>
              <a:buNone/>
            </a:pPr>
            <a:r>
              <a:rPr lang="en-US">
                <a:solidFill>
                  <a:srgbClr val="00B050"/>
                </a:solidFill>
              </a:rPr>
              <a:t>Greener</a:t>
            </a:r>
            <a:r>
              <a:rPr lang="en-US"/>
              <a:t> - Power &amp; Space Saving</a:t>
            </a:r>
            <a:endParaRPr/>
          </a:p>
        </p:txBody>
      </p:sp>
      <p:sp>
        <p:nvSpPr>
          <p:cNvPr id="872" name="Google Shape;872;p89"/>
          <p:cNvSpPr txBox="1"/>
          <p:nvPr/>
        </p:nvSpPr>
        <p:spPr>
          <a:xfrm>
            <a:off x="2021532" y="6059192"/>
            <a:ext cx="3012300" cy="32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873" name="Google Shape;873;p89"/>
          <p:cNvPicPr preferRelativeResize="0"/>
          <p:nvPr/>
        </p:nvPicPr>
        <p:blipFill rotWithShape="1">
          <a:blip r:embed="rId3">
            <a:alphaModFix/>
          </a:blip>
          <a:srcRect b="0" l="0" r="0" t="0"/>
          <a:stretch/>
        </p:blipFill>
        <p:spPr>
          <a:xfrm>
            <a:off x="735384" y="1553500"/>
            <a:ext cx="2521066" cy="1921034"/>
          </a:xfrm>
          <a:prstGeom prst="rect">
            <a:avLst/>
          </a:prstGeom>
          <a:noFill/>
          <a:ln>
            <a:noFill/>
          </a:ln>
        </p:spPr>
      </p:pic>
      <p:pic>
        <p:nvPicPr>
          <p:cNvPr descr="A picture containing text, electronics&#10;&#10;Description automatically generated" id="874" name="Google Shape;874;p89"/>
          <p:cNvPicPr preferRelativeResize="0"/>
          <p:nvPr/>
        </p:nvPicPr>
        <p:blipFill rotWithShape="1">
          <a:blip r:embed="rId4">
            <a:alphaModFix/>
          </a:blip>
          <a:srcRect b="33293" l="9566" r="8526" t="33353"/>
          <a:stretch/>
        </p:blipFill>
        <p:spPr>
          <a:xfrm>
            <a:off x="4672367" y="1478451"/>
            <a:ext cx="2156719" cy="702567"/>
          </a:xfrm>
          <a:prstGeom prst="rect">
            <a:avLst/>
          </a:prstGeom>
          <a:noFill/>
          <a:ln>
            <a:noFill/>
          </a:ln>
        </p:spPr>
      </p:pic>
      <p:pic>
        <p:nvPicPr>
          <p:cNvPr descr="Cisco QDD-400G-ZRP-S 10-3496-01 Digital Coherent DCO 400G-ZR+ | eBay" id="875" name="Google Shape;875;p89"/>
          <p:cNvPicPr preferRelativeResize="0"/>
          <p:nvPr/>
        </p:nvPicPr>
        <p:blipFill rotWithShape="1">
          <a:blip r:embed="rId5">
            <a:alphaModFix/>
          </a:blip>
          <a:srcRect b="0" l="0" r="0" t="0"/>
          <a:stretch/>
        </p:blipFill>
        <p:spPr>
          <a:xfrm rot="-480938">
            <a:off x="4937642" y="2394769"/>
            <a:ext cx="1897114" cy="995959"/>
          </a:xfrm>
          <a:prstGeom prst="rect">
            <a:avLst/>
          </a:prstGeom>
          <a:noFill/>
          <a:ln>
            <a:noFill/>
          </a:ln>
        </p:spPr>
      </p:pic>
      <p:sp>
        <p:nvSpPr>
          <p:cNvPr id="876" name="Google Shape;876;p89"/>
          <p:cNvSpPr/>
          <p:nvPr/>
        </p:nvSpPr>
        <p:spPr>
          <a:xfrm>
            <a:off x="5548517" y="2179267"/>
            <a:ext cx="404400" cy="318000"/>
          </a:xfrm>
          <a:prstGeom prst="mathPlus">
            <a:avLst>
              <a:gd fmla="val 23520" name="adj1"/>
            </a:avLst>
          </a:prstGeom>
          <a:solidFill>
            <a:schemeClr val="lt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877" name="Google Shape;877;p89"/>
          <p:cNvSpPr txBox="1"/>
          <p:nvPr/>
        </p:nvSpPr>
        <p:spPr>
          <a:xfrm>
            <a:off x="378848" y="4777167"/>
            <a:ext cx="3167700" cy="507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3F3F3F"/>
                </a:solidFill>
                <a:latin typeface="Calibri"/>
                <a:ea typeface="Calibri"/>
                <a:cs typeface="Calibri"/>
                <a:sym typeface="Calibri"/>
              </a:rPr>
              <a:t>Total Consumption: ~1740 Watts</a:t>
            </a:r>
            <a:endParaRPr b="0" i="0" sz="1700" u="none" cap="none" strike="noStrike">
              <a:solidFill>
                <a:srgbClr val="3F3F3F"/>
              </a:solidFill>
              <a:latin typeface="Calibri"/>
              <a:ea typeface="Calibri"/>
              <a:cs typeface="Calibri"/>
              <a:sym typeface="Calibri"/>
            </a:endParaRPr>
          </a:p>
        </p:txBody>
      </p:sp>
      <p:sp>
        <p:nvSpPr>
          <p:cNvPr id="878" name="Google Shape;878;p89"/>
          <p:cNvSpPr txBox="1"/>
          <p:nvPr/>
        </p:nvSpPr>
        <p:spPr>
          <a:xfrm>
            <a:off x="4312531" y="4777167"/>
            <a:ext cx="28764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3F3F3F"/>
                </a:solidFill>
                <a:latin typeface="Calibri"/>
                <a:ea typeface="Calibri"/>
                <a:cs typeface="Calibri"/>
                <a:sym typeface="Calibri"/>
              </a:rPr>
              <a:t>Total Consumption:</a:t>
            </a:r>
            <a:r>
              <a:rPr b="0" i="0" lang="en-US" sz="1900" u="none" cap="none" strike="noStrike">
                <a:solidFill>
                  <a:srgbClr val="3F3F3F"/>
                </a:solidFill>
                <a:latin typeface="Calibri"/>
                <a:ea typeface="Calibri"/>
                <a:cs typeface="Calibri"/>
                <a:sym typeface="Calibri"/>
              </a:rPr>
              <a:t> </a:t>
            </a:r>
            <a:r>
              <a:rPr b="0" i="0" lang="en-US" sz="1600" u="none" cap="none" strike="noStrike">
                <a:solidFill>
                  <a:srgbClr val="3F3F3F"/>
                </a:solidFill>
                <a:latin typeface="Calibri"/>
                <a:ea typeface="Calibri"/>
                <a:cs typeface="Calibri"/>
                <a:sym typeface="Calibri"/>
              </a:rPr>
              <a:t>~200 Watts</a:t>
            </a:r>
            <a:endParaRPr b="0" i="0" sz="1600" u="none" cap="none" strike="noStrike">
              <a:solidFill>
                <a:srgbClr val="3F3F3F"/>
              </a:solidFill>
              <a:latin typeface="Calibri"/>
              <a:ea typeface="Calibri"/>
              <a:cs typeface="Calibri"/>
              <a:sym typeface="Calibri"/>
            </a:endParaRPr>
          </a:p>
        </p:txBody>
      </p:sp>
      <p:pic>
        <p:nvPicPr>
          <p:cNvPr id="879" name="Google Shape;879;p89"/>
          <p:cNvPicPr preferRelativeResize="0"/>
          <p:nvPr/>
        </p:nvPicPr>
        <p:blipFill rotWithShape="1">
          <a:blip r:embed="rId6">
            <a:alphaModFix/>
          </a:blip>
          <a:srcRect b="0" l="0" r="0" t="0"/>
          <a:stretch/>
        </p:blipFill>
        <p:spPr>
          <a:xfrm>
            <a:off x="1071283" y="3756133"/>
            <a:ext cx="1782752" cy="523517"/>
          </a:xfrm>
          <a:prstGeom prst="rect">
            <a:avLst/>
          </a:prstGeom>
          <a:noFill/>
          <a:ln>
            <a:noFill/>
          </a:ln>
        </p:spPr>
      </p:pic>
      <p:pic>
        <p:nvPicPr>
          <p:cNvPr id="880" name="Google Shape;880;p89"/>
          <p:cNvPicPr preferRelativeResize="0"/>
          <p:nvPr/>
        </p:nvPicPr>
        <p:blipFill rotWithShape="1">
          <a:blip r:embed="rId7">
            <a:alphaModFix/>
          </a:blip>
          <a:srcRect b="0" l="0" r="0" t="0"/>
          <a:stretch/>
        </p:blipFill>
        <p:spPr>
          <a:xfrm>
            <a:off x="4380313" y="3639967"/>
            <a:ext cx="2740833" cy="755867"/>
          </a:xfrm>
          <a:prstGeom prst="rect">
            <a:avLst/>
          </a:prstGeom>
          <a:noFill/>
          <a:ln>
            <a:noFill/>
          </a:ln>
        </p:spPr>
      </p:pic>
      <p:pic>
        <p:nvPicPr>
          <p:cNvPr id="881" name="Google Shape;881;p89"/>
          <p:cNvPicPr preferRelativeResize="0"/>
          <p:nvPr/>
        </p:nvPicPr>
        <p:blipFill rotWithShape="1">
          <a:blip r:embed="rId8">
            <a:alphaModFix/>
          </a:blip>
          <a:srcRect b="0" l="12897" r="13399" t="0"/>
          <a:stretch/>
        </p:blipFill>
        <p:spPr>
          <a:xfrm>
            <a:off x="8586443" y="1863751"/>
            <a:ext cx="1490066" cy="3159768"/>
          </a:xfrm>
          <a:prstGeom prst="rect">
            <a:avLst/>
          </a:prstGeom>
          <a:noFill/>
          <a:ln>
            <a:noFill/>
          </a:ln>
          <a:effectLst>
            <a:outerShdw blurRad="57150" rotWithShape="0" algn="bl" dir="5400000" dist="19050">
              <a:srgbClr val="000000">
                <a:alpha val="49800"/>
              </a:srgbClr>
            </a:outerShdw>
          </a:effectLst>
        </p:spPr>
      </p:pic>
      <p:pic>
        <p:nvPicPr>
          <p:cNvPr id="882" name="Google Shape;882;p89"/>
          <p:cNvPicPr preferRelativeResize="0"/>
          <p:nvPr/>
        </p:nvPicPr>
        <p:blipFill rotWithShape="1">
          <a:blip r:embed="rId9">
            <a:alphaModFix/>
          </a:blip>
          <a:srcRect b="23379" l="0" r="3772" t="12583"/>
          <a:stretch/>
        </p:blipFill>
        <p:spPr>
          <a:xfrm>
            <a:off x="10760332" y="2150319"/>
            <a:ext cx="1245333" cy="1213684"/>
          </a:xfrm>
          <a:prstGeom prst="rect">
            <a:avLst/>
          </a:prstGeom>
          <a:noFill/>
          <a:ln>
            <a:noFill/>
          </a:ln>
          <a:effectLst>
            <a:outerShdw blurRad="57150" rotWithShape="0" algn="tl" dir="5400000" dist="19050">
              <a:srgbClr val="333333">
                <a:alpha val="49800"/>
              </a:srgbClr>
            </a:outerShdw>
          </a:effectLst>
        </p:spPr>
      </p:pic>
      <p:cxnSp>
        <p:nvCxnSpPr>
          <p:cNvPr id="883" name="Google Shape;883;p89"/>
          <p:cNvCxnSpPr/>
          <p:nvPr/>
        </p:nvCxnSpPr>
        <p:spPr>
          <a:xfrm>
            <a:off x="8445201" y="2188399"/>
            <a:ext cx="3300" cy="2170500"/>
          </a:xfrm>
          <a:prstGeom prst="straightConnector1">
            <a:avLst/>
          </a:prstGeom>
          <a:noFill/>
          <a:ln cap="flat" cmpd="sng" w="9525">
            <a:solidFill>
              <a:schemeClr val="dk2"/>
            </a:solidFill>
            <a:prstDash val="solid"/>
            <a:round/>
            <a:headEnd len="med" w="med" type="triangle"/>
            <a:tailEnd len="med" w="med" type="triangle"/>
          </a:ln>
        </p:spPr>
      </p:cxnSp>
      <p:cxnSp>
        <p:nvCxnSpPr>
          <p:cNvPr id="884" name="Google Shape;884;p89"/>
          <p:cNvCxnSpPr/>
          <p:nvPr/>
        </p:nvCxnSpPr>
        <p:spPr>
          <a:xfrm flipH="1">
            <a:off x="10670532" y="2456747"/>
            <a:ext cx="2700" cy="804000"/>
          </a:xfrm>
          <a:prstGeom prst="straightConnector1">
            <a:avLst/>
          </a:prstGeom>
          <a:noFill/>
          <a:ln cap="flat" cmpd="sng" w="9525">
            <a:solidFill>
              <a:schemeClr val="dk2"/>
            </a:solidFill>
            <a:prstDash val="solid"/>
            <a:round/>
            <a:headEnd len="med" w="med" type="triangle"/>
            <a:tailEnd len="med" w="med" type="triangle"/>
          </a:ln>
        </p:spPr>
      </p:cxnSp>
      <p:sp>
        <p:nvSpPr>
          <p:cNvPr id="885" name="Google Shape;885;p89"/>
          <p:cNvSpPr txBox="1"/>
          <p:nvPr/>
        </p:nvSpPr>
        <p:spPr>
          <a:xfrm>
            <a:off x="7521827" y="2934013"/>
            <a:ext cx="1245300" cy="606300"/>
          </a:xfrm>
          <a:prstGeom prst="rect">
            <a:avLst/>
          </a:prstGeom>
          <a:noFill/>
          <a:ln>
            <a:noFill/>
          </a:ln>
        </p:spPr>
        <p:txBody>
          <a:bodyPr anchorCtr="0" anchor="t" bIns="121900" lIns="121900" spcFirstLastPara="1" rIns="121900" wrap="square" tIns="121900">
            <a:spAutoFit/>
          </a:bodyPr>
          <a:lstStyle/>
          <a:p>
            <a:pPr indent="0" lvl="0" marL="0" marR="0" rtl="0" algn="ctr">
              <a:lnSpc>
                <a:spcPct val="90000"/>
              </a:lnSpc>
              <a:spcBef>
                <a:spcPts val="0"/>
              </a:spcBef>
              <a:spcAft>
                <a:spcPts val="0"/>
              </a:spcAft>
              <a:buClr>
                <a:srgbClr val="000000"/>
              </a:buClr>
              <a:buSzPts val="1300"/>
              <a:buFont typeface="Arial"/>
              <a:buNone/>
            </a:pPr>
            <a:r>
              <a:rPr b="1" i="0" lang="en-US" sz="1300" u="none" cap="none" strike="noStrike">
                <a:solidFill>
                  <a:schemeClr val="dk2"/>
                </a:solidFill>
                <a:latin typeface="Calibri"/>
                <a:ea typeface="Calibri"/>
                <a:cs typeface="Calibri"/>
                <a:sym typeface="Calibri"/>
              </a:rPr>
              <a:t>25RU</a:t>
            </a:r>
            <a:endParaRPr b="1" i="0" sz="1300" u="none" cap="none" strike="noStrike">
              <a:solidFill>
                <a:schemeClr val="dk2"/>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1300"/>
              <a:buFont typeface="Arial"/>
              <a:buNone/>
            </a:pPr>
            <a:r>
              <a:rPr b="1" i="0" lang="en-US" sz="1300" u="none" cap="none" strike="noStrike">
                <a:solidFill>
                  <a:schemeClr val="dk2"/>
                </a:solidFill>
                <a:latin typeface="Calibri"/>
                <a:ea typeface="Calibri"/>
                <a:cs typeface="Calibri"/>
                <a:sym typeface="Calibri"/>
              </a:rPr>
              <a:t>43.75in</a:t>
            </a:r>
            <a:endParaRPr b="1" i="0" sz="1300" u="none" cap="none" strike="noStrike">
              <a:solidFill>
                <a:schemeClr val="dk2"/>
              </a:solidFill>
              <a:latin typeface="Calibri"/>
              <a:ea typeface="Calibri"/>
              <a:cs typeface="Calibri"/>
              <a:sym typeface="Calibri"/>
            </a:endParaRPr>
          </a:p>
        </p:txBody>
      </p:sp>
      <p:sp>
        <p:nvSpPr>
          <p:cNvPr id="886" name="Google Shape;886;p89"/>
          <p:cNvSpPr txBox="1"/>
          <p:nvPr/>
        </p:nvSpPr>
        <p:spPr>
          <a:xfrm>
            <a:off x="10139229" y="2520420"/>
            <a:ext cx="683700" cy="786600"/>
          </a:xfrm>
          <a:prstGeom prst="rect">
            <a:avLst/>
          </a:prstGeom>
          <a:noFill/>
          <a:ln>
            <a:noFill/>
          </a:ln>
        </p:spPr>
        <p:txBody>
          <a:bodyPr anchorCtr="0" anchor="t" bIns="121900" lIns="121900" spcFirstLastPara="1" rIns="121900" wrap="square" tIns="121900">
            <a:spAutoFit/>
          </a:bodyPr>
          <a:lstStyle/>
          <a:p>
            <a:pPr indent="0" lvl="0" marL="0" marR="0" rtl="0" algn="ctr">
              <a:lnSpc>
                <a:spcPct val="90000"/>
              </a:lnSpc>
              <a:spcBef>
                <a:spcPts val="0"/>
              </a:spcBef>
              <a:spcAft>
                <a:spcPts val="0"/>
              </a:spcAft>
              <a:buClr>
                <a:srgbClr val="000000"/>
              </a:buClr>
              <a:buSzPts val="1300"/>
              <a:buFont typeface="Arial"/>
              <a:buNone/>
            </a:pPr>
            <a:r>
              <a:rPr b="1" i="0" lang="en-US" sz="1300" u="none" cap="none" strike="noStrike">
                <a:solidFill>
                  <a:schemeClr val="dk2"/>
                </a:solidFill>
                <a:latin typeface="Calibri"/>
                <a:ea typeface="Calibri"/>
                <a:cs typeface="Calibri"/>
                <a:sym typeface="Calibri"/>
              </a:rPr>
              <a:t>8RU</a:t>
            </a:r>
            <a:endParaRPr b="1" i="0" sz="1300" u="none" cap="none" strike="noStrike">
              <a:solidFill>
                <a:schemeClr val="dk2"/>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1300"/>
              <a:buFont typeface="Arial"/>
              <a:buNone/>
            </a:pPr>
            <a:r>
              <a:rPr b="1" i="0" lang="en-US" sz="1300" u="none" cap="none" strike="noStrike">
                <a:solidFill>
                  <a:schemeClr val="dk2"/>
                </a:solidFill>
                <a:latin typeface="Calibri"/>
                <a:ea typeface="Calibri"/>
                <a:cs typeface="Calibri"/>
                <a:sym typeface="Calibri"/>
              </a:rPr>
              <a:t>14in</a:t>
            </a:r>
            <a:endParaRPr b="1" i="0" sz="1300" u="none" cap="none" strike="noStrike">
              <a:solidFill>
                <a:schemeClr val="dk2"/>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887" name="Google Shape;887;p89"/>
          <p:cNvSpPr txBox="1"/>
          <p:nvPr/>
        </p:nvSpPr>
        <p:spPr>
          <a:xfrm>
            <a:off x="8769500" y="5164533"/>
            <a:ext cx="12453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2"/>
                </a:solidFill>
                <a:latin typeface="Calibri"/>
                <a:ea typeface="Calibri"/>
                <a:cs typeface="Calibri"/>
                <a:sym typeface="Calibri"/>
              </a:rPr>
              <a:t>NCS2K Setup</a:t>
            </a:r>
            <a:endParaRPr b="0" i="0" sz="1500" u="none" cap="none" strike="noStrike">
              <a:solidFill>
                <a:srgbClr val="000000"/>
              </a:solidFill>
              <a:latin typeface="Arial"/>
              <a:ea typeface="Arial"/>
              <a:cs typeface="Arial"/>
              <a:sym typeface="Arial"/>
            </a:endParaRPr>
          </a:p>
        </p:txBody>
      </p:sp>
      <p:sp>
        <p:nvSpPr>
          <p:cNvPr id="888" name="Google Shape;888;p89"/>
          <p:cNvSpPr txBox="1"/>
          <p:nvPr/>
        </p:nvSpPr>
        <p:spPr>
          <a:xfrm>
            <a:off x="10881269" y="3542633"/>
            <a:ext cx="1124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2"/>
                </a:solidFill>
                <a:latin typeface="Calibri"/>
                <a:ea typeface="Calibri"/>
                <a:cs typeface="Calibri"/>
                <a:sym typeface="Calibri"/>
              </a:rPr>
              <a:t>NCS1010 Setup</a:t>
            </a:r>
            <a:endParaRPr b="0" i="0" sz="1500" u="none" cap="none" strike="noStrike">
              <a:solidFill>
                <a:srgbClr val="000000"/>
              </a:solidFill>
              <a:latin typeface="Arial"/>
              <a:ea typeface="Arial"/>
              <a:cs typeface="Arial"/>
              <a:sym typeface="Arial"/>
            </a:endParaRPr>
          </a:p>
        </p:txBody>
      </p:sp>
      <p:cxnSp>
        <p:nvCxnSpPr>
          <p:cNvPr id="889" name="Google Shape;889;p89"/>
          <p:cNvCxnSpPr/>
          <p:nvPr/>
        </p:nvCxnSpPr>
        <p:spPr>
          <a:xfrm>
            <a:off x="7742800" y="1530900"/>
            <a:ext cx="0" cy="4671900"/>
          </a:xfrm>
          <a:prstGeom prst="straightConnector1">
            <a:avLst/>
          </a:prstGeom>
          <a:noFill/>
          <a:ln cap="flat" cmpd="sng" w="9525">
            <a:solidFill>
              <a:schemeClr val="dk2"/>
            </a:solidFill>
            <a:prstDash val="solid"/>
            <a:round/>
            <a:headEnd len="sm" w="sm" type="none"/>
            <a:tailEnd len="sm" w="sm" type="none"/>
          </a:ln>
        </p:spPr>
      </p:cxnSp>
      <p:sp>
        <p:nvSpPr>
          <p:cNvPr id="890" name="Google Shape;890;p89"/>
          <p:cNvSpPr txBox="1"/>
          <p:nvPr/>
        </p:nvSpPr>
        <p:spPr>
          <a:xfrm>
            <a:off x="2261333" y="5669167"/>
            <a:ext cx="3411300" cy="615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3F3F3F"/>
                </a:solidFill>
                <a:latin typeface="Calibri"/>
                <a:ea typeface="Calibri"/>
                <a:cs typeface="Calibri"/>
                <a:sym typeface="Calibri"/>
              </a:rPr>
              <a:t>Power Savings of 88.5%</a:t>
            </a:r>
            <a:endParaRPr b="1" i="0" sz="2100" u="none" cap="none" strike="noStrike">
              <a:solidFill>
                <a:srgbClr val="3F3F3F"/>
              </a:solidFill>
              <a:latin typeface="Calibri"/>
              <a:ea typeface="Calibri"/>
              <a:cs typeface="Calibri"/>
              <a:sym typeface="Calibri"/>
            </a:endParaRPr>
          </a:p>
        </p:txBody>
      </p:sp>
      <p:sp>
        <p:nvSpPr>
          <p:cNvPr id="891" name="Google Shape;891;p89"/>
          <p:cNvSpPr txBox="1"/>
          <p:nvPr/>
        </p:nvSpPr>
        <p:spPr>
          <a:xfrm>
            <a:off x="8737300" y="5669167"/>
            <a:ext cx="3411300" cy="615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3F3F3F"/>
                </a:solidFill>
                <a:latin typeface="Calibri"/>
                <a:ea typeface="Calibri"/>
                <a:cs typeface="Calibri"/>
                <a:sym typeface="Calibri"/>
              </a:rPr>
              <a:t>Space Savings of 68%</a:t>
            </a:r>
            <a:endParaRPr b="1" i="0" sz="2100" u="none" cap="none" strike="noStrike">
              <a:solidFill>
                <a:srgbClr val="3F3F3F"/>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90"/>
          <p:cNvSpPr txBox="1"/>
          <p:nvPr>
            <p:ph type="title"/>
          </p:nvPr>
        </p:nvSpPr>
        <p:spPr>
          <a:xfrm>
            <a:off x="368212" y="273442"/>
            <a:ext cx="3932100" cy="1600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Calibri"/>
              <a:buNone/>
            </a:pPr>
            <a:r>
              <a:rPr b="0" lang="en-US">
                <a:latin typeface="Oswald Medium"/>
                <a:ea typeface="Oswald Medium"/>
                <a:cs typeface="Oswald Medium"/>
                <a:sym typeface="Oswald Medium"/>
              </a:rPr>
              <a:t>CalREN Core Ring 2025</a:t>
            </a:r>
            <a:endParaRPr b="0">
              <a:latin typeface="Oswald Medium"/>
              <a:ea typeface="Oswald Medium"/>
              <a:cs typeface="Oswald Medium"/>
              <a:sym typeface="Oswald Medium"/>
            </a:endParaRPr>
          </a:p>
        </p:txBody>
      </p:sp>
      <p:pic>
        <p:nvPicPr>
          <p:cNvPr id="897" name="Google Shape;897;p90"/>
          <p:cNvPicPr preferRelativeResize="0"/>
          <p:nvPr/>
        </p:nvPicPr>
        <p:blipFill>
          <a:blip r:embed="rId3">
            <a:alphaModFix/>
          </a:blip>
          <a:stretch>
            <a:fillRect/>
          </a:stretch>
        </p:blipFill>
        <p:spPr>
          <a:xfrm>
            <a:off x="5420925" y="659450"/>
            <a:ext cx="6382400" cy="5627075"/>
          </a:xfrm>
          <a:prstGeom prst="rect">
            <a:avLst/>
          </a:prstGeom>
          <a:noFill/>
          <a:ln>
            <a:noFill/>
          </a:ln>
        </p:spPr>
      </p:pic>
      <p:sp>
        <p:nvSpPr>
          <p:cNvPr id="898" name="Google Shape;898;p90"/>
          <p:cNvSpPr txBox="1"/>
          <p:nvPr>
            <p:ph idx="2" type="body"/>
          </p:nvPr>
        </p:nvSpPr>
        <p:spPr>
          <a:xfrm>
            <a:off x="234275" y="1649525"/>
            <a:ext cx="4562400" cy="38115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Clr>
                <a:schemeClr val="lt1"/>
              </a:buClr>
              <a:buSzPts val="2800"/>
              <a:buChar char="●"/>
            </a:pPr>
            <a:r>
              <a:rPr lang="en-US" sz="2800"/>
              <a:t>400G ZR+ pluggables where possible</a:t>
            </a:r>
            <a:endParaRPr sz="2800"/>
          </a:p>
          <a:p>
            <a:pPr indent="-406400" lvl="0" marL="457200" rtl="0" algn="l">
              <a:spcBef>
                <a:spcPts val="0"/>
              </a:spcBef>
              <a:spcAft>
                <a:spcPts val="0"/>
              </a:spcAft>
              <a:buClr>
                <a:schemeClr val="lt1"/>
              </a:buClr>
              <a:buSzPts val="2800"/>
              <a:buChar char="●"/>
            </a:pPr>
            <a:r>
              <a:rPr lang="en-US" sz="2800"/>
              <a:t>Dedicated transponders for longer spans</a:t>
            </a:r>
            <a:endParaRPr sz="2800"/>
          </a:p>
          <a:p>
            <a:pPr indent="-406400" lvl="0" marL="457200" rtl="0" algn="l">
              <a:spcBef>
                <a:spcPts val="0"/>
              </a:spcBef>
              <a:spcAft>
                <a:spcPts val="0"/>
              </a:spcAft>
              <a:buClr>
                <a:schemeClr val="lt2"/>
              </a:buClr>
              <a:buSzPts val="2800"/>
              <a:buChar char="●"/>
            </a:pPr>
            <a:r>
              <a:rPr lang="en-US" sz="2800"/>
              <a:t>Upcoming 1x400G upgrades to low-demand locations using Juniper ACX7348s</a:t>
            </a:r>
            <a:endParaRPr sz="2800"/>
          </a:p>
          <a:p>
            <a:pPr indent="0" lvl="0" marL="0" rtl="0" algn="l">
              <a:spcBef>
                <a:spcPts val="100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91"/>
          <p:cNvSpPr txBox="1"/>
          <p:nvPr>
            <p:ph type="ctrTitle"/>
          </p:nvPr>
        </p:nvSpPr>
        <p:spPr>
          <a:xfrm>
            <a:off x="75" y="2320675"/>
            <a:ext cx="12192000" cy="16803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NGI - Pacific Wave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92"/>
          <p:cNvSpPr txBox="1"/>
          <p:nvPr/>
        </p:nvSpPr>
        <p:spPr>
          <a:xfrm>
            <a:off x="397575" y="1643025"/>
            <a:ext cx="10860900" cy="4791600"/>
          </a:xfrm>
          <a:prstGeom prst="rect">
            <a:avLst/>
          </a:prstGeom>
          <a:noFill/>
          <a:ln>
            <a:noFill/>
          </a:ln>
        </p:spPr>
        <p:txBody>
          <a:bodyPr anchorCtr="0" anchor="t" bIns="91425" lIns="91425" spcFirstLastPara="1" rIns="91425" wrap="square" tIns="91425">
            <a:spAutoFit/>
          </a:bodyPr>
          <a:lstStyle/>
          <a:p>
            <a:pPr indent="-349250" lvl="0" marL="457200" rtl="0" algn="l">
              <a:lnSpc>
                <a:spcPct val="115000"/>
              </a:lnSpc>
              <a:spcBef>
                <a:spcPts val="600"/>
              </a:spcBef>
              <a:spcAft>
                <a:spcPts val="0"/>
              </a:spcAft>
              <a:buSzPts val="1900"/>
              <a:buFont typeface="Proxima Nova"/>
              <a:buChar char="●"/>
            </a:pPr>
            <a:r>
              <a:rPr b="1" lang="en-US" sz="2900">
                <a:solidFill>
                  <a:schemeClr val="dk1"/>
                </a:solidFill>
                <a:latin typeface="Proxima Nova"/>
                <a:ea typeface="Proxima Nova"/>
                <a:cs typeface="Proxima Nova"/>
                <a:sym typeface="Proxima Nova"/>
              </a:rPr>
              <a:t>Juniper PTX10001 deployed in production at all sites</a:t>
            </a:r>
            <a:endParaRPr b="1" sz="2900">
              <a:solidFill>
                <a:schemeClr val="dk1"/>
              </a:solidFill>
              <a:latin typeface="Proxima Nova"/>
              <a:ea typeface="Proxima Nova"/>
              <a:cs typeface="Proxima Nova"/>
              <a:sym typeface="Proxima Nova"/>
            </a:endParaRPr>
          </a:p>
          <a:p>
            <a:pPr indent="0" lvl="0" marL="457200" rtl="0" algn="l">
              <a:lnSpc>
                <a:spcPct val="115000"/>
              </a:lnSpc>
              <a:spcBef>
                <a:spcPts val="600"/>
              </a:spcBef>
              <a:spcAft>
                <a:spcPts val="0"/>
              </a:spcAft>
              <a:buNone/>
            </a:pPr>
            <a:r>
              <a:t/>
            </a:r>
            <a:endParaRPr b="1" sz="2900">
              <a:solidFill>
                <a:schemeClr val="dk1"/>
              </a:solidFill>
              <a:latin typeface="Proxima Nova"/>
              <a:ea typeface="Proxima Nova"/>
              <a:cs typeface="Proxima Nova"/>
              <a:sym typeface="Proxima Nova"/>
            </a:endParaRPr>
          </a:p>
          <a:p>
            <a:pPr indent="0" lvl="0" marL="457200" rtl="0" algn="l">
              <a:lnSpc>
                <a:spcPct val="115000"/>
              </a:lnSpc>
              <a:spcBef>
                <a:spcPts val="600"/>
              </a:spcBef>
              <a:spcAft>
                <a:spcPts val="0"/>
              </a:spcAft>
              <a:buNone/>
            </a:pPr>
            <a:r>
              <a:t/>
            </a:r>
            <a:endParaRPr b="1" sz="2900">
              <a:solidFill>
                <a:schemeClr val="dk1"/>
              </a:solidFill>
              <a:latin typeface="Proxima Nova"/>
              <a:ea typeface="Proxima Nova"/>
              <a:cs typeface="Proxima Nova"/>
              <a:sym typeface="Proxima Nova"/>
            </a:endParaRPr>
          </a:p>
          <a:p>
            <a:pPr indent="0" lvl="0" marL="457200" rtl="0" algn="l">
              <a:lnSpc>
                <a:spcPct val="115000"/>
              </a:lnSpc>
              <a:spcBef>
                <a:spcPts val="600"/>
              </a:spcBef>
              <a:spcAft>
                <a:spcPts val="0"/>
              </a:spcAft>
              <a:buNone/>
            </a:pPr>
            <a:r>
              <a:t/>
            </a:r>
            <a:endParaRPr b="1" sz="2900">
              <a:solidFill>
                <a:schemeClr val="dk1"/>
              </a:solidFill>
              <a:latin typeface="Proxima Nova"/>
              <a:ea typeface="Proxima Nova"/>
              <a:cs typeface="Proxima Nova"/>
              <a:sym typeface="Proxima Nova"/>
            </a:endParaRPr>
          </a:p>
          <a:p>
            <a:pPr indent="-349250" lvl="0" marL="457200" rtl="0" algn="l">
              <a:lnSpc>
                <a:spcPct val="115000"/>
              </a:lnSpc>
              <a:spcBef>
                <a:spcPts val="600"/>
              </a:spcBef>
              <a:spcAft>
                <a:spcPts val="0"/>
              </a:spcAft>
              <a:buSzPts val="1900"/>
              <a:buFont typeface="Proxima Nova"/>
              <a:buChar char="●"/>
            </a:pPr>
            <a:r>
              <a:rPr b="1" lang="en-US" sz="2900">
                <a:solidFill>
                  <a:schemeClr val="dk1"/>
                </a:solidFill>
                <a:latin typeface="Proxima Nova"/>
                <a:ea typeface="Proxima Nova"/>
                <a:cs typeface="Proxima Nova"/>
                <a:sym typeface="Proxima Nova"/>
              </a:rPr>
              <a:t>West Coast 400Gbps backbone upgrade complete</a:t>
            </a:r>
            <a:endParaRPr b="1" sz="2900">
              <a:solidFill>
                <a:schemeClr val="dk1"/>
              </a:solidFill>
              <a:latin typeface="Proxima Nova"/>
              <a:ea typeface="Proxima Nova"/>
              <a:cs typeface="Proxima Nova"/>
              <a:sym typeface="Proxima Nova"/>
            </a:endParaRPr>
          </a:p>
          <a:p>
            <a:pPr indent="-349250" lvl="0" marL="457200" rtl="0" algn="l">
              <a:lnSpc>
                <a:spcPct val="115000"/>
              </a:lnSpc>
              <a:spcBef>
                <a:spcPts val="0"/>
              </a:spcBef>
              <a:spcAft>
                <a:spcPts val="0"/>
              </a:spcAft>
              <a:buSzPts val="1900"/>
              <a:buFont typeface="Proxima Nova"/>
              <a:buChar char="●"/>
            </a:pPr>
            <a:r>
              <a:rPr b="1" lang="en-US" sz="2900">
                <a:solidFill>
                  <a:schemeClr val="dk1"/>
                </a:solidFill>
                <a:latin typeface="Proxima Nova"/>
                <a:ea typeface="Proxima Nova"/>
                <a:cs typeface="Proxima Nova"/>
                <a:sym typeface="Proxima Nova"/>
              </a:rPr>
              <a:t>Participant 400Gbps connections online!</a:t>
            </a:r>
            <a:endParaRPr b="1" sz="2900">
              <a:solidFill>
                <a:schemeClr val="dk1"/>
              </a:solidFill>
              <a:latin typeface="Proxima Nova"/>
              <a:ea typeface="Proxima Nova"/>
              <a:cs typeface="Proxima Nova"/>
              <a:sym typeface="Proxima Nova"/>
            </a:endParaRPr>
          </a:p>
          <a:p>
            <a:pPr indent="-381000" lvl="1" marL="914400" rtl="0" algn="l">
              <a:lnSpc>
                <a:spcPct val="115000"/>
              </a:lnSpc>
              <a:spcBef>
                <a:spcPts val="0"/>
              </a:spcBef>
              <a:spcAft>
                <a:spcPts val="0"/>
              </a:spcAft>
              <a:buClr>
                <a:schemeClr val="dk1"/>
              </a:buClr>
              <a:buSzPts val="2400"/>
              <a:buFont typeface="Proxima Nova"/>
              <a:buChar char="○"/>
            </a:pPr>
            <a:r>
              <a:rPr b="1" lang="en-US" sz="2400">
                <a:solidFill>
                  <a:schemeClr val="dk1"/>
                </a:solidFill>
                <a:latin typeface="Proxima Nova"/>
                <a:ea typeface="Proxima Nova"/>
                <a:cs typeface="Proxima Nova"/>
                <a:sym typeface="Proxima Nova"/>
              </a:rPr>
              <a:t>SINET</a:t>
            </a:r>
            <a:endParaRPr b="1" sz="2400">
              <a:solidFill>
                <a:schemeClr val="dk1"/>
              </a:solidFill>
              <a:latin typeface="Proxima Nova"/>
              <a:ea typeface="Proxima Nova"/>
              <a:cs typeface="Proxima Nova"/>
              <a:sym typeface="Proxima Nova"/>
            </a:endParaRPr>
          </a:p>
          <a:p>
            <a:pPr indent="-381000" lvl="1" marL="914400" rtl="0" algn="l">
              <a:lnSpc>
                <a:spcPct val="115000"/>
              </a:lnSpc>
              <a:spcBef>
                <a:spcPts val="0"/>
              </a:spcBef>
              <a:spcAft>
                <a:spcPts val="0"/>
              </a:spcAft>
              <a:buClr>
                <a:schemeClr val="dk1"/>
              </a:buClr>
              <a:buSzPts val="2400"/>
              <a:buFont typeface="Proxima Nova"/>
              <a:buChar char="○"/>
            </a:pPr>
            <a:r>
              <a:rPr b="1" lang="en-US" sz="2400">
                <a:solidFill>
                  <a:schemeClr val="dk1"/>
                </a:solidFill>
                <a:latin typeface="Proxima Nova"/>
                <a:ea typeface="Proxima Nova"/>
                <a:cs typeface="Proxima Nova"/>
                <a:sym typeface="Proxima Nova"/>
              </a:rPr>
              <a:t>PNWGP &amp; CENIC</a:t>
            </a:r>
            <a:endParaRPr b="1" sz="2400">
              <a:solidFill>
                <a:schemeClr val="dk1"/>
              </a:solidFill>
              <a:latin typeface="Proxima Nova"/>
              <a:ea typeface="Proxima Nova"/>
              <a:cs typeface="Proxima Nova"/>
              <a:sym typeface="Proxima Nova"/>
            </a:endParaRPr>
          </a:p>
          <a:p>
            <a:pPr indent="-381000" lvl="1" marL="914400" rtl="0" algn="l">
              <a:lnSpc>
                <a:spcPct val="115000"/>
              </a:lnSpc>
              <a:spcBef>
                <a:spcPts val="0"/>
              </a:spcBef>
              <a:spcAft>
                <a:spcPts val="0"/>
              </a:spcAft>
              <a:buClr>
                <a:schemeClr val="dk1"/>
              </a:buClr>
              <a:buSzPts val="2400"/>
              <a:buFont typeface="Proxima Nova"/>
              <a:buChar char="○"/>
            </a:pPr>
            <a:r>
              <a:rPr b="1" lang="en-US" sz="2400">
                <a:solidFill>
                  <a:schemeClr val="dk1"/>
                </a:solidFill>
                <a:latin typeface="Proxima Nova"/>
                <a:ea typeface="Proxima Nova"/>
                <a:cs typeface="Proxima Nova"/>
                <a:sym typeface="Proxima Nova"/>
              </a:rPr>
              <a:t>ESnet</a:t>
            </a:r>
            <a:endParaRPr b="1" sz="2400">
              <a:solidFill>
                <a:schemeClr val="dk1"/>
              </a:solidFill>
              <a:latin typeface="Proxima Nova"/>
              <a:ea typeface="Proxima Nova"/>
              <a:cs typeface="Proxima Nova"/>
              <a:sym typeface="Proxima Nova"/>
            </a:endParaRPr>
          </a:p>
        </p:txBody>
      </p:sp>
      <p:sp>
        <p:nvSpPr>
          <p:cNvPr id="910" name="Google Shape;910;p92"/>
          <p:cNvSpPr txBox="1"/>
          <p:nvPr>
            <p:ph type="title"/>
          </p:nvPr>
        </p:nvSpPr>
        <p:spPr>
          <a:xfrm>
            <a:off x="397564" y="388731"/>
            <a:ext cx="15438900" cy="1254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Calibri"/>
              <a:buNone/>
            </a:pPr>
            <a:r>
              <a:rPr lang="en-US"/>
              <a:t>Pacific Wave - 400Gbps Online</a:t>
            </a:r>
            <a:endParaRPr sz="2700"/>
          </a:p>
        </p:txBody>
      </p:sp>
      <p:pic>
        <p:nvPicPr>
          <p:cNvPr id="911" name="Google Shape;911;p92"/>
          <p:cNvPicPr preferRelativeResize="0"/>
          <p:nvPr/>
        </p:nvPicPr>
        <p:blipFill>
          <a:blip r:embed="rId3">
            <a:alphaModFix/>
          </a:blip>
          <a:stretch>
            <a:fillRect/>
          </a:stretch>
        </p:blipFill>
        <p:spPr>
          <a:xfrm>
            <a:off x="2622750" y="2194650"/>
            <a:ext cx="6946500" cy="1811900"/>
          </a:xfrm>
          <a:prstGeom prst="rect">
            <a:avLst/>
          </a:prstGeom>
          <a:noFill/>
          <a:ln>
            <a:noFill/>
          </a:ln>
        </p:spPr>
      </p:pic>
      <p:grpSp>
        <p:nvGrpSpPr>
          <p:cNvPr id="912" name="Google Shape;912;p92"/>
          <p:cNvGrpSpPr/>
          <p:nvPr/>
        </p:nvGrpSpPr>
        <p:grpSpPr>
          <a:xfrm>
            <a:off x="10365600" y="5314643"/>
            <a:ext cx="1643700" cy="1368682"/>
            <a:chOff x="10365600" y="5314643"/>
            <a:chExt cx="1643700" cy="1368682"/>
          </a:xfrm>
        </p:grpSpPr>
        <p:pic>
          <p:nvPicPr>
            <p:cNvPr id="913" name="Google Shape;913;p92"/>
            <p:cNvPicPr preferRelativeResize="0"/>
            <p:nvPr/>
          </p:nvPicPr>
          <p:blipFill>
            <a:blip r:embed="rId4">
              <a:alphaModFix/>
            </a:blip>
            <a:stretch>
              <a:fillRect/>
            </a:stretch>
          </p:blipFill>
          <p:spPr>
            <a:xfrm>
              <a:off x="10365600" y="5314643"/>
              <a:ext cx="1643700" cy="759432"/>
            </a:xfrm>
            <a:prstGeom prst="rect">
              <a:avLst/>
            </a:prstGeom>
            <a:noFill/>
            <a:ln>
              <a:noFill/>
            </a:ln>
          </p:spPr>
        </p:pic>
        <p:pic>
          <p:nvPicPr>
            <p:cNvPr id="914" name="Google Shape;914;p92"/>
            <p:cNvPicPr preferRelativeResize="0"/>
            <p:nvPr/>
          </p:nvPicPr>
          <p:blipFill>
            <a:blip r:embed="rId5">
              <a:alphaModFix/>
            </a:blip>
            <a:stretch>
              <a:fillRect/>
            </a:stretch>
          </p:blipFill>
          <p:spPr>
            <a:xfrm>
              <a:off x="10365600" y="6179925"/>
              <a:ext cx="1643700" cy="50340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grpSp>
        <p:nvGrpSpPr>
          <p:cNvPr id="409" name="Google Shape;409;p66"/>
          <p:cNvGrpSpPr/>
          <p:nvPr/>
        </p:nvGrpSpPr>
        <p:grpSpPr>
          <a:xfrm>
            <a:off x="228600" y="0"/>
            <a:ext cx="11939673" cy="6858001"/>
            <a:chOff x="0" y="0"/>
            <a:chExt cx="11939673" cy="6858001"/>
          </a:xfrm>
        </p:grpSpPr>
        <p:pic>
          <p:nvPicPr>
            <p:cNvPr id="410" name="Google Shape;410;p66"/>
            <p:cNvPicPr preferRelativeResize="0"/>
            <p:nvPr/>
          </p:nvPicPr>
          <p:blipFill rotWithShape="1">
            <a:blip r:embed="rId3">
              <a:alphaModFix/>
            </a:blip>
            <a:srcRect b="0" l="0" r="0" t="0"/>
            <a:stretch/>
          </p:blipFill>
          <p:spPr>
            <a:xfrm>
              <a:off x="0" y="0"/>
              <a:ext cx="11670600" cy="6858001"/>
            </a:xfrm>
            <a:prstGeom prst="rect">
              <a:avLst/>
            </a:prstGeom>
            <a:noFill/>
            <a:ln>
              <a:noFill/>
            </a:ln>
          </p:spPr>
        </p:pic>
        <p:pic>
          <p:nvPicPr>
            <p:cNvPr id="411" name="Google Shape;411;p66"/>
            <p:cNvPicPr preferRelativeResize="0"/>
            <p:nvPr/>
          </p:nvPicPr>
          <p:blipFill rotWithShape="1">
            <a:blip r:embed="rId4">
              <a:alphaModFix/>
            </a:blip>
            <a:srcRect b="0" l="0" r="0" t="0"/>
            <a:stretch/>
          </p:blipFill>
          <p:spPr>
            <a:xfrm>
              <a:off x="11634874" y="0"/>
              <a:ext cx="304799" cy="6858001"/>
            </a:xfrm>
            <a:prstGeom prst="rect">
              <a:avLst/>
            </a:prstGeom>
            <a:noFill/>
            <a:ln>
              <a:noFill/>
            </a:ln>
          </p:spPr>
        </p:pic>
      </p:grpSp>
      <p:grpSp>
        <p:nvGrpSpPr>
          <p:cNvPr id="412" name="Google Shape;412;p66"/>
          <p:cNvGrpSpPr/>
          <p:nvPr/>
        </p:nvGrpSpPr>
        <p:grpSpPr>
          <a:xfrm>
            <a:off x="929477" y="1641494"/>
            <a:ext cx="6209295" cy="4032099"/>
            <a:chOff x="697125" y="1231150"/>
            <a:chExt cx="4657088" cy="3024150"/>
          </a:xfrm>
        </p:grpSpPr>
        <p:sp>
          <p:nvSpPr>
            <p:cNvPr id="413" name="Google Shape;413;p66"/>
            <p:cNvSpPr/>
            <p:nvPr/>
          </p:nvSpPr>
          <p:spPr>
            <a:xfrm>
              <a:off x="697125" y="1231150"/>
              <a:ext cx="994500" cy="164100"/>
            </a:xfrm>
            <a:prstGeom prst="rect">
              <a:avLst/>
            </a:prstGeom>
            <a:solidFill>
              <a:srgbClr val="052745"/>
            </a:solidFill>
            <a:ln cap="flat" cmpd="sng" w="9525">
              <a:solidFill>
                <a:srgbClr val="05274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66"/>
            <p:cNvSpPr/>
            <p:nvPr/>
          </p:nvSpPr>
          <p:spPr>
            <a:xfrm>
              <a:off x="2267663" y="1231150"/>
              <a:ext cx="994500" cy="164100"/>
            </a:xfrm>
            <a:prstGeom prst="rect">
              <a:avLst/>
            </a:prstGeom>
            <a:solidFill>
              <a:srgbClr val="052745"/>
            </a:solidFill>
            <a:ln cap="flat" cmpd="sng" w="9525">
              <a:solidFill>
                <a:srgbClr val="05274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66"/>
            <p:cNvSpPr/>
            <p:nvPr/>
          </p:nvSpPr>
          <p:spPr>
            <a:xfrm>
              <a:off x="3838213" y="1231150"/>
              <a:ext cx="994500" cy="164100"/>
            </a:xfrm>
            <a:prstGeom prst="rect">
              <a:avLst/>
            </a:prstGeom>
            <a:solidFill>
              <a:srgbClr val="052745"/>
            </a:solidFill>
            <a:ln cap="flat" cmpd="sng" w="9525">
              <a:solidFill>
                <a:srgbClr val="05274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66"/>
            <p:cNvSpPr/>
            <p:nvPr/>
          </p:nvSpPr>
          <p:spPr>
            <a:xfrm>
              <a:off x="955863" y="2707300"/>
              <a:ext cx="994500" cy="164100"/>
            </a:xfrm>
            <a:prstGeom prst="rect">
              <a:avLst/>
            </a:prstGeom>
            <a:solidFill>
              <a:srgbClr val="052745"/>
            </a:solidFill>
            <a:ln cap="flat" cmpd="sng" w="9525">
              <a:solidFill>
                <a:srgbClr val="05274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66"/>
            <p:cNvSpPr/>
            <p:nvPr/>
          </p:nvSpPr>
          <p:spPr>
            <a:xfrm>
              <a:off x="2819263" y="2707300"/>
              <a:ext cx="994500" cy="164100"/>
            </a:xfrm>
            <a:prstGeom prst="rect">
              <a:avLst/>
            </a:prstGeom>
            <a:solidFill>
              <a:srgbClr val="052745"/>
            </a:solidFill>
            <a:ln cap="flat" cmpd="sng" w="9525">
              <a:solidFill>
                <a:srgbClr val="05274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66"/>
            <p:cNvSpPr/>
            <p:nvPr/>
          </p:nvSpPr>
          <p:spPr>
            <a:xfrm>
              <a:off x="4359713" y="2707300"/>
              <a:ext cx="994500" cy="164100"/>
            </a:xfrm>
            <a:prstGeom prst="rect">
              <a:avLst/>
            </a:prstGeom>
            <a:solidFill>
              <a:srgbClr val="052745"/>
            </a:solidFill>
            <a:ln cap="flat" cmpd="sng" w="9525">
              <a:solidFill>
                <a:srgbClr val="05274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66"/>
            <p:cNvSpPr/>
            <p:nvPr/>
          </p:nvSpPr>
          <p:spPr>
            <a:xfrm>
              <a:off x="2733588" y="4091200"/>
              <a:ext cx="994500" cy="164100"/>
            </a:xfrm>
            <a:prstGeom prst="rect">
              <a:avLst/>
            </a:prstGeom>
            <a:solidFill>
              <a:srgbClr val="052745"/>
            </a:solidFill>
            <a:ln cap="flat" cmpd="sng" w="9525">
              <a:solidFill>
                <a:srgbClr val="05274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66"/>
            <p:cNvSpPr/>
            <p:nvPr/>
          </p:nvSpPr>
          <p:spPr>
            <a:xfrm>
              <a:off x="886863" y="4091200"/>
              <a:ext cx="994500" cy="164100"/>
            </a:xfrm>
            <a:prstGeom prst="rect">
              <a:avLst/>
            </a:prstGeom>
            <a:solidFill>
              <a:srgbClr val="052745"/>
            </a:solidFill>
            <a:ln cap="flat" cmpd="sng" w="9525">
              <a:solidFill>
                <a:srgbClr val="05274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1" name="Google Shape;421;p66"/>
          <p:cNvGrpSpPr/>
          <p:nvPr/>
        </p:nvGrpSpPr>
        <p:grpSpPr>
          <a:xfrm>
            <a:off x="0" y="0"/>
            <a:ext cx="12225670" cy="6857827"/>
            <a:chOff x="5370" y="0"/>
            <a:chExt cx="9163983" cy="5143499"/>
          </a:xfrm>
        </p:grpSpPr>
        <p:pic>
          <p:nvPicPr>
            <p:cNvPr id="422" name="Google Shape;422;p66"/>
            <p:cNvPicPr preferRelativeResize="0"/>
            <p:nvPr/>
          </p:nvPicPr>
          <p:blipFill rotWithShape="1">
            <a:blip r:embed="rId5">
              <a:alphaModFix/>
            </a:blip>
            <a:srcRect b="0" l="0" r="0" t="0"/>
            <a:stretch/>
          </p:blipFill>
          <p:spPr>
            <a:xfrm>
              <a:off x="5370" y="0"/>
              <a:ext cx="276321" cy="5143499"/>
            </a:xfrm>
            <a:prstGeom prst="rect">
              <a:avLst/>
            </a:prstGeom>
            <a:noFill/>
            <a:ln>
              <a:noFill/>
            </a:ln>
          </p:spPr>
        </p:pic>
        <p:pic>
          <p:nvPicPr>
            <p:cNvPr id="423" name="Google Shape;423;p66"/>
            <p:cNvPicPr preferRelativeResize="0"/>
            <p:nvPr/>
          </p:nvPicPr>
          <p:blipFill rotWithShape="1">
            <a:blip r:embed="rId4">
              <a:alphaModFix/>
            </a:blip>
            <a:srcRect b="0" l="0" r="0" t="0"/>
            <a:stretch/>
          </p:blipFill>
          <p:spPr>
            <a:xfrm>
              <a:off x="8940755" y="0"/>
              <a:ext cx="228598" cy="5143499"/>
            </a:xfrm>
            <a:prstGeom prst="rect">
              <a:avLst/>
            </a:prstGeom>
            <a:noFill/>
            <a:ln>
              <a:noFill/>
            </a:ln>
          </p:spPr>
        </p:pic>
      </p:grpSp>
      <p:sp>
        <p:nvSpPr>
          <p:cNvPr id="424" name="Google Shape;424;p66"/>
          <p:cNvSpPr txBox="1"/>
          <p:nvPr>
            <p:ph type="title"/>
          </p:nvPr>
        </p:nvSpPr>
        <p:spPr>
          <a:xfrm>
            <a:off x="255975" y="229304"/>
            <a:ext cx="11670900" cy="529500"/>
          </a:xfrm>
          <a:prstGeom prst="rect">
            <a:avLst/>
          </a:prstGeom>
          <a:noFill/>
          <a:ln>
            <a:noFill/>
          </a:ln>
        </p:spPr>
        <p:txBody>
          <a:bodyPr anchorCtr="0" anchor="b" bIns="45700" lIns="91400" spcFirstLastPara="1" rIns="91400" wrap="square" tIns="45700">
            <a:noAutofit/>
          </a:bodyPr>
          <a:lstStyle/>
          <a:p>
            <a:pPr indent="0" lvl="0" marL="0" rtl="0" algn="ctr">
              <a:lnSpc>
                <a:spcPct val="115000"/>
              </a:lnSpc>
              <a:spcBef>
                <a:spcPts val="0"/>
              </a:spcBef>
              <a:spcAft>
                <a:spcPts val="0"/>
              </a:spcAft>
              <a:buClr>
                <a:srgbClr val="FFFFFF"/>
              </a:buClr>
              <a:buSzPts val="1900"/>
              <a:buFont typeface="Arial"/>
              <a:buNone/>
            </a:pPr>
            <a:r>
              <a:rPr b="0" lang="en-US" sz="3400">
                <a:solidFill>
                  <a:srgbClr val="FFFFFF"/>
                </a:solidFill>
              </a:rPr>
              <a:t>CENIC’s CalREN Serves 20 million+ Californians</a:t>
            </a:r>
            <a:endParaRPr b="0" sz="5000"/>
          </a:p>
        </p:txBody>
      </p:sp>
      <p:sp>
        <p:nvSpPr>
          <p:cNvPr id="425" name="Google Shape;425;p66"/>
          <p:cNvSpPr txBox="1"/>
          <p:nvPr/>
        </p:nvSpPr>
        <p:spPr>
          <a:xfrm>
            <a:off x="597025" y="1240652"/>
            <a:ext cx="1967700" cy="1369200"/>
          </a:xfrm>
          <a:prstGeom prst="rect">
            <a:avLst/>
          </a:prstGeom>
          <a:noFill/>
          <a:ln>
            <a:noFill/>
          </a:ln>
        </p:spPr>
        <p:txBody>
          <a:bodyPr anchorCtr="0" anchor="t" bIns="91400" lIns="91400" spcFirstLastPara="1" rIns="91400" wrap="square" tIns="91400">
            <a:noAutofit/>
          </a:bodyPr>
          <a:lstStyle/>
          <a:p>
            <a:pPr indent="0" lvl="0" marL="0" marR="0" rtl="0" algn="ctr">
              <a:lnSpc>
                <a:spcPct val="115000"/>
              </a:lnSpc>
              <a:spcBef>
                <a:spcPts val="0"/>
              </a:spcBef>
              <a:spcAft>
                <a:spcPts val="0"/>
              </a:spcAft>
              <a:buClr>
                <a:srgbClr val="FFFFFF"/>
              </a:buClr>
              <a:buSzPts val="1300"/>
              <a:buFont typeface="Proxima Nova"/>
              <a:buNone/>
            </a:pPr>
            <a:r>
              <a:rPr b="0" i="0" lang="en-US" sz="1300" u="none" cap="none" strike="noStrike">
                <a:solidFill>
                  <a:srgbClr val="FFFFFF"/>
                </a:solidFill>
                <a:latin typeface="Proxima Nova"/>
                <a:ea typeface="Proxima Nova"/>
                <a:cs typeface="Proxima Nova"/>
                <a:sym typeface="Proxima Nova"/>
              </a:rPr>
              <a:t>University of California</a:t>
            </a:r>
            <a:endParaRPr b="0" i="0" sz="1300" u="none" cap="none" strike="noStrike">
              <a:solidFill>
                <a:srgbClr val="FFFFFF"/>
              </a:solidFill>
              <a:latin typeface="Proxima Nova"/>
              <a:ea typeface="Proxima Nova"/>
              <a:cs typeface="Proxima Nova"/>
              <a:sym typeface="Proxima Nova"/>
            </a:endParaRPr>
          </a:p>
          <a:p>
            <a:pPr indent="0" lvl="0" marL="0" marR="0" rtl="0" algn="ctr">
              <a:lnSpc>
                <a:spcPct val="115000"/>
              </a:lnSpc>
              <a:spcBef>
                <a:spcPts val="0"/>
              </a:spcBef>
              <a:spcAft>
                <a:spcPts val="0"/>
              </a:spcAft>
              <a:buClr>
                <a:srgbClr val="FFFFFF"/>
              </a:buClr>
              <a:buSzPts val="1500"/>
              <a:buFont typeface="Proxima Nova"/>
              <a:buNone/>
            </a:pPr>
            <a:r>
              <a:rPr b="1" i="0" lang="en-US" sz="1500" u="none" cap="none" strike="noStrike">
                <a:solidFill>
                  <a:srgbClr val="FFFFFF"/>
                </a:solidFill>
                <a:latin typeface="Proxima Nova"/>
                <a:ea typeface="Proxima Nova"/>
                <a:cs typeface="Proxima Nova"/>
                <a:sym typeface="Proxima Nova"/>
              </a:rPr>
              <a:t>541,573</a:t>
            </a:r>
            <a:endParaRPr b="1" i="0" sz="1500" u="none" cap="none" strike="noStrike">
              <a:solidFill>
                <a:srgbClr val="FFFFFF"/>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CCCCCC"/>
              </a:buClr>
              <a:buSzPts val="1200"/>
              <a:buFont typeface="Proxima Nova"/>
              <a:buNone/>
            </a:pPr>
            <a:r>
              <a:rPr b="0" i="0" lang="en-US" sz="1200" u="none" cap="none" strike="noStrike">
                <a:solidFill>
                  <a:srgbClr val="CCCCCC"/>
                </a:solidFill>
                <a:latin typeface="Proxima Nova"/>
                <a:ea typeface="Proxima Nova"/>
                <a:cs typeface="Proxima Nova"/>
                <a:sym typeface="Proxima Nova"/>
              </a:rPr>
              <a:t>Students, Faculty &amp; Staff connected to CENIC’s CalREN (spring 2024)</a:t>
            </a:r>
            <a:endParaRPr b="0" i="0" sz="1200" u="none" cap="none" strike="noStrike">
              <a:solidFill>
                <a:srgbClr val="CCCCCC"/>
              </a:solidFill>
              <a:latin typeface="Proxima Nova"/>
              <a:ea typeface="Proxima Nova"/>
              <a:cs typeface="Proxima Nova"/>
              <a:sym typeface="Proxima Nova"/>
            </a:endParaRPr>
          </a:p>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00000"/>
              </a:solidFill>
              <a:latin typeface="Proxima Nova"/>
              <a:ea typeface="Proxima Nova"/>
              <a:cs typeface="Proxima Nova"/>
              <a:sym typeface="Proxima Nova"/>
            </a:endParaRPr>
          </a:p>
        </p:txBody>
      </p:sp>
      <p:sp>
        <p:nvSpPr>
          <p:cNvPr id="426" name="Google Shape;426;p66"/>
          <p:cNvSpPr txBox="1"/>
          <p:nvPr/>
        </p:nvSpPr>
        <p:spPr>
          <a:xfrm>
            <a:off x="2622351" y="1240651"/>
            <a:ext cx="2128500" cy="1369200"/>
          </a:xfrm>
          <a:prstGeom prst="rect">
            <a:avLst/>
          </a:prstGeom>
          <a:noFill/>
          <a:ln>
            <a:noFill/>
          </a:ln>
        </p:spPr>
        <p:txBody>
          <a:bodyPr anchorCtr="0" anchor="t" bIns="91400" lIns="91400" spcFirstLastPara="1" rIns="91400" wrap="square" tIns="91400">
            <a:noAutofit/>
          </a:bodyPr>
          <a:lstStyle/>
          <a:p>
            <a:pPr indent="0" lvl="0" marL="0" marR="0" rtl="0" algn="ctr">
              <a:lnSpc>
                <a:spcPct val="115000"/>
              </a:lnSpc>
              <a:spcBef>
                <a:spcPts val="0"/>
              </a:spcBef>
              <a:spcAft>
                <a:spcPts val="0"/>
              </a:spcAft>
              <a:buClr>
                <a:srgbClr val="FFFFFF"/>
              </a:buClr>
              <a:buSzPts val="1300"/>
              <a:buFont typeface="Proxima Nova"/>
              <a:buNone/>
            </a:pPr>
            <a:r>
              <a:rPr b="0" i="0" lang="en-US" sz="1300" u="none" cap="none" strike="noStrike">
                <a:solidFill>
                  <a:srgbClr val="FFFFFF"/>
                </a:solidFill>
                <a:latin typeface="Proxima Nova"/>
                <a:ea typeface="Proxima Nova"/>
                <a:cs typeface="Proxima Nova"/>
                <a:sym typeface="Proxima Nova"/>
              </a:rPr>
              <a:t>Independent Universities</a:t>
            </a:r>
            <a:endParaRPr b="0" i="0" sz="1300" u="none" cap="none" strike="noStrike">
              <a:solidFill>
                <a:srgbClr val="FFFFFF"/>
              </a:solidFill>
              <a:latin typeface="Proxima Nova"/>
              <a:ea typeface="Proxima Nova"/>
              <a:cs typeface="Proxima Nova"/>
              <a:sym typeface="Proxima Nova"/>
            </a:endParaRPr>
          </a:p>
          <a:p>
            <a:pPr indent="0" lvl="0" marL="0" marR="0" rtl="0" algn="ctr">
              <a:lnSpc>
                <a:spcPct val="115000"/>
              </a:lnSpc>
              <a:spcBef>
                <a:spcPts val="0"/>
              </a:spcBef>
              <a:spcAft>
                <a:spcPts val="0"/>
              </a:spcAft>
              <a:buClr>
                <a:srgbClr val="FFFFFF"/>
              </a:buClr>
              <a:buSzPts val="1500"/>
              <a:buFont typeface="Proxima Nova"/>
              <a:buNone/>
            </a:pPr>
            <a:r>
              <a:rPr b="1" i="0" lang="en-US" sz="1500" u="none" cap="none" strike="noStrike">
                <a:solidFill>
                  <a:srgbClr val="FFFFFF"/>
                </a:solidFill>
                <a:latin typeface="Proxima Nova"/>
                <a:ea typeface="Proxima Nova"/>
                <a:cs typeface="Proxima Nova"/>
                <a:sym typeface="Proxima Nova"/>
              </a:rPr>
              <a:t>128,472</a:t>
            </a:r>
            <a:endParaRPr b="1" i="0" sz="1500" u="none" cap="none" strike="noStrike">
              <a:solidFill>
                <a:srgbClr val="FFFFFF"/>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CCCCCC"/>
              </a:buClr>
              <a:buSzPts val="1200"/>
              <a:buFont typeface="Proxima Nova"/>
              <a:buNone/>
            </a:pPr>
            <a:r>
              <a:rPr b="0" i="0" lang="en-US" sz="1200" u="none" cap="none" strike="noStrike">
                <a:solidFill>
                  <a:srgbClr val="CCCCCC"/>
                </a:solidFill>
                <a:latin typeface="Proxima Nova"/>
                <a:ea typeface="Proxima Nova"/>
                <a:cs typeface="Proxima Nova"/>
                <a:sym typeface="Proxima Nova"/>
              </a:rPr>
              <a:t>Students, Faculty, &amp; Staff connected to CENIC’s</a:t>
            </a:r>
            <a:br>
              <a:rPr b="0" i="0" lang="en-US" sz="1200" u="none" cap="none" strike="noStrike">
                <a:solidFill>
                  <a:srgbClr val="CCCCCC"/>
                </a:solidFill>
                <a:latin typeface="Proxima Nova"/>
                <a:ea typeface="Proxima Nova"/>
                <a:cs typeface="Proxima Nova"/>
                <a:sym typeface="Proxima Nova"/>
              </a:rPr>
            </a:br>
            <a:r>
              <a:rPr b="0" i="0" lang="en-US" sz="1200" u="none" cap="none" strike="noStrike">
                <a:solidFill>
                  <a:srgbClr val="CCCCCC"/>
                </a:solidFill>
                <a:latin typeface="Proxima Nova"/>
                <a:ea typeface="Proxima Nova"/>
                <a:cs typeface="Proxima Nova"/>
                <a:sym typeface="Proxima Nova"/>
              </a:rPr>
              <a:t>CalREN (spring 2024)</a:t>
            </a:r>
            <a:endParaRPr b="0" i="0" sz="1200" u="none" cap="none" strike="noStrike">
              <a:solidFill>
                <a:srgbClr val="CCCCCC"/>
              </a:solidFill>
              <a:latin typeface="Proxima Nova"/>
              <a:ea typeface="Proxima Nova"/>
              <a:cs typeface="Proxima Nova"/>
              <a:sym typeface="Proxima Nova"/>
            </a:endParaRPr>
          </a:p>
          <a:p>
            <a:pPr indent="0" lvl="0" marL="0" marR="0" rtl="0" algn="l">
              <a:lnSpc>
                <a:spcPct val="100000"/>
              </a:lnSpc>
              <a:spcBef>
                <a:spcPts val="0"/>
              </a:spcBef>
              <a:spcAft>
                <a:spcPts val="0"/>
              </a:spcAft>
              <a:buClr>
                <a:schemeClr val="dk1"/>
              </a:buClr>
              <a:buSzPts val="2000"/>
              <a:buFont typeface="Arial"/>
              <a:buNone/>
            </a:pPr>
            <a:r>
              <a:t/>
            </a:r>
            <a:endParaRPr b="0" i="0" sz="2000" u="none" cap="none" strike="noStrike">
              <a:solidFill>
                <a:srgbClr val="FFFFFF"/>
              </a:solidFill>
              <a:latin typeface="Proxima Nova"/>
              <a:ea typeface="Proxima Nova"/>
              <a:cs typeface="Proxima Nova"/>
              <a:sym typeface="Proxima Nova"/>
            </a:endParaRPr>
          </a:p>
        </p:txBody>
      </p:sp>
      <p:sp>
        <p:nvSpPr>
          <p:cNvPr id="427" name="Google Shape;427;p66"/>
          <p:cNvSpPr txBox="1"/>
          <p:nvPr/>
        </p:nvSpPr>
        <p:spPr>
          <a:xfrm>
            <a:off x="4808475" y="1240651"/>
            <a:ext cx="1818000" cy="1369200"/>
          </a:xfrm>
          <a:prstGeom prst="rect">
            <a:avLst/>
          </a:prstGeom>
          <a:noFill/>
          <a:ln>
            <a:noFill/>
          </a:ln>
        </p:spPr>
        <p:txBody>
          <a:bodyPr anchorCtr="0" anchor="t" bIns="91400" lIns="91400" spcFirstLastPara="1" rIns="91400" wrap="square" tIns="91400">
            <a:noAutofit/>
          </a:bodyPr>
          <a:lstStyle/>
          <a:p>
            <a:pPr indent="0" lvl="0" marL="0" marR="0" rtl="0" algn="ctr">
              <a:lnSpc>
                <a:spcPct val="115000"/>
              </a:lnSpc>
              <a:spcBef>
                <a:spcPts val="0"/>
              </a:spcBef>
              <a:spcAft>
                <a:spcPts val="0"/>
              </a:spcAft>
              <a:buClr>
                <a:srgbClr val="FFFFFF"/>
              </a:buClr>
              <a:buSzPts val="1300"/>
              <a:buFont typeface="Proxima Nova"/>
              <a:buNone/>
            </a:pPr>
            <a:r>
              <a:rPr b="0" i="0" lang="en-US" sz="1300" u="none" cap="none" strike="noStrike">
                <a:solidFill>
                  <a:srgbClr val="FFFFFF"/>
                </a:solidFill>
                <a:latin typeface="Proxima Nova"/>
                <a:ea typeface="Proxima Nova"/>
                <a:cs typeface="Proxima Nova"/>
                <a:sym typeface="Proxima Nova"/>
              </a:rPr>
              <a:t>California State Univ.</a:t>
            </a:r>
            <a:endParaRPr b="0" i="0" sz="1300" u="none" cap="none" strike="noStrike">
              <a:solidFill>
                <a:srgbClr val="FFFFFF"/>
              </a:solidFill>
              <a:latin typeface="Proxima Nova"/>
              <a:ea typeface="Proxima Nova"/>
              <a:cs typeface="Proxima Nova"/>
              <a:sym typeface="Proxima Nova"/>
            </a:endParaRPr>
          </a:p>
          <a:p>
            <a:pPr indent="0" lvl="0" marL="0" marR="0" rtl="0" algn="ctr">
              <a:lnSpc>
                <a:spcPct val="115000"/>
              </a:lnSpc>
              <a:spcBef>
                <a:spcPts val="0"/>
              </a:spcBef>
              <a:spcAft>
                <a:spcPts val="0"/>
              </a:spcAft>
              <a:buClr>
                <a:srgbClr val="FFFFFF"/>
              </a:buClr>
              <a:buSzPts val="1500"/>
              <a:buFont typeface="Proxima Nova"/>
              <a:buNone/>
            </a:pPr>
            <a:r>
              <a:rPr b="1" i="0" lang="en-US" sz="1500" u="none" cap="none" strike="noStrike">
                <a:solidFill>
                  <a:srgbClr val="FFFFFF"/>
                </a:solidFill>
                <a:latin typeface="Proxima Nova"/>
                <a:ea typeface="Proxima Nova"/>
                <a:cs typeface="Proxima Nova"/>
                <a:sym typeface="Proxima Nova"/>
              </a:rPr>
              <a:t>517,997</a:t>
            </a:r>
            <a:endParaRPr b="1" i="0" sz="1500" u="none" cap="none" strike="noStrike">
              <a:solidFill>
                <a:srgbClr val="FFFFFF"/>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CCCCCC"/>
              </a:buClr>
              <a:buSzPts val="1200"/>
              <a:buFont typeface="Proxima Nova"/>
              <a:buNone/>
            </a:pPr>
            <a:r>
              <a:rPr b="0" i="0" lang="en-US" sz="1200" u="none" cap="none" strike="noStrike">
                <a:solidFill>
                  <a:srgbClr val="CCCCCC"/>
                </a:solidFill>
                <a:latin typeface="Proxima Nova"/>
                <a:ea typeface="Proxima Nova"/>
                <a:cs typeface="Proxima Nova"/>
                <a:sym typeface="Proxima Nova"/>
              </a:rPr>
              <a:t>Students, Faculty &amp; Staff connected to CENIC’s CalREN (fall 2023)</a:t>
            </a:r>
            <a:endParaRPr b="0" i="0" sz="1200" u="none" cap="none" strike="noStrike">
              <a:solidFill>
                <a:srgbClr val="CCCCCC"/>
              </a:solidFill>
              <a:latin typeface="Proxima Nova"/>
              <a:ea typeface="Proxima Nova"/>
              <a:cs typeface="Proxima Nova"/>
              <a:sym typeface="Proxima Nova"/>
            </a:endParaRPr>
          </a:p>
          <a:p>
            <a:pPr indent="0" lvl="0" marL="0" marR="0" rtl="0" algn="l">
              <a:lnSpc>
                <a:spcPct val="100000"/>
              </a:lnSpc>
              <a:spcBef>
                <a:spcPts val="0"/>
              </a:spcBef>
              <a:spcAft>
                <a:spcPts val="0"/>
              </a:spcAft>
              <a:buClr>
                <a:schemeClr val="dk1"/>
              </a:buClr>
              <a:buSzPts val="2000"/>
              <a:buFont typeface="Arial"/>
              <a:buNone/>
            </a:pPr>
            <a:r>
              <a:t/>
            </a:r>
            <a:endParaRPr b="0" i="0" sz="2000" u="none" cap="none" strike="noStrike">
              <a:solidFill>
                <a:srgbClr val="FFFFFF"/>
              </a:solidFill>
              <a:latin typeface="Proxima Nova"/>
              <a:ea typeface="Proxima Nova"/>
              <a:cs typeface="Proxima Nova"/>
              <a:sym typeface="Proxima Nova"/>
            </a:endParaRPr>
          </a:p>
        </p:txBody>
      </p:sp>
      <p:sp>
        <p:nvSpPr>
          <p:cNvPr id="428" name="Google Shape;428;p66"/>
          <p:cNvSpPr txBox="1"/>
          <p:nvPr/>
        </p:nvSpPr>
        <p:spPr>
          <a:xfrm>
            <a:off x="562400" y="3187325"/>
            <a:ext cx="2750100" cy="1369200"/>
          </a:xfrm>
          <a:prstGeom prst="rect">
            <a:avLst/>
          </a:prstGeom>
          <a:noFill/>
          <a:ln>
            <a:noFill/>
          </a:ln>
        </p:spPr>
        <p:txBody>
          <a:bodyPr anchorCtr="0" anchor="t" bIns="91400" lIns="91400" spcFirstLastPara="1" rIns="91400" wrap="square" tIns="91400">
            <a:noAutofit/>
          </a:bodyPr>
          <a:lstStyle/>
          <a:p>
            <a:pPr indent="0" lvl="0" marL="0" marR="0" rtl="0" algn="ctr">
              <a:lnSpc>
                <a:spcPct val="115000"/>
              </a:lnSpc>
              <a:spcBef>
                <a:spcPts val="0"/>
              </a:spcBef>
              <a:spcAft>
                <a:spcPts val="0"/>
              </a:spcAft>
              <a:buClr>
                <a:srgbClr val="FFFFFF"/>
              </a:buClr>
              <a:buSzPts val="1300"/>
              <a:buFont typeface="Proxima Nova"/>
              <a:buNone/>
            </a:pPr>
            <a:r>
              <a:rPr b="0" i="0" lang="en-US" sz="1300" u="none" cap="none" strike="noStrike">
                <a:solidFill>
                  <a:srgbClr val="FFFFFF"/>
                </a:solidFill>
                <a:latin typeface="Proxima Nova"/>
                <a:ea typeface="Proxima Nova"/>
                <a:cs typeface="Proxima Nova"/>
                <a:sym typeface="Proxima Nova"/>
              </a:rPr>
              <a:t>California Community Colleges</a:t>
            </a:r>
            <a:endParaRPr b="0" i="0" sz="1300" u="none" cap="none" strike="noStrike">
              <a:solidFill>
                <a:srgbClr val="FFFFFF"/>
              </a:solidFill>
              <a:latin typeface="Proxima Nova"/>
              <a:ea typeface="Proxima Nova"/>
              <a:cs typeface="Proxima Nova"/>
              <a:sym typeface="Proxima Nova"/>
            </a:endParaRPr>
          </a:p>
          <a:p>
            <a:pPr indent="0" lvl="0" marL="0" marR="0" rtl="0" algn="ctr">
              <a:lnSpc>
                <a:spcPct val="115000"/>
              </a:lnSpc>
              <a:spcBef>
                <a:spcPts val="0"/>
              </a:spcBef>
              <a:spcAft>
                <a:spcPts val="0"/>
              </a:spcAft>
              <a:buClr>
                <a:schemeClr val="lt1"/>
              </a:buClr>
              <a:buSzPts val="1500"/>
              <a:buFont typeface="Proxima Nova"/>
              <a:buNone/>
            </a:pPr>
            <a:r>
              <a:rPr b="1" i="0" lang="en-US" sz="1500" u="none" cap="none" strike="noStrike">
                <a:solidFill>
                  <a:schemeClr val="lt1"/>
                </a:solidFill>
                <a:latin typeface="Proxima Nova"/>
                <a:ea typeface="Proxima Nova"/>
                <a:cs typeface="Proxima Nova"/>
                <a:sym typeface="Proxima Nova"/>
              </a:rPr>
              <a:t>1.9 Million</a:t>
            </a:r>
            <a:endParaRPr b="1" i="0" sz="1500" u="none" cap="none" strike="noStrike">
              <a:solidFill>
                <a:schemeClr val="lt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CCCCCC"/>
              </a:buClr>
              <a:buSzPts val="1200"/>
              <a:buFont typeface="Proxima Nova"/>
              <a:buNone/>
            </a:pPr>
            <a:r>
              <a:rPr b="0" i="0" lang="en-US" sz="1200" u="none" cap="none" strike="noStrike">
                <a:solidFill>
                  <a:srgbClr val="CCCCCC"/>
                </a:solidFill>
                <a:latin typeface="Proxima Nova"/>
                <a:ea typeface="Proxima Nova"/>
                <a:cs typeface="Proxima Nova"/>
                <a:sym typeface="Proxima Nova"/>
              </a:rPr>
              <a:t>o</a:t>
            </a:r>
            <a:r>
              <a:rPr b="0" i="0" lang="en-US" sz="1200" u="none" cap="none" strike="noStrike">
                <a:solidFill>
                  <a:srgbClr val="FFFFFF"/>
                </a:solidFill>
                <a:latin typeface="Proxima Nova"/>
                <a:ea typeface="Proxima Nova"/>
                <a:cs typeface="Proxima Nova"/>
                <a:sym typeface="Proxima Nova"/>
              </a:rPr>
              <a:t>n 116 </a:t>
            </a:r>
            <a:r>
              <a:rPr b="0" i="0" lang="en-US" sz="1200" u="none" cap="none" strike="noStrike">
                <a:solidFill>
                  <a:srgbClr val="CCCCCC"/>
                </a:solidFill>
                <a:latin typeface="Proxima Nova"/>
                <a:ea typeface="Proxima Nova"/>
                <a:cs typeface="Proxima Nova"/>
                <a:sym typeface="Proxima Nova"/>
              </a:rPr>
              <a:t>campuses (fall 2023)</a:t>
            </a:r>
            <a:endParaRPr b="0" i="0" sz="1200" u="none" cap="none" strike="noStrike">
              <a:solidFill>
                <a:srgbClr val="CCCCCC"/>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CCCCCC"/>
              </a:buClr>
              <a:buSzPts val="1200"/>
              <a:buFont typeface="Proxima Nova"/>
              <a:buNone/>
            </a:pPr>
            <a:r>
              <a:rPr b="0" i="0" lang="en-US" sz="1200" u="none" cap="none" strike="noStrike">
                <a:solidFill>
                  <a:srgbClr val="CCCCCC"/>
                </a:solidFill>
                <a:latin typeface="Proxima Nova"/>
                <a:ea typeface="Proxima Nova"/>
                <a:cs typeface="Proxima Nova"/>
                <a:sym typeface="Proxima Nova"/>
              </a:rPr>
              <a:t>One of five CC students in US attends a CCC connected to CENIC’s CalREN</a:t>
            </a:r>
            <a:endParaRPr b="0" i="0" sz="1200" u="none" cap="none" strike="noStrike">
              <a:solidFill>
                <a:srgbClr val="CCCCCC"/>
              </a:solidFill>
              <a:latin typeface="Proxima Nova"/>
              <a:ea typeface="Proxima Nova"/>
              <a:cs typeface="Proxima Nova"/>
              <a:sym typeface="Proxima Nova"/>
            </a:endParaRPr>
          </a:p>
          <a:p>
            <a:pPr indent="0" lvl="0" marL="0" marR="0" rtl="0" algn="l">
              <a:lnSpc>
                <a:spcPct val="100000"/>
              </a:lnSpc>
              <a:spcBef>
                <a:spcPts val="0"/>
              </a:spcBef>
              <a:spcAft>
                <a:spcPts val="0"/>
              </a:spcAft>
              <a:buClr>
                <a:schemeClr val="dk1"/>
              </a:buClr>
              <a:buSzPts val="2000"/>
              <a:buFont typeface="Arial"/>
              <a:buNone/>
            </a:pPr>
            <a:r>
              <a:t/>
            </a:r>
            <a:endParaRPr b="0" i="0" sz="2000" u="none" cap="none" strike="noStrike">
              <a:solidFill>
                <a:srgbClr val="FFFFFF"/>
              </a:solidFill>
              <a:latin typeface="Proxima Nova"/>
              <a:ea typeface="Proxima Nova"/>
              <a:cs typeface="Proxima Nova"/>
              <a:sym typeface="Proxima Nova"/>
            </a:endParaRPr>
          </a:p>
        </p:txBody>
      </p:sp>
      <p:sp>
        <p:nvSpPr>
          <p:cNvPr id="429" name="Google Shape;429;p66"/>
          <p:cNvSpPr txBox="1"/>
          <p:nvPr/>
        </p:nvSpPr>
        <p:spPr>
          <a:xfrm>
            <a:off x="3312600" y="3187325"/>
            <a:ext cx="2059500" cy="1369200"/>
          </a:xfrm>
          <a:prstGeom prst="rect">
            <a:avLst/>
          </a:prstGeom>
          <a:noFill/>
          <a:ln>
            <a:noFill/>
          </a:ln>
        </p:spPr>
        <p:txBody>
          <a:bodyPr anchorCtr="0" anchor="t" bIns="91400" lIns="91400" spcFirstLastPara="1" rIns="91400" wrap="square" tIns="91400">
            <a:noAutofit/>
          </a:bodyPr>
          <a:lstStyle/>
          <a:p>
            <a:pPr indent="0" lvl="0" marL="0" marR="0" rtl="0" algn="ctr">
              <a:lnSpc>
                <a:spcPct val="115000"/>
              </a:lnSpc>
              <a:spcBef>
                <a:spcPts val="0"/>
              </a:spcBef>
              <a:spcAft>
                <a:spcPts val="0"/>
              </a:spcAft>
              <a:buClr>
                <a:srgbClr val="FFFFFF"/>
              </a:buClr>
              <a:buSzPts val="1300"/>
              <a:buFont typeface="Proxima Nova"/>
              <a:buNone/>
            </a:pPr>
            <a:r>
              <a:rPr b="0" i="0" lang="en-US" sz="1300" u="none" cap="none" strike="noStrike">
                <a:solidFill>
                  <a:srgbClr val="FFFFFF"/>
                </a:solidFill>
                <a:latin typeface="Proxima Nova"/>
                <a:ea typeface="Proxima Nova"/>
                <a:cs typeface="Proxima Nova"/>
                <a:sym typeface="Proxima Nova"/>
              </a:rPr>
              <a:t>California K-12 Schools</a:t>
            </a:r>
            <a:endParaRPr b="0" i="0" sz="1300" u="none" cap="none" strike="noStrike">
              <a:solidFill>
                <a:srgbClr val="FFFFFF"/>
              </a:solidFill>
              <a:latin typeface="Proxima Nova"/>
              <a:ea typeface="Proxima Nova"/>
              <a:cs typeface="Proxima Nova"/>
              <a:sym typeface="Proxima Nova"/>
            </a:endParaRPr>
          </a:p>
          <a:p>
            <a:pPr indent="0" lvl="0" marL="0" marR="0" rtl="0" algn="ctr">
              <a:lnSpc>
                <a:spcPct val="115000"/>
              </a:lnSpc>
              <a:spcBef>
                <a:spcPts val="0"/>
              </a:spcBef>
              <a:spcAft>
                <a:spcPts val="0"/>
              </a:spcAft>
              <a:buClr>
                <a:srgbClr val="FFFFFF"/>
              </a:buClr>
              <a:buSzPts val="1500"/>
              <a:buFont typeface="Proxima Nova"/>
              <a:buNone/>
            </a:pPr>
            <a:r>
              <a:rPr b="1" i="0" lang="en-US" sz="1500" u="none" cap="none" strike="noStrike">
                <a:solidFill>
                  <a:srgbClr val="FFFFFF"/>
                </a:solidFill>
                <a:latin typeface="Proxima Nova"/>
                <a:ea typeface="Proxima Nova"/>
                <a:cs typeface="Proxima Nova"/>
                <a:sym typeface="Proxima Nova"/>
              </a:rPr>
              <a:t>5.8 Million</a:t>
            </a:r>
            <a:endParaRPr b="1" i="0" sz="1500" u="none" cap="none" strike="noStrike">
              <a:solidFill>
                <a:srgbClr val="FFFFFF"/>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CCCCCC"/>
              </a:buClr>
              <a:buSzPts val="1200"/>
              <a:buFont typeface="Proxima Nova"/>
              <a:buNone/>
            </a:pPr>
            <a:r>
              <a:rPr b="0" i="0" lang="en-US" sz="1200" u="none" cap="none" strike="noStrike">
                <a:solidFill>
                  <a:srgbClr val="CCCCCC"/>
                </a:solidFill>
                <a:latin typeface="Proxima Nova"/>
                <a:ea typeface="Proxima Nova"/>
                <a:cs typeface="Proxima Nova"/>
                <a:sym typeface="Proxima Nova"/>
              </a:rPr>
              <a:t>Students, Faculty, &amp; Staff</a:t>
            </a:r>
            <a:br>
              <a:rPr b="0" i="0" lang="en-US" sz="1200" u="none" cap="none" strike="noStrike">
                <a:solidFill>
                  <a:srgbClr val="CCCCCC"/>
                </a:solidFill>
                <a:latin typeface="Proxima Nova"/>
                <a:ea typeface="Proxima Nova"/>
                <a:cs typeface="Proxima Nova"/>
                <a:sym typeface="Proxima Nova"/>
              </a:rPr>
            </a:br>
            <a:r>
              <a:rPr b="0" i="0" lang="en-US" sz="1200" u="none" cap="none" strike="noStrike">
                <a:solidFill>
                  <a:srgbClr val="CCCCCC"/>
                </a:solidFill>
                <a:latin typeface="Proxima Nova"/>
                <a:ea typeface="Proxima Nova"/>
                <a:cs typeface="Proxima Nova"/>
                <a:sym typeface="Proxima Nova"/>
              </a:rPr>
              <a:t>58 counties, 1,018 districts</a:t>
            </a:r>
            <a:br>
              <a:rPr b="0" i="0" lang="en-US" sz="1200" u="none" cap="none" strike="noStrike">
                <a:solidFill>
                  <a:srgbClr val="CCCCCC"/>
                </a:solidFill>
                <a:latin typeface="Proxima Nova"/>
                <a:ea typeface="Proxima Nova"/>
                <a:cs typeface="Proxima Nova"/>
                <a:sym typeface="Proxima Nova"/>
              </a:rPr>
            </a:br>
            <a:r>
              <a:rPr b="0" i="0" lang="en-US" sz="1200" u="none" cap="none" strike="noStrike">
                <a:solidFill>
                  <a:srgbClr val="CCCCCC"/>
                </a:solidFill>
                <a:latin typeface="Proxima Nova"/>
                <a:ea typeface="Proxima Nova"/>
                <a:cs typeface="Proxima Nova"/>
                <a:sym typeface="Proxima Nova"/>
              </a:rPr>
              <a:t>10,010 schools (2022/2023)</a:t>
            </a:r>
            <a:endParaRPr b="0" i="0" sz="1200" u="none" cap="none" strike="noStrike">
              <a:solidFill>
                <a:srgbClr val="CCCCCC"/>
              </a:solidFill>
              <a:latin typeface="Proxima Nova"/>
              <a:ea typeface="Proxima Nova"/>
              <a:cs typeface="Proxima Nova"/>
              <a:sym typeface="Proxima Nova"/>
            </a:endParaRPr>
          </a:p>
          <a:p>
            <a:pPr indent="0" lvl="0" marL="0" marR="0" rtl="0" algn="l">
              <a:lnSpc>
                <a:spcPct val="100000"/>
              </a:lnSpc>
              <a:spcBef>
                <a:spcPts val="0"/>
              </a:spcBef>
              <a:spcAft>
                <a:spcPts val="0"/>
              </a:spcAft>
              <a:buClr>
                <a:schemeClr val="dk1"/>
              </a:buClr>
              <a:buSzPts val="2000"/>
              <a:buFont typeface="Arial"/>
              <a:buNone/>
            </a:pPr>
            <a:r>
              <a:t/>
            </a:r>
            <a:endParaRPr b="0" i="0" sz="2000" u="none" cap="none" strike="noStrike">
              <a:solidFill>
                <a:srgbClr val="FFFFFF"/>
              </a:solidFill>
              <a:latin typeface="Proxima Nova"/>
              <a:ea typeface="Proxima Nova"/>
              <a:cs typeface="Proxima Nova"/>
              <a:sym typeface="Proxima Nova"/>
            </a:endParaRPr>
          </a:p>
        </p:txBody>
      </p:sp>
      <p:sp>
        <p:nvSpPr>
          <p:cNvPr id="430" name="Google Shape;430;p66"/>
          <p:cNvSpPr txBox="1"/>
          <p:nvPr/>
        </p:nvSpPr>
        <p:spPr>
          <a:xfrm>
            <a:off x="5382975" y="3187325"/>
            <a:ext cx="2186100" cy="1369200"/>
          </a:xfrm>
          <a:prstGeom prst="rect">
            <a:avLst/>
          </a:prstGeom>
          <a:noFill/>
          <a:ln>
            <a:noFill/>
          </a:ln>
        </p:spPr>
        <p:txBody>
          <a:bodyPr anchorCtr="0" anchor="t" bIns="91400" lIns="91400" spcFirstLastPara="1" rIns="91400" wrap="square" tIns="91400">
            <a:noAutofit/>
          </a:bodyPr>
          <a:lstStyle/>
          <a:p>
            <a:pPr indent="0" lvl="0" marL="0" marR="0" rtl="0" algn="ctr">
              <a:lnSpc>
                <a:spcPct val="115000"/>
              </a:lnSpc>
              <a:spcBef>
                <a:spcPts val="0"/>
              </a:spcBef>
              <a:spcAft>
                <a:spcPts val="0"/>
              </a:spcAft>
              <a:buClr>
                <a:srgbClr val="FFFFFF"/>
              </a:buClr>
              <a:buSzPts val="1300"/>
              <a:buFont typeface="Proxima Nova"/>
              <a:buNone/>
            </a:pPr>
            <a:r>
              <a:rPr b="0" i="0" lang="en-US" sz="1300" u="none" cap="none" strike="noStrike">
                <a:solidFill>
                  <a:srgbClr val="FFFFFF"/>
                </a:solidFill>
                <a:latin typeface="Proxima Nova"/>
                <a:ea typeface="Proxima Nova"/>
                <a:cs typeface="Proxima Nova"/>
                <a:sym typeface="Proxima Nova"/>
              </a:rPr>
              <a:t>California Public Libraries</a:t>
            </a:r>
            <a:endParaRPr b="0" i="0" sz="1300" u="none" cap="none" strike="noStrike">
              <a:solidFill>
                <a:srgbClr val="FFFFFF"/>
              </a:solidFill>
              <a:latin typeface="Proxima Nova"/>
              <a:ea typeface="Proxima Nova"/>
              <a:cs typeface="Proxima Nova"/>
              <a:sym typeface="Proxima Nova"/>
            </a:endParaRPr>
          </a:p>
          <a:p>
            <a:pPr indent="0" lvl="0" marL="0" marR="0" rtl="0" algn="ctr">
              <a:lnSpc>
                <a:spcPct val="115000"/>
              </a:lnSpc>
              <a:spcBef>
                <a:spcPts val="0"/>
              </a:spcBef>
              <a:spcAft>
                <a:spcPts val="0"/>
              </a:spcAft>
              <a:buClr>
                <a:srgbClr val="FFFFFF"/>
              </a:buClr>
              <a:buSzPts val="1500"/>
              <a:buFont typeface="Proxima Nova"/>
              <a:buNone/>
            </a:pPr>
            <a:r>
              <a:rPr b="1" i="0" lang="en-US" sz="1500" u="none" cap="none" strike="noStrike">
                <a:solidFill>
                  <a:srgbClr val="FFFFFF"/>
                </a:solidFill>
                <a:latin typeface="Proxima Nova"/>
                <a:ea typeface="Proxima Nova"/>
                <a:cs typeface="Proxima Nova"/>
                <a:sym typeface="Proxima Nova"/>
              </a:rPr>
              <a:t>74.1 Million</a:t>
            </a:r>
            <a:endParaRPr b="1" i="0" sz="1500" u="none" cap="none" strike="noStrike">
              <a:solidFill>
                <a:srgbClr val="FFFFFF"/>
              </a:solidFill>
              <a:latin typeface="Proxima Nova"/>
              <a:ea typeface="Proxima Nova"/>
              <a:cs typeface="Proxima Nova"/>
              <a:sym typeface="Proxima Nova"/>
            </a:endParaRPr>
          </a:p>
          <a:p>
            <a:pPr indent="0" lvl="0" marL="0" marR="0" rtl="0" algn="ctr">
              <a:lnSpc>
                <a:spcPct val="115000"/>
              </a:lnSpc>
              <a:spcBef>
                <a:spcPts val="0"/>
              </a:spcBef>
              <a:spcAft>
                <a:spcPts val="0"/>
              </a:spcAft>
              <a:buClr>
                <a:srgbClr val="CCCCCC"/>
              </a:buClr>
              <a:buSzPts val="1200"/>
              <a:buFont typeface="Proxima Nova"/>
              <a:buNone/>
            </a:pPr>
            <a:r>
              <a:rPr b="0" i="0" lang="en-US" sz="1200" u="none" cap="none" strike="noStrike">
                <a:solidFill>
                  <a:srgbClr val="CCCCCC"/>
                </a:solidFill>
                <a:latin typeface="Proxima Nova"/>
                <a:ea typeface="Proxima Nova"/>
                <a:cs typeface="Proxima Nova"/>
                <a:sym typeface="Proxima Nova"/>
              </a:rPr>
              <a:t>Visitors</a:t>
            </a:r>
            <a:br>
              <a:rPr b="0" i="0" lang="en-US" sz="1200" u="none" cap="none" strike="noStrike">
                <a:solidFill>
                  <a:srgbClr val="CCCCCC"/>
                </a:solidFill>
                <a:latin typeface="Proxima Nova"/>
                <a:ea typeface="Proxima Nova"/>
                <a:cs typeface="Proxima Nova"/>
                <a:sym typeface="Proxima Nova"/>
              </a:rPr>
            </a:br>
            <a:r>
              <a:rPr b="0" i="0" lang="en-US" sz="1200" u="none" cap="none" strike="noStrike">
                <a:solidFill>
                  <a:srgbClr val="CCCCCC"/>
                </a:solidFill>
                <a:latin typeface="Proxima Nova"/>
                <a:ea typeface="Proxima Nova"/>
                <a:cs typeface="Proxima Nova"/>
                <a:sym typeface="Proxima Nova"/>
              </a:rPr>
              <a:t>(in 2022/2023)</a:t>
            </a:r>
            <a:endParaRPr b="0" i="0" sz="1200" u="none" cap="none" strike="noStrike">
              <a:solidFill>
                <a:srgbClr val="CCCCCC"/>
              </a:solidFill>
              <a:latin typeface="Proxima Nova"/>
              <a:ea typeface="Proxima Nova"/>
              <a:cs typeface="Proxima Nova"/>
              <a:sym typeface="Proxima Nova"/>
            </a:endParaRPr>
          </a:p>
          <a:p>
            <a:pPr indent="0" lvl="0" marL="0" marR="0" rtl="0" algn="ctr">
              <a:lnSpc>
                <a:spcPct val="115000"/>
              </a:lnSpc>
              <a:spcBef>
                <a:spcPts val="0"/>
              </a:spcBef>
              <a:spcAft>
                <a:spcPts val="0"/>
              </a:spcAft>
              <a:buClr>
                <a:srgbClr val="CCCCCC"/>
              </a:buClr>
              <a:buSzPts val="1200"/>
              <a:buFont typeface="Proxima Nova"/>
              <a:buNone/>
            </a:pPr>
            <a:r>
              <a:rPr b="0" i="0" lang="en-US" sz="1200" u="none" cap="none" strike="noStrike">
                <a:solidFill>
                  <a:srgbClr val="CCCCCC"/>
                </a:solidFill>
                <a:latin typeface="Proxima Nova"/>
                <a:ea typeface="Proxima Nova"/>
                <a:cs typeface="Proxima Nova"/>
                <a:sym typeface="Proxima Nova"/>
              </a:rPr>
              <a:t>Over 85% of libraries in participating jurisdictions are connecting at 1 Gbps or higher.</a:t>
            </a:r>
            <a:endParaRPr b="0" i="0" sz="1200" u="none" cap="none" strike="noStrike">
              <a:solidFill>
                <a:srgbClr val="CCCCCC"/>
              </a:solidFill>
              <a:latin typeface="Proxima Nova"/>
              <a:ea typeface="Proxima Nova"/>
              <a:cs typeface="Proxima Nova"/>
              <a:sym typeface="Proxima Nova"/>
            </a:endParaRPr>
          </a:p>
          <a:p>
            <a:pPr indent="0" lvl="0" marL="0" marR="0" rtl="0" algn="l">
              <a:lnSpc>
                <a:spcPct val="100000"/>
              </a:lnSpc>
              <a:spcBef>
                <a:spcPts val="0"/>
              </a:spcBef>
              <a:spcAft>
                <a:spcPts val="0"/>
              </a:spcAft>
              <a:buClr>
                <a:schemeClr val="dk1"/>
              </a:buClr>
              <a:buSzPts val="2000"/>
              <a:buFont typeface="Arial"/>
              <a:buNone/>
            </a:pPr>
            <a:r>
              <a:t/>
            </a:r>
            <a:endParaRPr b="0" i="0" sz="2000" u="none" cap="none" strike="noStrike">
              <a:solidFill>
                <a:srgbClr val="FFFFFF"/>
              </a:solidFill>
              <a:latin typeface="Proxima Nova"/>
              <a:ea typeface="Proxima Nova"/>
              <a:cs typeface="Proxima Nova"/>
              <a:sym typeface="Proxima Nova"/>
            </a:endParaRPr>
          </a:p>
        </p:txBody>
      </p:sp>
      <p:sp>
        <p:nvSpPr>
          <p:cNvPr id="431" name="Google Shape;431;p66"/>
          <p:cNvSpPr txBox="1"/>
          <p:nvPr/>
        </p:nvSpPr>
        <p:spPr>
          <a:xfrm>
            <a:off x="666100" y="5035551"/>
            <a:ext cx="2358900" cy="1369200"/>
          </a:xfrm>
          <a:prstGeom prst="rect">
            <a:avLst/>
          </a:prstGeom>
          <a:noFill/>
          <a:ln>
            <a:noFill/>
          </a:ln>
        </p:spPr>
        <p:txBody>
          <a:bodyPr anchorCtr="0" anchor="t" bIns="91400" lIns="91400" spcFirstLastPara="1" rIns="91400" wrap="square" tIns="91400">
            <a:noAutofit/>
          </a:bodyPr>
          <a:lstStyle/>
          <a:p>
            <a:pPr indent="0" lvl="0" marL="0" marR="0" rtl="0" algn="ctr">
              <a:lnSpc>
                <a:spcPct val="115000"/>
              </a:lnSpc>
              <a:spcBef>
                <a:spcPts val="0"/>
              </a:spcBef>
              <a:spcAft>
                <a:spcPts val="0"/>
              </a:spcAft>
              <a:buClr>
                <a:srgbClr val="FFFFFF"/>
              </a:buClr>
              <a:buSzPts val="1300"/>
              <a:buFont typeface="Proxima Nova"/>
              <a:buNone/>
            </a:pPr>
            <a:r>
              <a:rPr b="0" i="0" lang="en-US" sz="1300" u="none" cap="none" strike="noStrike">
                <a:solidFill>
                  <a:srgbClr val="FFFFFF"/>
                </a:solidFill>
                <a:latin typeface="Proxima Nova"/>
                <a:ea typeface="Proxima Nova"/>
                <a:cs typeface="Proxima Nova"/>
                <a:sym typeface="Proxima Nova"/>
              </a:rPr>
              <a:t>Hospitals &amp; Health Care</a:t>
            </a:r>
            <a:endParaRPr b="0" i="0" sz="1300" u="none" cap="none" strike="noStrike">
              <a:solidFill>
                <a:srgbClr val="FFFFFF"/>
              </a:solidFill>
              <a:latin typeface="Proxima Nova"/>
              <a:ea typeface="Proxima Nova"/>
              <a:cs typeface="Proxima Nova"/>
              <a:sym typeface="Proxima Nova"/>
            </a:endParaRPr>
          </a:p>
          <a:p>
            <a:pPr indent="0" lvl="0" marL="0" marR="0" rtl="0" algn="ctr">
              <a:lnSpc>
                <a:spcPct val="115000"/>
              </a:lnSpc>
              <a:spcBef>
                <a:spcPts val="0"/>
              </a:spcBef>
              <a:spcAft>
                <a:spcPts val="0"/>
              </a:spcAft>
              <a:buClr>
                <a:srgbClr val="FFFFFF"/>
              </a:buClr>
              <a:buSzPts val="1500"/>
              <a:buFont typeface="Proxima Nova"/>
              <a:buNone/>
            </a:pPr>
            <a:r>
              <a:rPr b="1" i="0" lang="en-US" sz="1500" u="none" cap="none" strike="noStrike">
                <a:solidFill>
                  <a:srgbClr val="FFFFFF"/>
                </a:solidFill>
                <a:latin typeface="Proxima Nova"/>
                <a:ea typeface="Proxima Nova"/>
                <a:cs typeface="Proxima Nova"/>
                <a:sym typeface="Proxima Nova"/>
              </a:rPr>
              <a:t>9 hospitals </a:t>
            </a:r>
            <a:endParaRPr b="1" i="0" sz="1500" u="none" cap="none" strike="noStrike">
              <a:solidFill>
                <a:srgbClr val="FFFFFF"/>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CCCCCC"/>
              </a:buClr>
              <a:buSzPts val="1200"/>
              <a:buFont typeface="Proxima Nova"/>
              <a:buNone/>
            </a:pPr>
            <a:r>
              <a:rPr b="0" i="0" lang="en-US" sz="1200" u="none" cap="none" strike="noStrike">
                <a:solidFill>
                  <a:srgbClr val="CCCCCC"/>
                </a:solidFill>
                <a:latin typeface="Proxima Nova"/>
                <a:ea typeface="Proxima Nova"/>
                <a:cs typeface="Proxima Nova"/>
                <a:sym typeface="Proxima Nova"/>
              </a:rPr>
              <a:t>Over 10 million outpatient visits and 2 million inpatient days</a:t>
            </a:r>
            <a:endParaRPr b="0" i="0" sz="1200" u="none" cap="none" strike="noStrike">
              <a:solidFill>
                <a:srgbClr val="CCCCCC"/>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CCCCCC"/>
              </a:buClr>
              <a:buSzPts val="1200"/>
              <a:buFont typeface="Proxima Nova"/>
              <a:buNone/>
            </a:pPr>
            <a:r>
              <a:rPr b="0" i="0" lang="en-US" sz="1200" u="none" cap="none" strike="noStrike">
                <a:solidFill>
                  <a:srgbClr val="CCCCCC"/>
                </a:solidFill>
                <a:latin typeface="Proxima Nova"/>
                <a:ea typeface="Proxima Nova"/>
                <a:cs typeface="Proxima Nova"/>
                <a:sym typeface="Proxima Nova"/>
              </a:rPr>
              <a:t>Over 50,000 employees served</a:t>
            </a:r>
            <a:endParaRPr b="0" i="0" sz="1200" u="none" cap="none" strike="noStrike">
              <a:solidFill>
                <a:srgbClr val="CCCCCC"/>
              </a:solidFill>
              <a:latin typeface="Proxima Nova"/>
              <a:ea typeface="Proxima Nova"/>
              <a:cs typeface="Proxima Nova"/>
              <a:sym typeface="Proxima Nova"/>
            </a:endParaRPr>
          </a:p>
          <a:p>
            <a:pPr indent="0" lvl="0" marL="0" marR="0" rtl="0" algn="l">
              <a:lnSpc>
                <a:spcPct val="100000"/>
              </a:lnSpc>
              <a:spcBef>
                <a:spcPts val="0"/>
              </a:spcBef>
              <a:spcAft>
                <a:spcPts val="0"/>
              </a:spcAft>
              <a:buClr>
                <a:schemeClr val="dk1"/>
              </a:buClr>
              <a:buSzPts val="2000"/>
              <a:buFont typeface="Arial"/>
              <a:buNone/>
            </a:pPr>
            <a:r>
              <a:t/>
            </a:r>
            <a:endParaRPr b="0" i="0" sz="2000" u="none" cap="none" strike="noStrike">
              <a:solidFill>
                <a:srgbClr val="FFFFFF"/>
              </a:solidFill>
              <a:latin typeface="Proxima Nova"/>
              <a:ea typeface="Proxima Nova"/>
              <a:cs typeface="Proxima Nova"/>
              <a:sym typeface="Proxima Nova"/>
            </a:endParaRPr>
          </a:p>
        </p:txBody>
      </p:sp>
      <p:sp>
        <p:nvSpPr>
          <p:cNvPr id="432" name="Google Shape;432;p66"/>
          <p:cNvSpPr txBox="1"/>
          <p:nvPr/>
        </p:nvSpPr>
        <p:spPr>
          <a:xfrm>
            <a:off x="3243600" y="5035551"/>
            <a:ext cx="2128500" cy="1369200"/>
          </a:xfrm>
          <a:prstGeom prst="rect">
            <a:avLst/>
          </a:prstGeom>
          <a:noFill/>
          <a:ln>
            <a:noFill/>
          </a:ln>
        </p:spPr>
        <p:txBody>
          <a:bodyPr anchorCtr="0" anchor="t" bIns="91400" lIns="91400" spcFirstLastPara="1" rIns="91400" wrap="square" tIns="91400">
            <a:noAutofit/>
          </a:bodyPr>
          <a:lstStyle/>
          <a:p>
            <a:pPr indent="0" lvl="0" marL="0" marR="0" rtl="0" algn="ctr">
              <a:lnSpc>
                <a:spcPct val="115000"/>
              </a:lnSpc>
              <a:spcBef>
                <a:spcPts val="0"/>
              </a:spcBef>
              <a:spcAft>
                <a:spcPts val="0"/>
              </a:spcAft>
              <a:buClr>
                <a:srgbClr val="FFFFFF"/>
              </a:buClr>
              <a:buSzPts val="1300"/>
              <a:buFont typeface="Proxima Nova"/>
              <a:buNone/>
            </a:pPr>
            <a:r>
              <a:rPr b="0" i="0" lang="en-US" sz="1300" u="none" cap="none" strike="noStrike">
                <a:solidFill>
                  <a:srgbClr val="FFFFFF"/>
                </a:solidFill>
                <a:latin typeface="Proxima Nova"/>
                <a:ea typeface="Proxima Nova"/>
                <a:cs typeface="Proxima Nova"/>
                <a:sym typeface="Proxima Nova"/>
              </a:rPr>
              <a:t>Tribal Nation Partners</a:t>
            </a:r>
            <a:endParaRPr b="0" i="0" sz="1300" u="none" cap="none" strike="noStrike">
              <a:solidFill>
                <a:srgbClr val="FFFFFF"/>
              </a:solidFill>
              <a:latin typeface="Proxima Nova"/>
              <a:ea typeface="Proxima Nova"/>
              <a:cs typeface="Proxima Nova"/>
              <a:sym typeface="Proxima Nova"/>
            </a:endParaRPr>
          </a:p>
          <a:p>
            <a:pPr indent="0" lvl="0" marL="0" marR="0" rtl="0" algn="ctr">
              <a:lnSpc>
                <a:spcPct val="115000"/>
              </a:lnSpc>
              <a:spcBef>
                <a:spcPts val="0"/>
              </a:spcBef>
              <a:spcAft>
                <a:spcPts val="0"/>
              </a:spcAft>
              <a:buClr>
                <a:srgbClr val="FFFFFF"/>
              </a:buClr>
              <a:buSzPts val="1500"/>
              <a:buFont typeface="Proxima Nova"/>
              <a:buNone/>
            </a:pPr>
            <a:r>
              <a:rPr b="1" i="0" lang="en-US" sz="1500" u="none" cap="none" strike="noStrike">
                <a:solidFill>
                  <a:srgbClr val="FFFFFF"/>
                </a:solidFill>
                <a:latin typeface="Proxima Nova"/>
                <a:ea typeface="Proxima Nova"/>
                <a:cs typeface="Proxima Nova"/>
                <a:sym typeface="Proxima Nova"/>
              </a:rPr>
              <a:t>12 Tribal Nations</a:t>
            </a:r>
            <a:endParaRPr b="1" i="0" sz="1500" u="none" cap="none" strike="noStrike">
              <a:solidFill>
                <a:srgbClr val="FFFFFF"/>
              </a:solidFill>
              <a:latin typeface="Proxima Nova"/>
              <a:ea typeface="Proxima Nova"/>
              <a:cs typeface="Proxima Nova"/>
              <a:sym typeface="Proxima Nova"/>
            </a:endParaRPr>
          </a:p>
          <a:p>
            <a:pPr indent="0" lvl="0" marL="0" marR="0" rtl="0" algn="ctr">
              <a:lnSpc>
                <a:spcPct val="115000"/>
              </a:lnSpc>
              <a:spcBef>
                <a:spcPts val="0"/>
              </a:spcBef>
              <a:spcAft>
                <a:spcPts val="0"/>
              </a:spcAft>
              <a:buClr>
                <a:srgbClr val="CCCCCC"/>
              </a:buClr>
              <a:buSzPts val="1200"/>
              <a:buFont typeface="Proxima Nova"/>
              <a:buNone/>
            </a:pPr>
            <a:r>
              <a:rPr b="0" i="0" lang="en-US" sz="1200" u="none" cap="none" strike="noStrike">
                <a:solidFill>
                  <a:srgbClr val="CCCCCC"/>
                </a:solidFill>
                <a:latin typeface="Proxima Nova"/>
                <a:ea typeface="Proxima Nova"/>
                <a:cs typeface="Proxima Nova"/>
                <a:sym typeface="Proxima Nova"/>
              </a:rPr>
              <a:t>17 Reservations</a:t>
            </a:r>
            <a:br>
              <a:rPr b="0" i="0" lang="en-US" sz="1200" u="none" cap="none" strike="noStrike">
                <a:solidFill>
                  <a:srgbClr val="CCCCCC"/>
                </a:solidFill>
                <a:latin typeface="Proxima Nova"/>
                <a:ea typeface="Proxima Nova"/>
                <a:cs typeface="Proxima Nova"/>
                <a:sym typeface="Proxima Nova"/>
              </a:rPr>
            </a:br>
            <a:r>
              <a:rPr b="0" i="0" lang="en-US" sz="1200" u="none" cap="none" strike="noStrike">
                <a:solidFill>
                  <a:srgbClr val="CCCCCC"/>
                </a:solidFill>
                <a:latin typeface="Proxima Nova"/>
                <a:ea typeface="Proxima Nova"/>
                <a:cs typeface="Proxima Nova"/>
                <a:sym typeface="Proxima Nova"/>
              </a:rPr>
              <a:t>13 Libraries</a:t>
            </a:r>
            <a:endParaRPr b="0" i="0" sz="1200" u="none" cap="none" strike="noStrike">
              <a:solidFill>
                <a:srgbClr val="CCCCCC"/>
              </a:solidFill>
              <a:latin typeface="Proxima Nova"/>
              <a:ea typeface="Proxima Nova"/>
              <a:cs typeface="Proxima Nova"/>
              <a:sym typeface="Proxima Nova"/>
            </a:endParaRPr>
          </a:p>
          <a:p>
            <a:pPr indent="0" lvl="0" marL="0" marR="0" rtl="0" algn="ctr">
              <a:lnSpc>
                <a:spcPct val="115000"/>
              </a:lnSpc>
              <a:spcBef>
                <a:spcPts val="0"/>
              </a:spcBef>
              <a:spcAft>
                <a:spcPts val="0"/>
              </a:spcAft>
              <a:buClr>
                <a:srgbClr val="CCCCCC"/>
              </a:buClr>
              <a:buSzPts val="1200"/>
              <a:buFont typeface="Proxima Nova"/>
              <a:buNone/>
            </a:pPr>
            <a:r>
              <a:rPr b="0" i="0" lang="en-US" sz="1200" u="none" cap="none" strike="noStrike">
                <a:solidFill>
                  <a:srgbClr val="CCCCCC"/>
                </a:solidFill>
                <a:latin typeface="Proxima Nova"/>
                <a:ea typeface="Proxima Nova"/>
                <a:cs typeface="Proxima Nova"/>
                <a:sym typeface="Proxima Nova"/>
              </a:rPr>
              <a:t>~550 homes</a:t>
            </a:r>
            <a:endParaRPr b="0" i="0" sz="1200" u="none" cap="none" strike="noStrike">
              <a:solidFill>
                <a:srgbClr val="CCCCCC"/>
              </a:solidFill>
              <a:latin typeface="Proxima Nova"/>
              <a:ea typeface="Proxima Nova"/>
              <a:cs typeface="Proxima Nova"/>
              <a:sym typeface="Proxima Nova"/>
            </a:endParaRPr>
          </a:p>
          <a:p>
            <a:pPr indent="0" lvl="0" marL="0" marR="0" rtl="0" algn="ctr">
              <a:lnSpc>
                <a:spcPct val="115000"/>
              </a:lnSpc>
              <a:spcBef>
                <a:spcPts val="0"/>
              </a:spcBef>
              <a:spcAft>
                <a:spcPts val="0"/>
              </a:spcAft>
              <a:buClr>
                <a:srgbClr val="CCCCCC"/>
              </a:buClr>
              <a:buSzPts val="1200"/>
              <a:buFont typeface="Proxima Nova"/>
              <a:buNone/>
            </a:pPr>
            <a:r>
              <a:rPr b="0" i="0" lang="en-US" sz="1200" u="none" cap="none" strike="noStrike">
                <a:solidFill>
                  <a:srgbClr val="CCCCCC"/>
                </a:solidFill>
                <a:latin typeface="Proxima Nova"/>
                <a:ea typeface="Proxima Nova"/>
                <a:cs typeface="Proxima Nova"/>
                <a:sym typeface="Proxima Nova"/>
              </a:rPr>
              <a:t>105 Tribal municipalities</a:t>
            </a:r>
            <a:endParaRPr b="0" i="0" sz="1200" u="none" cap="none" strike="noStrike">
              <a:solidFill>
                <a:srgbClr val="CCCCCC"/>
              </a:solidFill>
              <a:latin typeface="Proxima Nova"/>
              <a:ea typeface="Proxima Nova"/>
              <a:cs typeface="Proxima Nova"/>
              <a:sym typeface="Proxima Nova"/>
            </a:endParaRPr>
          </a:p>
          <a:p>
            <a:pPr indent="0" lvl="0" marL="0" marR="0" rtl="0" algn="l">
              <a:lnSpc>
                <a:spcPct val="100000"/>
              </a:lnSpc>
              <a:spcBef>
                <a:spcPts val="0"/>
              </a:spcBef>
              <a:spcAft>
                <a:spcPts val="0"/>
              </a:spcAft>
              <a:buClr>
                <a:schemeClr val="dk1"/>
              </a:buClr>
              <a:buSzPts val="2000"/>
              <a:buFont typeface="Arial"/>
              <a:buNone/>
            </a:pPr>
            <a:r>
              <a:t/>
            </a:r>
            <a:endParaRPr b="0" i="0" sz="2000" u="none" cap="none" strike="noStrike">
              <a:solidFill>
                <a:srgbClr val="FFFFFF"/>
              </a:solidFill>
              <a:latin typeface="Proxima Nova"/>
              <a:ea typeface="Proxima Nova"/>
              <a:cs typeface="Proxima Nova"/>
              <a:sym typeface="Proxima Nova"/>
            </a:endParaRPr>
          </a:p>
        </p:txBody>
      </p:sp>
      <p:sp>
        <p:nvSpPr>
          <p:cNvPr id="433" name="Google Shape;433;p66"/>
          <p:cNvSpPr txBox="1"/>
          <p:nvPr/>
        </p:nvSpPr>
        <p:spPr>
          <a:xfrm>
            <a:off x="8704467" y="953659"/>
            <a:ext cx="3464100" cy="1756800"/>
          </a:xfrm>
          <a:prstGeom prst="rect">
            <a:avLst/>
          </a:prstGeom>
          <a:noFill/>
          <a:ln>
            <a:noFill/>
          </a:ln>
        </p:spPr>
        <p:txBody>
          <a:bodyPr anchorCtr="0" anchor="t" bIns="91400" lIns="91400" spcFirstLastPara="1" rIns="91400" wrap="square" tIns="91400">
            <a:noAutofit/>
          </a:bodyPr>
          <a:lstStyle/>
          <a:p>
            <a:pPr indent="-215900" lvl="0" marL="368300" marR="0" rtl="0" algn="l">
              <a:lnSpc>
                <a:spcPct val="100000"/>
              </a:lnSpc>
              <a:spcBef>
                <a:spcPts val="1200"/>
              </a:spcBef>
              <a:spcAft>
                <a:spcPts val="0"/>
              </a:spcAft>
              <a:buClr>
                <a:srgbClr val="FFFFFF"/>
              </a:buClr>
              <a:buSzPts val="2000"/>
              <a:buFont typeface="Proxima Nova"/>
              <a:buChar char="●"/>
            </a:pPr>
            <a:r>
              <a:rPr b="0" i="0" lang="en-US" sz="1500" u="none" cap="none" strike="noStrike">
                <a:solidFill>
                  <a:srgbClr val="FFFFFF"/>
                </a:solidFill>
                <a:latin typeface="Proxima Nova"/>
                <a:ea typeface="Proxima Nova"/>
                <a:cs typeface="Proxima Nova"/>
                <a:sym typeface="Proxima Nova"/>
              </a:rPr>
              <a:t>Connects over 12,000 sites</a:t>
            </a:r>
            <a:br>
              <a:rPr b="0" i="0" lang="en-US" sz="1500" u="none" cap="none" strike="noStrike">
                <a:solidFill>
                  <a:srgbClr val="FFFFFF"/>
                </a:solidFill>
                <a:latin typeface="Proxima Nova"/>
                <a:ea typeface="Proxima Nova"/>
                <a:cs typeface="Proxima Nova"/>
                <a:sym typeface="Proxima Nova"/>
              </a:rPr>
            </a:br>
            <a:r>
              <a:rPr b="0" i="0" lang="en-US" sz="1500" u="none" cap="none" strike="noStrike">
                <a:solidFill>
                  <a:srgbClr val="FFFFFF"/>
                </a:solidFill>
                <a:latin typeface="Proxima Nova"/>
                <a:ea typeface="Proxima Nova"/>
                <a:cs typeface="Proxima Nova"/>
                <a:sym typeface="Proxima Nova"/>
              </a:rPr>
              <a:t>across all 58 counties </a:t>
            </a:r>
            <a:endParaRPr b="0" i="0" sz="1500" u="none" cap="none" strike="noStrike">
              <a:solidFill>
                <a:srgbClr val="FFFFFF"/>
              </a:solidFill>
              <a:latin typeface="Proxima Nova"/>
              <a:ea typeface="Proxima Nova"/>
              <a:cs typeface="Proxima Nova"/>
              <a:sym typeface="Proxima Nova"/>
            </a:endParaRPr>
          </a:p>
          <a:p>
            <a:pPr indent="-215900" lvl="0" marL="368300" marR="0" rtl="0" algn="l">
              <a:lnSpc>
                <a:spcPct val="100000"/>
              </a:lnSpc>
              <a:spcBef>
                <a:spcPts val="0"/>
              </a:spcBef>
              <a:spcAft>
                <a:spcPts val="0"/>
              </a:spcAft>
              <a:buClr>
                <a:srgbClr val="FFFFFF"/>
              </a:buClr>
              <a:buSzPts val="2000"/>
              <a:buFont typeface="Proxima Nova"/>
              <a:buChar char="●"/>
            </a:pPr>
            <a:r>
              <a:rPr b="0" i="0" lang="en-US" sz="1500" u="none" cap="none" strike="noStrike">
                <a:solidFill>
                  <a:srgbClr val="FFFFFF"/>
                </a:solidFill>
                <a:latin typeface="Proxima Nova"/>
                <a:ea typeface="Proxima Nova"/>
                <a:cs typeface="Proxima Nova"/>
                <a:sym typeface="Proxima Nova"/>
              </a:rPr>
              <a:t>Owns or operates over 8,000 miles of optical fiber</a:t>
            </a:r>
            <a:endParaRPr b="0" i="0" sz="1500" u="none" cap="none" strike="noStrike">
              <a:solidFill>
                <a:srgbClr val="FFFFFF"/>
              </a:solidFill>
              <a:latin typeface="Proxima Nova"/>
              <a:ea typeface="Proxima Nova"/>
              <a:cs typeface="Proxima Nova"/>
              <a:sym typeface="Proxima Nova"/>
            </a:endParaRPr>
          </a:p>
          <a:p>
            <a:pPr indent="-215900" lvl="0" marL="368300" marR="0" rtl="0" algn="l">
              <a:lnSpc>
                <a:spcPct val="100000"/>
              </a:lnSpc>
              <a:spcBef>
                <a:spcPts val="0"/>
              </a:spcBef>
              <a:spcAft>
                <a:spcPts val="0"/>
              </a:spcAft>
              <a:buClr>
                <a:srgbClr val="FFFFFF"/>
              </a:buClr>
              <a:buSzPts val="2000"/>
              <a:buFont typeface="Proxima Nova"/>
              <a:buChar char="●"/>
            </a:pPr>
            <a:r>
              <a:rPr b="0" i="0" lang="en-US" sz="1500" u="none" cap="none" strike="noStrike">
                <a:solidFill>
                  <a:srgbClr val="FFFFFF"/>
                </a:solidFill>
                <a:latin typeface="Proxima Nova"/>
                <a:ea typeface="Proxima Nova"/>
                <a:cs typeface="Proxima Nova"/>
                <a:sym typeface="Proxima Nova"/>
              </a:rPr>
              <a:t>Collaborates with over 800 private-sector partners</a:t>
            </a:r>
            <a:endParaRPr b="0" i="0" sz="1500" u="none" cap="none" strike="noStrike">
              <a:solidFill>
                <a:srgbClr val="FFFFFF"/>
              </a:solidFill>
              <a:latin typeface="Proxima Nova"/>
              <a:ea typeface="Proxima Nova"/>
              <a:cs typeface="Proxima Nova"/>
              <a:sym typeface="Proxima Nova"/>
            </a:endParaRPr>
          </a:p>
          <a:p>
            <a:pPr indent="0" lvl="0" marL="0" marR="0" rtl="0" algn="l">
              <a:lnSpc>
                <a:spcPct val="100000"/>
              </a:lnSpc>
              <a:spcBef>
                <a:spcPts val="1200"/>
              </a:spcBef>
              <a:spcAft>
                <a:spcPts val="0"/>
              </a:spcAft>
              <a:buClr>
                <a:schemeClr val="dk1"/>
              </a:buClr>
              <a:buSzPts val="1500"/>
              <a:buFont typeface="Arial"/>
              <a:buNone/>
            </a:pPr>
            <a:r>
              <a:t/>
            </a:r>
            <a:endParaRPr b="0" i="0" sz="1500" u="none" cap="none" strike="noStrike">
              <a:solidFill>
                <a:srgbClr val="000000"/>
              </a:solidFill>
              <a:latin typeface="Proxima Nova"/>
              <a:ea typeface="Proxima Nova"/>
              <a:cs typeface="Proxima Nova"/>
              <a:sym typeface="Proxima Nova"/>
            </a:endParaRPr>
          </a:p>
        </p:txBody>
      </p:sp>
      <p:cxnSp>
        <p:nvCxnSpPr>
          <p:cNvPr id="434" name="Google Shape;434;p66"/>
          <p:cNvCxnSpPr/>
          <p:nvPr/>
        </p:nvCxnSpPr>
        <p:spPr>
          <a:xfrm>
            <a:off x="1297433" y="1557467"/>
            <a:ext cx="566700" cy="0"/>
          </a:xfrm>
          <a:prstGeom prst="straightConnector1">
            <a:avLst/>
          </a:prstGeom>
          <a:noFill/>
          <a:ln cap="flat" cmpd="sng" w="9525">
            <a:solidFill>
              <a:srgbClr val="728494"/>
            </a:solidFill>
            <a:prstDash val="solid"/>
            <a:round/>
            <a:headEnd len="sm" w="sm" type="none"/>
            <a:tailEnd len="sm" w="sm" type="none"/>
          </a:ln>
        </p:spPr>
      </p:cxnSp>
      <p:cxnSp>
        <p:nvCxnSpPr>
          <p:cNvPr id="435" name="Google Shape;435;p66"/>
          <p:cNvCxnSpPr/>
          <p:nvPr/>
        </p:nvCxnSpPr>
        <p:spPr>
          <a:xfrm>
            <a:off x="3403151" y="1557467"/>
            <a:ext cx="566700" cy="0"/>
          </a:xfrm>
          <a:prstGeom prst="straightConnector1">
            <a:avLst/>
          </a:prstGeom>
          <a:noFill/>
          <a:ln cap="flat" cmpd="sng" w="9525">
            <a:solidFill>
              <a:srgbClr val="728494"/>
            </a:solidFill>
            <a:prstDash val="solid"/>
            <a:round/>
            <a:headEnd len="sm" w="sm" type="none"/>
            <a:tailEnd len="sm" w="sm" type="none"/>
          </a:ln>
        </p:spPr>
      </p:cxnSp>
      <p:cxnSp>
        <p:nvCxnSpPr>
          <p:cNvPr id="436" name="Google Shape;436;p66"/>
          <p:cNvCxnSpPr/>
          <p:nvPr/>
        </p:nvCxnSpPr>
        <p:spPr>
          <a:xfrm>
            <a:off x="5434051" y="1557467"/>
            <a:ext cx="566700" cy="0"/>
          </a:xfrm>
          <a:prstGeom prst="straightConnector1">
            <a:avLst/>
          </a:prstGeom>
          <a:noFill/>
          <a:ln cap="flat" cmpd="sng" w="9525">
            <a:solidFill>
              <a:srgbClr val="728494"/>
            </a:solidFill>
            <a:prstDash val="solid"/>
            <a:round/>
            <a:headEnd len="sm" w="sm" type="none"/>
            <a:tailEnd len="sm" w="sm" type="none"/>
          </a:ln>
        </p:spPr>
      </p:cxnSp>
      <p:cxnSp>
        <p:nvCxnSpPr>
          <p:cNvPr id="437" name="Google Shape;437;p66"/>
          <p:cNvCxnSpPr/>
          <p:nvPr/>
        </p:nvCxnSpPr>
        <p:spPr>
          <a:xfrm>
            <a:off x="1654151" y="3510267"/>
            <a:ext cx="566700" cy="0"/>
          </a:xfrm>
          <a:prstGeom prst="straightConnector1">
            <a:avLst/>
          </a:prstGeom>
          <a:noFill/>
          <a:ln cap="flat" cmpd="sng" w="9525">
            <a:solidFill>
              <a:srgbClr val="728494"/>
            </a:solidFill>
            <a:prstDash val="solid"/>
            <a:round/>
            <a:headEnd len="sm" w="sm" type="none"/>
            <a:tailEnd len="sm" w="sm" type="none"/>
          </a:ln>
        </p:spPr>
      </p:cxnSp>
      <p:cxnSp>
        <p:nvCxnSpPr>
          <p:cNvPr id="438" name="Google Shape;438;p66"/>
          <p:cNvCxnSpPr/>
          <p:nvPr/>
        </p:nvCxnSpPr>
        <p:spPr>
          <a:xfrm>
            <a:off x="4059051" y="3510267"/>
            <a:ext cx="566700" cy="0"/>
          </a:xfrm>
          <a:prstGeom prst="straightConnector1">
            <a:avLst/>
          </a:prstGeom>
          <a:noFill/>
          <a:ln cap="flat" cmpd="sng" w="9525">
            <a:solidFill>
              <a:srgbClr val="728494"/>
            </a:solidFill>
            <a:prstDash val="solid"/>
            <a:round/>
            <a:headEnd len="sm" w="sm" type="none"/>
            <a:tailEnd len="sm" w="sm" type="none"/>
          </a:ln>
        </p:spPr>
      </p:cxnSp>
      <p:cxnSp>
        <p:nvCxnSpPr>
          <p:cNvPr id="439" name="Google Shape;439;p66"/>
          <p:cNvCxnSpPr/>
          <p:nvPr/>
        </p:nvCxnSpPr>
        <p:spPr>
          <a:xfrm>
            <a:off x="6199379" y="3510267"/>
            <a:ext cx="566700" cy="0"/>
          </a:xfrm>
          <a:prstGeom prst="straightConnector1">
            <a:avLst/>
          </a:prstGeom>
          <a:noFill/>
          <a:ln cap="flat" cmpd="sng" w="9525">
            <a:solidFill>
              <a:srgbClr val="728494"/>
            </a:solidFill>
            <a:prstDash val="solid"/>
            <a:round/>
            <a:headEnd len="sm" w="sm" type="none"/>
            <a:tailEnd len="sm" w="sm" type="none"/>
          </a:ln>
        </p:spPr>
      </p:cxnSp>
      <p:cxnSp>
        <p:nvCxnSpPr>
          <p:cNvPr id="440" name="Google Shape;440;p66"/>
          <p:cNvCxnSpPr/>
          <p:nvPr/>
        </p:nvCxnSpPr>
        <p:spPr>
          <a:xfrm>
            <a:off x="4024383" y="5353805"/>
            <a:ext cx="566700" cy="0"/>
          </a:xfrm>
          <a:prstGeom prst="straightConnector1">
            <a:avLst/>
          </a:prstGeom>
          <a:noFill/>
          <a:ln cap="flat" cmpd="sng" w="9525">
            <a:solidFill>
              <a:srgbClr val="728494"/>
            </a:solidFill>
            <a:prstDash val="solid"/>
            <a:round/>
            <a:headEnd len="sm" w="sm" type="none"/>
            <a:tailEnd len="sm" w="sm" type="none"/>
          </a:ln>
        </p:spPr>
      </p:cxnSp>
      <p:cxnSp>
        <p:nvCxnSpPr>
          <p:cNvPr id="441" name="Google Shape;441;p66"/>
          <p:cNvCxnSpPr/>
          <p:nvPr/>
        </p:nvCxnSpPr>
        <p:spPr>
          <a:xfrm>
            <a:off x="1562083" y="5353805"/>
            <a:ext cx="566700" cy="0"/>
          </a:xfrm>
          <a:prstGeom prst="straightConnector1">
            <a:avLst/>
          </a:prstGeom>
          <a:noFill/>
          <a:ln cap="flat" cmpd="sng" w="9525">
            <a:solidFill>
              <a:srgbClr val="728494"/>
            </a:solidFill>
            <a:prstDash val="solid"/>
            <a:round/>
            <a:headEnd len="sm" w="sm" type="none"/>
            <a:tailEnd len="sm" w="sm" type="none"/>
          </a:ln>
        </p:spPr>
      </p:cxnSp>
      <p:sp>
        <p:nvSpPr>
          <p:cNvPr id="442" name="Google Shape;442;p66"/>
          <p:cNvSpPr txBox="1"/>
          <p:nvPr/>
        </p:nvSpPr>
        <p:spPr>
          <a:xfrm>
            <a:off x="10534175" y="6517451"/>
            <a:ext cx="1634100" cy="215100"/>
          </a:xfrm>
          <a:prstGeom prst="rect">
            <a:avLst/>
          </a:prstGeom>
          <a:noFill/>
          <a:ln>
            <a:noFill/>
          </a:ln>
        </p:spPr>
        <p:txBody>
          <a:bodyPr anchorCtr="0" anchor="t" bIns="91400" lIns="91400" spcFirstLastPara="1" rIns="91400" wrap="square" tIns="91400">
            <a:noAutofit/>
          </a:bodyPr>
          <a:lstStyle/>
          <a:p>
            <a:pPr indent="0" lvl="0" marL="0" marR="0" rtl="0" algn="r">
              <a:lnSpc>
                <a:spcPct val="100000"/>
              </a:lnSpc>
              <a:spcBef>
                <a:spcPts val="0"/>
              </a:spcBef>
              <a:spcAft>
                <a:spcPts val="0"/>
              </a:spcAft>
              <a:buClr>
                <a:srgbClr val="A5A5A5"/>
              </a:buClr>
              <a:buSzPts val="1000"/>
              <a:buFont typeface="Proxima Nova"/>
              <a:buNone/>
            </a:pPr>
            <a:r>
              <a:rPr b="0" i="0" lang="en-US" sz="1000" u="none" cap="none" strike="noStrike">
                <a:solidFill>
                  <a:srgbClr val="A5A5A5"/>
                </a:solidFill>
                <a:latin typeface="Proxima Nova"/>
                <a:ea typeface="Proxima Nova"/>
                <a:cs typeface="Proxima Nova"/>
                <a:sym typeface="Proxima Nova"/>
              </a:rPr>
              <a:t>10/25/24</a:t>
            </a:r>
            <a:endParaRPr b="0" i="0" sz="1000" u="none" cap="none" strike="noStrike">
              <a:solidFill>
                <a:srgbClr val="A5A5A5"/>
              </a:solidFill>
              <a:latin typeface="Proxima Nova"/>
              <a:ea typeface="Proxima Nova"/>
              <a:cs typeface="Proxima Nova"/>
              <a:sym typeface="Proxima Nova"/>
            </a:endParaRPr>
          </a:p>
        </p:txBody>
      </p:sp>
      <p:sp>
        <p:nvSpPr>
          <p:cNvPr id="443" name="Google Shape;443;p66"/>
          <p:cNvSpPr txBox="1"/>
          <p:nvPr/>
        </p:nvSpPr>
        <p:spPr>
          <a:xfrm>
            <a:off x="8925452" y="2572967"/>
            <a:ext cx="2977200" cy="1756800"/>
          </a:xfrm>
          <a:prstGeom prst="rect">
            <a:avLst/>
          </a:prstGeom>
          <a:noFill/>
          <a:ln>
            <a:noFill/>
          </a:ln>
        </p:spPr>
        <p:txBody>
          <a:bodyPr anchorCtr="0" anchor="t" bIns="91400" lIns="91400" spcFirstLastPara="1" rIns="91400" wrap="square" tIns="91400">
            <a:noAutofit/>
          </a:bodyPr>
          <a:lstStyle/>
          <a:p>
            <a:pPr indent="-215900" lvl="0" marL="368300" marR="0" rtl="0" algn="l">
              <a:spcBef>
                <a:spcPts val="0"/>
              </a:spcBef>
              <a:spcAft>
                <a:spcPts val="0"/>
              </a:spcAft>
              <a:buClr>
                <a:schemeClr val="lt1"/>
              </a:buClr>
              <a:buSzPts val="2000"/>
              <a:buFont typeface="Proxima Nova"/>
              <a:buChar char="●"/>
            </a:pPr>
            <a:r>
              <a:rPr b="0" i="0" lang="en-US" sz="1500" u="none" cap="none" strike="noStrike">
                <a:solidFill>
                  <a:schemeClr val="lt1"/>
                </a:solidFill>
                <a:latin typeface="Proxima Nova"/>
                <a:ea typeface="Proxima Nova"/>
                <a:cs typeface="Proxima Nova"/>
                <a:sym typeface="Proxima Nova"/>
              </a:rPr>
              <a:t>Has spent 28 years </a:t>
            </a:r>
            <a:br>
              <a:rPr b="0" i="0" lang="en-US" sz="1500" u="none" cap="none" strike="noStrike">
                <a:solidFill>
                  <a:schemeClr val="lt1"/>
                </a:solidFill>
                <a:latin typeface="Proxima Nova"/>
                <a:ea typeface="Proxima Nova"/>
                <a:cs typeface="Proxima Nova"/>
                <a:sym typeface="Proxima Nova"/>
              </a:rPr>
            </a:br>
            <a:r>
              <a:rPr b="0" i="0" lang="en-US" sz="1500" u="none" cap="none" strike="noStrike">
                <a:solidFill>
                  <a:schemeClr val="lt1"/>
                </a:solidFill>
                <a:latin typeface="Proxima Nova"/>
                <a:ea typeface="Proxima Nova"/>
                <a:cs typeface="Proxima Nova"/>
                <a:sym typeface="Proxima Nova"/>
              </a:rPr>
              <a:t>    connecting California</a:t>
            </a:r>
            <a:endParaRPr b="0" i="0" sz="15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93"/>
          <p:cNvSpPr txBox="1"/>
          <p:nvPr/>
        </p:nvSpPr>
        <p:spPr>
          <a:xfrm>
            <a:off x="1946357" y="3869907"/>
            <a:ext cx="2864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u="sng">
                <a:solidFill>
                  <a:schemeClr val="lt1"/>
                </a:solidFill>
                <a:latin typeface="Proxima Nova"/>
                <a:ea typeface="Proxima Nova"/>
                <a:cs typeface="Proxima Nova"/>
                <a:sym typeface="Proxima Nova"/>
              </a:rPr>
              <a:t>400G-Based Platform</a:t>
            </a:r>
            <a:endParaRPr b="1" sz="2000" u="sng">
              <a:solidFill>
                <a:schemeClr val="lt1"/>
              </a:solidFill>
              <a:latin typeface="Proxima Nova"/>
              <a:ea typeface="Proxima Nova"/>
              <a:cs typeface="Proxima Nova"/>
              <a:sym typeface="Proxima Nova"/>
            </a:endParaRPr>
          </a:p>
        </p:txBody>
      </p:sp>
      <p:sp>
        <p:nvSpPr>
          <p:cNvPr id="921" name="Google Shape;921;p93"/>
          <p:cNvSpPr txBox="1"/>
          <p:nvPr/>
        </p:nvSpPr>
        <p:spPr>
          <a:xfrm>
            <a:off x="6952332" y="3882575"/>
            <a:ext cx="2797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u="sng">
                <a:solidFill>
                  <a:schemeClr val="lt1"/>
                </a:solidFill>
                <a:latin typeface="Proxima Nova"/>
                <a:ea typeface="Proxima Nova"/>
                <a:cs typeface="Proxima Nova"/>
                <a:sym typeface="Proxima Nova"/>
              </a:rPr>
              <a:t>800G-Based Platform</a:t>
            </a:r>
            <a:endParaRPr b="1" sz="2000" u="sng">
              <a:solidFill>
                <a:schemeClr val="lt2"/>
              </a:solidFill>
              <a:latin typeface="Proxima Nova"/>
              <a:ea typeface="Proxima Nova"/>
              <a:cs typeface="Proxima Nova"/>
              <a:sym typeface="Proxima Nova"/>
            </a:endParaRPr>
          </a:p>
        </p:txBody>
      </p:sp>
      <p:pic>
        <p:nvPicPr>
          <p:cNvPr id="922" name="Google Shape;922;p93"/>
          <p:cNvPicPr preferRelativeResize="0"/>
          <p:nvPr/>
        </p:nvPicPr>
        <p:blipFill>
          <a:blip r:embed="rId3">
            <a:alphaModFix/>
          </a:blip>
          <a:stretch>
            <a:fillRect/>
          </a:stretch>
        </p:blipFill>
        <p:spPr>
          <a:xfrm>
            <a:off x="0" y="0"/>
            <a:ext cx="12192000" cy="68579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94"/>
          <p:cNvSpPr txBox="1"/>
          <p:nvPr/>
        </p:nvSpPr>
        <p:spPr>
          <a:xfrm>
            <a:off x="397575" y="1643025"/>
            <a:ext cx="10860900" cy="40188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600"/>
              </a:spcBef>
              <a:spcAft>
                <a:spcPts val="0"/>
              </a:spcAft>
              <a:buNone/>
            </a:pPr>
            <a:r>
              <a:t/>
            </a:r>
            <a:endParaRPr b="1" sz="2900">
              <a:solidFill>
                <a:schemeClr val="dk1"/>
              </a:solidFill>
              <a:latin typeface="Proxima Nova"/>
              <a:ea typeface="Proxima Nova"/>
              <a:cs typeface="Proxima Nova"/>
              <a:sym typeface="Proxima Nova"/>
            </a:endParaRPr>
          </a:p>
          <a:p>
            <a:pPr indent="0" lvl="0" marL="457200" rtl="0" algn="l">
              <a:lnSpc>
                <a:spcPct val="115000"/>
              </a:lnSpc>
              <a:spcBef>
                <a:spcPts val="600"/>
              </a:spcBef>
              <a:spcAft>
                <a:spcPts val="0"/>
              </a:spcAft>
              <a:buNone/>
            </a:pPr>
            <a:r>
              <a:t/>
            </a:r>
            <a:endParaRPr b="1" sz="2900">
              <a:solidFill>
                <a:schemeClr val="dk1"/>
              </a:solidFill>
              <a:latin typeface="Proxima Nova"/>
              <a:ea typeface="Proxima Nova"/>
              <a:cs typeface="Proxima Nova"/>
              <a:sym typeface="Proxima Nova"/>
            </a:endParaRPr>
          </a:p>
          <a:p>
            <a:pPr indent="0" lvl="0" marL="457200" rtl="0" algn="l">
              <a:lnSpc>
                <a:spcPct val="115000"/>
              </a:lnSpc>
              <a:spcBef>
                <a:spcPts val="600"/>
              </a:spcBef>
              <a:spcAft>
                <a:spcPts val="0"/>
              </a:spcAft>
              <a:buNone/>
            </a:pPr>
            <a:r>
              <a:t/>
            </a:r>
            <a:endParaRPr b="1" sz="2900">
              <a:solidFill>
                <a:schemeClr val="dk1"/>
              </a:solidFill>
              <a:latin typeface="Proxima Nova"/>
              <a:ea typeface="Proxima Nova"/>
              <a:cs typeface="Proxima Nova"/>
              <a:sym typeface="Proxima Nova"/>
            </a:endParaRPr>
          </a:p>
          <a:p>
            <a:pPr indent="0" lvl="0" marL="457200" rtl="0" algn="l">
              <a:lnSpc>
                <a:spcPct val="115000"/>
              </a:lnSpc>
              <a:spcBef>
                <a:spcPts val="600"/>
              </a:spcBef>
              <a:spcAft>
                <a:spcPts val="0"/>
              </a:spcAft>
              <a:buNone/>
            </a:pPr>
            <a:r>
              <a:t/>
            </a:r>
            <a:endParaRPr b="1" sz="2900">
              <a:solidFill>
                <a:schemeClr val="dk1"/>
              </a:solidFill>
              <a:latin typeface="Proxima Nova"/>
              <a:ea typeface="Proxima Nova"/>
              <a:cs typeface="Proxima Nova"/>
              <a:sym typeface="Proxima Nova"/>
            </a:endParaRPr>
          </a:p>
          <a:p>
            <a:pPr indent="-349250" lvl="0" marL="457200" rtl="0" algn="l">
              <a:lnSpc>
                <a:spcPct val="115000"/>
              </a:lnSpc>
              <a:spcBef>
                <a:spcPts val="600"/>
              </a:spcBef>
              <a:spcAft>
                <a:spcPts val="0"/>
              </a:spcAft>
              <a:buSzPts val="1900"/>
              <a:buFont typeface="Proxima Nova"/>
              <a:buChar char="●"/>
            </a:pPr>
            <a:r>
              <a:rPr b="1" lang="en-US" sz="2900">
                <a:solidFill>
                  <a:schemeClr val="dk1"/>
                </a:solidFill>
                <a:latin typeface="Proxima Nova"/>
                <a:ea typeface="Proxima Nova"/>
                <a:cs typeface="Proxima Nova"/>
                <a:sym typeface="Proxima Nova"/>
              </a:rPr>
              <a:t>Node deployment in Fairbanks, AK</a:t>
            </a:r>
            <a:endParaRPr b="1" sz="2900">
              <a:solidFill>
                <a:schemeClr val="dk1"/>
              </a:solidFill>
              <a:latin typeface="Proxima Nova"/>
              <a:ea typeface="Proxima Nova"/>
              <a:cs typeface="Proxima Nova"/>
              <a:sym typeface="Proxima Nova"/>
            </a:endParaRPr>
          </a:p>
          <a:p>
            <a:pPr indent="-349250" lvl="0" marL="457200" rtl="0" algn="l">
              <a:lnSpc>
                <a:spcPct val="115000"/>
              </a:lnSpc>
              <a:spcBef>
                <a:spcPts val="0"/>
              </a:spcBef>
              <a:spcAft>
                <a:spcPts val="0"/>
              </a:spcAft>
              <a:buSzPts val="1900"/>
              <a:buFont typeface="Proxima Nova"/>
              <a:buChar char="●"/>
            </a:pPr>
            <a:r>
              <a:rPr b="1" lang="en-US" sz="2900">
                <a:solidFill>
                  <a:schemeClr val="dk1"/>
                </a:solidFill>
                <a:latin typeface="Proxima Nova"/>
                <a:ea typeface="Proxima Nova"/>
                <a:cs typeface="Proxima Nova"/>
                <a:sym typeface="Proxima Nova"/>
              </a:rPr>
              <a:t>Collaborating with MTA &amp; University of Alaska</a:t>
            </a:r>
            <a:endParaRPr b="1" sz="2900">
              <a:solidFill>
                <a:schemeClr val="dk1"/>
              </a:solidFill>
              <a:latin typeface="Proxima Nova"/>
              <a:ea typeface="Proxima Nova"/>
              <a:cs typeface="Proxima Nova"/>
              <a:sym typeface="Proxima Nova"/>
            </a:endParaRPr>
          </a:p>
          <a:p>
            <a:pPr indent="-349250" lvl="0" marL="457200" rtl="0" algn="l">
              <a:lnSpc>
                <a:spcPct val="115000"/>
              </a:lnSpc>
              <a:spcBef>
                <a:spcPts val="0"/>
              </a:spcBef>
              <a:spcAft>
                <a:spcPts val="0"/>
              </a:spcAft>
              <a:buSzPts val="1900"/>
              <a:buFont typeface="Proxima Nova"/>
              <a:buChar char="●"/>
            </a:pPr>
            <a:r>
              <a:rPr b="1" lang="en-US" sz="2900">
                <a:solidFill>
                  <a:schemeClr val="dk1"/>
                </a:solidFill>
                <a:latin typeface="Proxima Nova"/>
                <a:ea typeface="Proxima Nova"/>
                <a:cs typeface="Proxima Nova"/>
                <a:sym typeface="Proxima Nova"/>
              </a:rPr>
              <a:t>Provide local peering and connectivity</a:t>
            </a:r>
            <a:endParaRPr b="1" sz="2900">
              <a:solidFill>
                <a:schemeClr val="dk1"/>
              </a:solidFill>
              <a:latin typeface="Proxima Nova"/>
              <a:ea typeface="Proxima Nova"/>
              <a:cs typeface="Proxima Nova"/>
              <a:sym typeface="Proxima Nova"/>
            </a:endParaRPr>
          </a:p>
        </p:txBody>
      </p:sp>
      <p:sp>
        <p:nvSpPr>
          <p:cNvPr id="928" name="Google Shape;928;p94"/>
          <p:cNvSpPr txBox="1"/>
          <p:nvPr>
            <p:ph type="title"/>
          </p:nvPr>
        </p:nvSpPr>
        <p:spPr>
          <a:xfrm>
            <a:off x="397564" y="388731"/>
            <a:ext cx="15438900" cy="1254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Calibri"/>
              <a:buNone/>
            </a:pPr>
            <a:r>
              <a:rPr lang="en-US"/>
              <a:t>Pacific Wave in Alaska</a:t>
            </a:r>
            <a:endParaRPr sz="2700"/>
          </a:p>
        </p:txBody>
      </p:sp>
      <p:pic>
        <p:nvPicPr>
          <p:cNvPr id="929" name="Google Shape;929;p94"/>
          <p:cNvPicPr preferRelativeResize="0"/>
          <p:nvPr/>
        </p:nvPicPr>
        <p:blipFill>
          <a:blip r:embed="rId3">
            <a:alphaModFix/>
          </a:blip>
          <a:stretch>
            <a:fillRect/>
          </a:stretch>
        </p:blipFill>
        <p:spPr>
          <a:xfrm>
            <a:off x="2671250" y="1643025"/>
            <a:ext cx="6849501" cy="2341700"/>
          </a:xfrm>
          <a:prstGeom prst="rect">
            <a:avLst/>
          </a:prstGeom>
          <a:noFill/>
          <a:ln>
            <a:noFill/>
          </a:ln>
        </p:spPr>
      </p:pic>
      <p:grpSp>
        <p:nvGrpSpPr>
          <p:cNvPr id="930" name="Google Shape;930;p94"/>
          <p:cNvGrpSpPr/>
          <p:nvPr/>
        </p:nvGrpSpPr>
        <p:grpSpPr>
          <a:xfrm>
            <a:off x="10365600" y="5314643"/>
            <a:ext cx="1643700" cy="1368682"/>
            <a:chOff x="10365600" y="5314643"/>
            <a:chExt cx="1643700" cy="1368682"/>
          </a:xfrm>
        </p:grpSpPr>
        <p:pic>
          <p:nvPicPr>
            <p:cNvPr id="931" name="Google Shape;931;p94"/>
            <p:cNvPicPr preferRelativeResize="0"/>
            <p:nvPr/>
          </p:nvPicPr>
          <p:blipFill>
            <a:blip r:embed="rId4">
              <a:alphaModFix/>
            </a:blip>
            <a:stretch>
              <a:fillRect/>
            </a:stretch>
          </p:blipFill>
          <p:spPr>
            <a:xfrm>
              <a:off x="10365600" y="5314643"/>
              <a:ext cx="1643700" cy="759432"/>
            </a:xfrm>
            <a:prstGeom prst="rect">
              <a:avLst/>
            </a:prstGeom>
            <a:noFill/>
            <a:ln>
              <a:noFill/>
            </a:ln>
          </p:spPr>
        </p:pic>
        <p:pic>
          <p:nvPicPr>
            <p:cNvPr id="932" name="Google Shape;932;p94"/>
            <p:cNvPicPr preferRelativeResize="0"/>
            <p:nvPr/>
          </p:nvPicPr>
          <p:blipFill>
            <a:blip r:embed="rId5">
              <a:alphaModFix/>
            </a:blip>
            <a:stretch>
              <a:fillRect/>
            </a:stretch>
          </p:blipFill>
          <p:spPr>
            <a:xfrm>
              <a:off x="10365600" y="6179925"/>
              <a:ext cx="1643700" cy="503400"/>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95"/>
          <p:cNvSpPr txBox="1"/>
          <p:nvPr>
            <p:ph type="ctrTitle"/>
          </p:nvPr>
        </p:nvSpPr>
        <p:spPr>
          <a:xfrm>
            <a:off x="0" y="2120150"/>
            <a:ext cx="12471000" cy="2387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Calibri"/>
              <a:buNone/>
            </a:pPr>
            <a:r>
              <a:rPr lang="en-US">
                <a:latin typeface="Oswald Medium"/>
                <a:ea typeface="Oswald Medium"/>
                <a:cs typeface="Oswald Medium"/>
                <a:sym typeface="Oswald Medium"/>
              </a:rPr>
              <a:t>NGI - CalREN Services</a:t>
            </a:r>
            <a:endParaRPr b="0">
              <a:latin typeface="Oswald Medium"/>
              <a:ea typeface="Oswald Medium"/>
              <a:cs typeface="Oswald Medium"/>
              <a:sym typeface="Oswald Medium"/>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96"/>
          <p:cNvSpPr txBox="1"/>
          <p:nvPr>
            <p:ph type="title"/>
          </p:nvPr>
        </p:nvSpPr>
        <p:spPr>
          <a:xfrm>
            <a:off x="371049" y="0"/>
            <a:ext cx="11620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CENIC Service Overview – 2024</a:t>
            </a:r>
            <a:endParaRPr/>
          </a:p>
        </p:txBody>
      </p:sp>
      <p:sp>
        <p:nvSpPr>
          <p:cNvPr id="944" name="Google Shape;944;p96"/>
          <p:cNvSpPr txBox="1"/>
          <p:nvPr>
            <p:ph idx="1" type="body"/>
          </p:nvPr>
        </p:nvSpPr>
        <p:spPr>
          <a:xfrm>
            <a:off x="371050" y="1536623"/>
            <a:ext cx="5413800" cy="5463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US" sz="2400"/>
              <a:t>Primary Network Services:</a:t>
            </a:r>
            <a:endParaRPr b="1" sz="2400"/>
          </a:p>
          <a:p>
            <a:pPr indent="-381000" lvl="0" marL="457200" rtl="0" algn="l">
              <a:lnSpc>
                <a:spcPct val="100000"/>
              </a:lnSpc>
              <a:spcBef>
                <a:spcPts val="0"/>
              </a:spcBef>
              <a:spcAft>
                <a:spcPts val="0"/>
              </a:spcAft>
              <a:buSzPts val="2400"/>
              <a:buChar char="•"/>
            </a:pPr>
            <a:r>
              <a:rPr lang="en-US" sz="2400"/>
              <a:t>CalREN Digital California (</a:t>
            </a:r>
            <a:r>
              <a:rPr b="1" lang="en-US" sz="2400">
                <a:solidFill>
                  <a:srgbClr val="FF9900"/>
                </a:solidFill>
              </a:rPr>
              <a:t>DC</a:t>
            </a:r>
            <a:r>
              <a:rPr lang="en-US" sz="2400"/>
              <a:t>)</a:t>
            </a:r>
            <a:endParaRPr sz="2400"/>
          </a:p>
          <a:p>
            <a:pPr indent="-381000" lvl="0" marL="457200" rtl="0" algn="l">
              <a:lnSpc>
                <a:spcPct val="100000"/>
              </a:lnSpc>
              <a:spcBef>
                <a:spcPts val="0"/>
              </a:spcBef>
              <a:spcAft>
                <a:spcPts val="0"/>
              </a:spcAft>
              <a:buSzPts val="2400"/>
              <a:buChar char="•"/>
            </a:pPr>
            <a:r>
              <a:rPr lang="en-US" sz="2400"/>
              <a:t>CalREN High Performance</a:t>
            </a:r>
            <a:br>
              <a:rPr lang="en-US" sz="2400"/>
            </a:br>
            <a:r>
              <a:rPr lang="en-US" sz="2400"/>
              <a:t>Research (</a:t>
            </a:r>
            <a:r>
              <a:rPr b="1" lang="en-US" sz="2400">
                <a:solidFill>
                  <a:srgbClr val="BC3D26"/>
                </a:solidFill>
              </a:rPr>
              <a:t>HPR</a:t>
            </a:r>
            <a:r>
              <a:rPr lang="en-US" sz="2400"/>
              <a:t>) </a:t>
            </a:r>
            <a:endParaRPr sz="2400"/>
          </a:p>
          <a:p>
            <a:pPr indent="0" lvl="0" marL="0" rtl="0" algn="l">
              <a:lnSpc>
                <a:spcPct val="100000"/>
              </a:lnSpc>
              <a:spcBef>
                <a:spcPts val="0"/>
              </a:spcBef>
              <a:spcAft>
                <a:spcPts val="0"/>
              </a:spcAft>
              <a:buNone/>
            </a:pPr>
            <a:r>
              <a:t/>
            </a:r>
            <a:endParaRPr sz="2400"/>
          </a:p>
          <a:p>
            <a:pPr indent="0" lvl="0" marL="0" rtl="0" algn="l">
              <a:lnSpc>
                <a:spcPct val="100000"/>
              </a:lnSpc>
              <a:spcBef>
                <a:spcPts val="0"/>
              </a:spcBef>
              <a:spcAft>
                <a:spcPts val="0"/>
              </a:spcAft>
              <a:buNone/>
            </a:pPr>
            <a:r>
              <a:rPr b="1" lang="en-US" sz="2400"/>
              <a:t>MPLS VPN Services:</a:t>
            </a:r>
            <a:endParaRPr b="1" sz="2400"/>
          </a:p>
          <a:p>
            <a:pPr indent="-381000" lvl="0" marL="457200" rtl="0" algn="l">
              <a:lnSpc>
                <a:spcPct val="100000"/>
              </a:lnSpc>
              <a:spcBef>
                <a:spcPts val="0"/>
              </a:spcBef>
              <a:spcAft>
                <a:spcPts val="0"/>
              </a:spcAft>
              <a:buSzPts val="2400"/>
              <a:buChar char="•"/>
            </a:pPr>
            <a:r>
              <a:rPr lang="en-US" sz="2400"/>
              <a:t>L2 VPN Network Service – </a:t>
            </a:r>
            <a:r>
              <a:rPr b="1" lang="en-US" sz="2400"/>
              <a:t>E-LINE</a:t>
            </a:r>
            <a:endParaRPr b="1" sz="2400"/>
          </a:p>
          <a:p>
            <a:pPr indent="-381000" lvl="0" marL="457200" rtl="0" algn="l">
              <a:lnSpc>
                <a:spcPct val="100000"/>
              </a:lnSpc>
              <a:spcBef>
                <a:spcPts val="0"/>
              </a:spcBef>
              <a:spcAft>
                <a:spcPts val="0"/>
              </a:spcAft>
              <a:buSzPts val="2400"/>
              <a:buChar char="•"/>
            </a:pPr>
            <a:r>
              <a:rPr lang="en-US" sz="2400"/>
              <a:t>L2 VPN Network Service – </a:t>
            </a:r>
            <a:r>
              <a:rPr b="1" lang="en-US" sz="2400"/>
              <a:t>E-LAN</a:t>
            </a:r>
            <a:endParaRPr b="1" sz="2400"/>
          </a:p>
          <a:p>
            <a:pPr indent="-381000" lvl="0" marL="457200" rtl="0" algn="l">
              <a:lnSpc>
                <a:spcPct val="100000"/>
              </a:lnSpc>
              <a:spcBef>
                <a:spcPts val="0"/>
              </a:spcBef>
              <a:spcAft>
                <a:spcPts val="0"/>
              </a:spcAft>
              <a:buSzPts val="2400"/>
              <a:buChar char="•"/>
            </a:pPr>
            <a:r>
              <a:rPr lang="en-US" sz="2400"/>
              <a:t>L3 VPN Network Service – </a:t>
            </a:r>
            <a:r>
              <a:rPr b="1" lang="en-US" sz="2400"/>
              <a:t>IP-VPN</a:t>
            </a:r>
            <a:endParaRPr b="1" sz="2400"/>
          </a:p>
          <a:p>
            <a:pPr indent="0" lvl="0" marL="0" rtl="0" algn="l">
              <a:lnSpc>
                <a:spcPct val="100000"/>
              </a:lnSpc>
              <a:spcBef>
                <a:spcPts val="0"/>
              </a:spcBef>
              <a:spcAft>
                <a:spcPts val="0"/>
              </a:spcAft>
              <a:buNone/>
            </a:pPr>
            <a:r>
              <a:t/>
            </a:r>
            <a:endParaRPr sz="2400"/>
          </a:p>
          <a:p>
            <a:pPr indent="0" lvl="0" marL="0" rtl="0" algn="l">
              <a:lnSpc>
                <a:spcPct val="100000"/>
              </a:lnSpc>
              <a:spcBef>
                <a:spcPts val="0"/>
              </a:spcBef>
              <a:spcAft>
                <a:spcPts val="0"/>
              </a:spcAft>
              <a:buNone/>
            </a:pPr>
            <a:r>
              <a:rPr b="1" lang="en-US" sz="2400"/>
              <a:t>Layer 1 Services:</a:t>
            </a:r>
            <a:endParaRPr b="1" sz="2400"/>
          </a:p>
          <a:p>
            <a:pPr indent="-381000" lvl="0" marL="457200" rtl="0" algn="l">
              <a:lnSpc>
                <a:spcPct val="100000"/>
              </a:lnSpc>
              <a:spcBef>
                <a:spcPts val="0"/>
              </a:spcBef>
              <a:spcAft>
                <a:spcPts val="0"/>
              </a:spcAft>
              <a:buSzPts val="2400"/>
              <a:buChar char="•"/>
            </a:pPr>
            <a:r>
              <a:rPr lang="en-US" sz="2400"/>
              <a:t>Optical Service</a:t>
            </a:r>
            <a:endParaRPr sz="2400"/>
          </a:p>
          <a:p>
            <a:pPr indent="-381000" lvl="0" marL="457200" rtl="0" algn="l">
              <a:lnSpc>
                <a:spcPct val="100000"/>
              </a:lnSpc>
              <a:spcBef>
                <a:spcPts val="0"/>
              </a:spcBef>
              <a:spcAft>
                <a:spcPts val="0"/>
              </a:spcAft>
              <a:buSzPts val="2400"/>
              <a:buChar char="•"/>
            </a:pPr>
            <a:r>
              <a:rPr lang="en-US" sz="2400"/>
              <a:t>Optical Spectrum as a Service</a:t>
            </a:r>
            <a:endParaRPr sz="2400"/>
          </a:p>
          <a:p>
            <a:pPr indent="0" lvl="0" marL="0" rtl="0" algn="l">
              <a:spcBef>
                <a:spcPts val="0"/>
              </a:spcBef>
              <a:spcAft>
                <a:spcPts val="0"/>
              </a:spcAft>
              <a:buNone/>
            </a:pPr>
            <a:r>
              <a:t/>
            </a:r>
            <a:endParaRPr sz="1800"/>
          </a:p>
        </p:txBody>
      </p:sp>
      <p:sp>
        <p:nvSpPr>
          <p:cNvPr id="945" name="Google Shape;945;p96"/>
          <p:cNvSpPr txBox="1"/>
          <p:nvPr>
            <p:ph idx="1" type="body"/>
          </p:nvPr>
        </p:nvSpPr>
        <p:spPr>
          <a:xfrm>
            <a:off x="5937250" y="1562025"/>
            <a:ext cx="63789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2400"/>
              <a:t>Other Network Services:</a:t>
            </a:r>
            <a:endParaRPr b="1" sz="2400"/>
          </a:p>
          <a:p>
            <a:pPr indent="-381000" lvl="0" marL="457200" rtl="0" algn="l">
              <a:spcBef>
                <a:spcPts val="0"/>
              </a:spcBef>
              <a:spcAft>
                <a:spcPts val="0"/>
              </a:spcAft>
              <a:buSzPts val="2400"/>
              <a:buChar char="•"/>
            </a:pPr>
            <a:r>
              <a:rPr lang="en-US" sz="2400"/>
              <a:t>CENIC Rapid Private Interconnect (RPI)</a:t>
            </a:r>
            <a:endParaRPr sz="2400"/>
          </a:p>
          <a:p>
            <a:pPr indent="-381000" lvl="0" marL="457200" rtl="0" algn="l">
              <a:spcBef>
                <a:spcPts val="0"/>
              </a:spcBef>
              <a:spcAft>
                <a:spcPts val="0"/>
              </a:spcAft>
              <a:buSzPts val="2400"/>
              <a:buChar char="•"/>
            </a:pPr>
            <a:r>
              <a:rPr lang="en-US" sz="2400"/>
              <a:t>CENIC DDoS Mitigation Service (DMS)</a:t>
            </a:r>
            <a:endParaRPr sz="2400"/>
          </a:p>
          <a:p>
            <a:pPr indent="-381000" lvl="0" marL="457200" rtl="0" algn="l">
              <a:spcBef>
                <a:spcPts val="0"/>
              </a:spcBef>
              <a:spcAft>
                <a:spcPts val="0"/>
              </a:spcAft>
              <a:buSzPts val="2400"/>
              <a:buChar char="•"/>
            </a:pPr>
            <a:r>
              <a:rPr lang="en-US" sz="2400"/>
              <a:t>CENIC AIR ScienceDMZ (</a:t>
            </a:r>
            <a:r>
              <a:rPr b="1" lang="en-US" sz="2400">
                <a:solidFill>
                  <a:srgbClr val="92D050"/>
                </a:solidFill>
              </a:rPr>
              <a:t>New!</a:t>
            </a:r>
            <a:r>
              <a:rPr lang="en-US" sz="2400"/>
              <a:t>)</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b="1" lang="en-US" sz="2400"/>
              <a:t>Internet2 Services available via CENIC:</a:t>
            </a:r>
            <a:endParaRPr b="1" sz="2400"/>
          </a:p>
          <a:p>
            <a:pPr indent="-381000" lvl="0" marL="457200" rtl="0" algn="l">
              <a:spcBef>
                <a:spcPts val="0"/>
              </a:spcBef>
              <a:spcAft>
                <a:spcPts val="0"/>
              </a:spcAft>
              <a:buSzPts val="2400"/>
              <a:buChar char="•"/>
            </a:pPr>
            <a:r>
              <a:rPr lang="en-US" sz="2400"/>
              <a:t>Internet2 AL2S</a:t>
            </a:r>
            <a:endParaRPr sz="2400"/>
          </a:p>
          <a:p>
            <a:pPr indent="-381000" lvl="0" marL="457200" rtl="0" algn="l">
              <a:spcBef>
                <a:spcPts val="0"/>
              </a:spcBef>
              <a:spcAft>
                <a:spcPts val="0"/>
              </a:spcAft>
              <a:buSzPts val="2400"/>
              <a:buChar char="•"/>
            </a:pPr>
            <a:r>
              <a:rPr lang="en-US" sz="2400"/>
              <a:t>Internet2 Cloud Connect</a:t>
            </a:r>
            <a:endParaRPr sz="2400"/>
          </a:p>
          <a:p>
            <a:pPr indent="-381000" lvl="0" marL="457200" rtl="0" algn="l">
              <a:spcBef>
                <a:spcPts val="0"/>
              </a:spcBef>
              <a:spcAft>
                <a:spcPts val="0"/>
              </a:spcAft>
              <a:buSzPts val="2400"/>
              <a:buChar char="•"/>
            </a:pPr>
            <a:r>
              <a:rPr lang="en-US" sz="2400"/>
              <a:t>Internet2 RPI</a:t>
            </a:r>
            <a:endParaRPr sz="2400"/>
          </a:p>
          <a:p>
            <a:pPr indent="-381000" lvl="0" marL="457200" rtl="0" algn="l">
              <a:spcBef>
                <a:spcPts val="0"/>
              </a:spcBef>
              <a:spcAft>
                <a:spcPts val="0"/>
              </a:spcAft>
              <a:buSzPts val="2400"/>
              <a:buChar char="•"/>
            </a:pPr>
            <a:r>
              <a:rPr lang="en-US" sz="2400"/>
              <a:t>Internet2 InCommon &amp; Net+ Services</a:t>
            </a:r>
            <a:endParaRPr sz="2400"/>
          </a:p>
          <a:p>
            <a:pPr indent="0" lvl="0" marL="0" rtl="0" algn="l">
              <a:spcBef>
                <a:spcPts val="0"/>
              </a:spcBef>
              <a:spcAft>
                <a:spcPts val="0"/>
              </a:spcAft>
              <a:buNone/>
            </a:pPr>
            <a:r>
              <a:t/>
            </a:r>
            <a:endParaRPr b="1" sz="24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97"/>
          <p:cNvSpPr txBox="1"/>
          <p:nvPr>
            <p:ph type="title"/>
          </p:nvPr>
        </p:nvSpPr>
        <p:spPr>
          <a:xfrm>
            <a:off x="522275" y="273450"/>
            <a:ext cx="4189500" cy="1316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Digital California </a:t>
            </a:r>
            <a:r>
              <a:rPr lang="en-US">
                <a:solidFill>
                  <a:schemeClr val="accent2"/>
                </a:solidFill>
              </a:rPr>
              <a:t>(DC)</a:t>
            </a:r>
            <a:endParaRPr>
              <a:solidFill>
                <a:schemeClr val="accent2"/>
              </a:solidFill>
            </a:endParaRPr>
          </a:p>
        </p:txBody>
      </p:sp>
      <p:sp>
        <p:nvSpPr>
          <p:cNvPr id="952" name="Google Shape;952;p97"/>
          <p:cNvSpPr txBox="1"/>
          <p:nvPr>
            <p:ph idx="2" type="body"/>
          </p:nvPr>
        </p:nvSpPr>
        <p:spPr>
          <a:xfrm>
            <a:off x="522125" y="1859964"/>
            <a:ext cx="3932400" cy="4342200"/>
          </a:xfrm>
          <a:prstGeom prst="rect">
            <a:avLst/>
          </a:prstGeom>
        </p:spPr>
        <p:txBody>
          <a:bodyPr anchorCtr="0" anchor="t" bIns="45700" lIns="91425" spcFirstLastPara="1" rIns="91425" wrap="square" tIns="45700">
            <a:noAutofit/>
          </a:bodyPr>
          <a:lstStyle/>
          <a:p>
            <a:pPr indent="-374650" lvl="0" marL="457200" rtl="0" algn="l">
              <a:lnSpc>
                <a:spcPct val="100000"/>
              </a:lnSpc>
              <a:spcBef>
                <a:spcPts val="1000"/>
              </a:spcBef>
              <a:spcAft>
                <a:spcPts val="0"/>
              </a:spcAft>
              <a:buSzPts val="2300"/>
              <a:buChar char="●"/>
            </a:pPr>
            <a:r>
              <a:rPr lang="en-US"/>
              <a:t>Used by majority of CENIC members</a:t>
            </a:r>
            <a:endParaRPr/>
          </a:p>
          <a:p>
            <a:pPr indent="-374650" lvl="0" marL="457200" rtl="0" algn="l">
              <a:lnSpc>
                <a:spcPct val="100000"/>
              </a:lnSpc>
              <a:spcBef>
                <a:spcPts val="0"/>
              </a:spcBef>
              <a:spcAft>
                <a:spcPts val="0"/>
              </a:spcAft>
              <a:buSzPts val="2300"/>
              <a:buChar char="●"/>
            </a:pPr>
            <a:r>
              <a:rPr lang="en-US"/>
              <a:t>Connectivity to general Internet</a:t>
            </a:r>
            <a:endParaRPr/>
          </a:p>
          <a:p>
            <a:pPr indent="-374650" lvl="0" marL="457200" rtl="0" algn="l">
              <a:lnSpc>
                <a:spcPct val="100000"/>
              </a:lnSpc>
              <a:spcBef>
                <a:spcPts val="0"/>
              </a:spcBef>
              <a:spcAft>
                <a:spcPts val="0"/>
              </a:spcAft>
              <a:buSzPts val="2300"/>
              <a:buChar char="●"/>
            </a:pPr>
            <a:r>
              <a:rPr lang="en-US"/>
              <a:t>Direct connectivity to other CENIC members</a:t>
            </a:r>
            <a:endParaRPr/>
          </a:p>
          <a:p>
            <a:pPr indent="-374650" lvl="0" marL="457200" rtl="0" algn="l">
              <a:lnSpc>
                <a:spcPct val="100000"/>
              </a:lnSpc>
              <a:spcBef>
                <a:spcPts val="0"/>
              </a:spcBef>
              <a:spcAft>
                <a:spcPts val="0"/>
              </a:spcAft>
              <a:buSzPts val="2300"/>
              <a:buChar char="●"/>
            </a:pPr>
            <a:r>
              <a:rPr lang="en-US"/>
              <a:t>Transit, peering and cloud services built in</a:t>
            </a:r>
            <a:endParaRPr/>
          </a:p>
          <a:p>
            <a:pPr indent="0" lvl="0" marL="0" rtl="0" algn="l">
              <a:spcBef>
                <a:spcPts val="1000"/>
              </a:spcBef>
              <a:spcAft>
                <a:spcPts val="0"/>
              </a:spcAft>
              <a:buNone/>
            </a:pPr>
            <a:r>
              <a:t/>
            </a:r>
            <a:endParaRPr/>
          </a:p>
        </p:txBody>
      </p:sp>
      <p:grpSp>
        <p:nvGrpSpPr>
          <p:cNvPr id="953" name="Google Shape;953;p97"/>
          <p:cNvGrpSpPr/>
          <p:nvPr/>
        </p:nvGrpSpPr>
        <p:grpSpPr>
          <a:xfrm>
            <a:off x="5676808" y="424095"/>
            <a:ext cx="5196489" cy="5403627"/>
            <a:chOff x="5676808" y="424095"/>
            <a:chExt cx="5196489" cy="5403627"/>
          </a:xfrm>
        </p:grpSpPr>
        <p:pic>
          <p:nvPicPr>
            <p:cNvPr id="954" name="Google Shape;954;p97"/>
            <p:cNvPicPr preferRelativeResize="0"/>
            <p:nvPr/>
          </p:nvPicPr>
          <p:blipFill rotWithShape="1">
            <a:blip r:embed="rId3">
              <a:alphaModFix/>
            </a:blip>
            <a:srcRect b="15025" l="10629" r="47980" t="36830"/>
            <a:stretch/>
          </p:blipFill>
          <p:spPr>
            <a:xfrm>
              <a:off x="6642100" y="3183973"/>
              <a:ext cx="3109299" cy="2134446"/>
            </a:xfrm>
            <a:prstGeom prst="rect">
              <a:avLst/>
            </a:prstGeom>
            <a:noFill/>
            <a:ln>
              <a:noFill/>
            </a:ln>
          </p:spPr>
        </p:pic>
        <p:cxnSp>
          <p:nvCxnSpPr>
            <p:cNvPr id="955" name="Google Shape;955;p97"/>
            <p:cNvCxnSpPr/>
            <p:nvPr/>
          </p:nvCxnSpPr>
          <p:spPr>
            <a:xfrm flipH="1">
              <a:off x="9113525" y="2470075"/>
              <a:ext cx="4800" cy="780600"/>
            </a:xfrm>
            <a:prstGeom prst="straightConnector1">
              <a:avLst/>
            </a:prstGeom>
            <a:noFill/>
            <a:ln cap="flat" cmpd="sng" w="38100">
              <a:solidFill>
                <a:srgbClr val="7F7F7F"/>
              </a:solidFill>
              <a:prstDash val="solid"/>
              <a:round/>
              <a:headEnd len="sm" w="sm" type="none"/>
              <a:tailEnd len="sm" w="sm" type="none"/>
            </a:ln>
          </p:spPr>
        </p:cxnSp>
        <p:sp>
          <p:nvSpPr>
            <p:cNvPr id="956" name="Google Shape;956;p97"/>
            <p:cNvSpPr/>
            <p:nvPr/>
          </p:nvSpPr>
          <p:spPr>
            <a:xfrm>
              <a:off x="7421995" y="424095"/>
              <a:ext cx="3451302" cy="2028294"/>
            </a:xfrm>
            <a:custGeom>
              <a:rect b="b" l="l" r="r" t="t"/>
              <a:pathLst>
                <a:path extrusionOk="0" h="21600" w="2160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80"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rgbClr val="FFFFFF"/>
            </a:solidFill>
            <a:ln cap="flat" cmpd="sng" w="76200">
              <a:solidFill>
                <a:srgbClr val="B7B7B7"/>
              </a:solidFill>
              <a:prstDash val="solid"/>
              <a:miter lim="400000"/>
              <a:headEnd len="sm" w="sm" type="none"/>
              <a:tailEnd len="sm" w="sm" type="none"/>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600"/>
                <a:buFont typeface="Helvetica Neue"/>
                <a:buNone/>
              </a:pPr>
              <a:r>
                <a:t/>
              </a:r>
              <a:endParaRPr b="0" i="0" sz="600" u="none" cap="none" strike="noStrike">
                <a:solidFill>
                  <a:srgbClr val="FFFFFF"/>
                </a:solidFill>
                <a:latin typeface="Helvetica Neue"/>
                <a:ea typeface="Helvetica Neue"/>
                <a:cs typeface="Helvetica Neue"/>
                <a:sym typeface="Helvetica Neue"/>
              </a:endParaRPr>
            </a:p>
          </p:txBody>
        </p:sp>
        <p:pic>
          <p:nvPicPr>
            <p:cNvPr id="957" name="Google Shape;957;p97"/>
            <p:cNvPicPr preferRelativeResize="0"/>
            <p:nvPr/>
          </p:nvPicPr>
          <p:blipFill rotWithShape="1">
            <a:blip r:embed="rId4">
              <a:alphaModFix/>
            </a:blip>
            <a:srcRect b="0" l="0" r="0" t="0"/>
            <a:stretch/>
          </p:blipFill>
          <p:spPr>
            <a:xfrm>
              <a:off x="7580523" y="1396251"/>
              <a:ext cx="578586" cy="488159"/>
            </a:xfrm>
            <a:prstGeom prst="rect">
              <a:avLst/>
            </a:prstGeom>
            <a:noFill/>
            <a:ln>
              <a:noFill/>
            </a:ln>
          </p:spPr>
        </p:pic>
        <p:pic>
          <p:nvPicPr>
            <p:cNvPr id="958" name="Google Shape;958;p97"/>
            <p:cNvPicPr preferRelativeResize="0"/>
            <p:nvPr/>
          </p:nvPicPr>
          <p:blipFill rotWithShape="1">
            <a:blip r:embed="rId5">
              <a:alphaModFix/>
            </a:blip>
            <a:srcRect b="0" l="0" r="0" t="0"/>
            <a:stretch/>
          </p:blipFill>
          <p:spPr>
            <a:xfrm>
              <a:off x="8266655" y="1494299"/>
              <a:ext cx="530758" cy="292077"/>
            </a:xfrm>
            <a:prstGeom prst="rect">
              <a:avLst/>
            </a:prstGeom>
            <a:noFill/>
            <a:ln>
              <a:noFill/>
            </a:ln>
          </p:spPr>
        </p:pic>
        <p:pic>
          <p:nvPicPr>
            <p:cNvPr id="959" name="Google Shape;959;p97"/>
            <p:cNvPicPr preferRelativeResize="0"/>
            <p:nvPr/>
          </p:nvPicPr>
          <p:blipFill rotWithShape="1">
            <a:blip r:embed="rId6">
              <a:alphaModFix/>
            </a:blip>
            <a:srcRect b="0" l="0" r="0" t="0"/>
            <a:stretch/>
          </p:blipFill>
          <p:spPr>
            <a:xfrm>
              <a:off x="8300239" y="917226"/>
              <a:ext cx="634619" cy="577063"/>
            </a:xfrm>
            <a:prstGeom prst="rect">
              <a:avLst/>
            </a:prstGeom>
            <a:noFill/>
            <a:ln>
              <a:noFill/>
            </a:ln>
          </p:spPr>
        </p:pic>
        <p:pic>
          <p:nvPicPr>
            <p:cNvPr id="960" name="Google Shape;960;p97"/>
            <p:cNvPicPr preferRelativeResize="0"/>
            <p:nvPr/>
          </p:nvPicPr>
          <p:blipFill rotWithShape="1">
            <a:blip r:embed="rId7">
              <a:alphaModFix/>
            </a:blip>
            <a:srcRect b="0" l="0" r="0" t="0"/>
            <a:stretch/>
          </p:blipFill>
          <p:spPr>
            <a:xfrm>
              <a:off x="8923977" y="1549212"/>
              <a:ext cx="634619" cy="340693"/>
            </a:xfrm>
            <a:prstGeom prst="rect">
              <a:avLst/>
            </a:prstGeom>
            <a:noFill/>
            <a:ln>
              <a:noFill/>
            </a:ln>
          </p:spPr>
        </p:pic>
        <p:pic>
          <p:nvPicPr>
            <p:cNvPr descr="File:Apple Computer Logo rainbow.svg - Wikipedia" id="961" name="Google Shape;961;p97"/>
            <p:cNvPicPr preferRelativeResize="0"/>
            <p:nvPr/>
          </p:nvPicPr>
          <p:blipFill rotWithShape="1">
            <a:blip r:embed="rId8">
              <a:alphaModFix/>
            </a:blip>
            <a:srcRect b="0" l="0" r="0" t="0"/>
            <a:stretch/>
          </p:blipFill>
          <p:spPr>
            <a:xfrm>
              <a:off x="9075974" y="714838"/>
              <a:ext cx="314027" cy="340693"/>
            </a:xfrm>
            <a:prstGeom prst="rect">
              <a:avLst/>
            </a:prstGeom>
            <a:noFill/>
            <a:ln>
              <a:noFill/>
            </a:ln>
          </p:spPr>
        </p:pic>
        <p:pic>
          <p:nvPicPr>
            <p:cNvPr descr="File:Meta Platforms Inc. logo.svg" id="962" name="Google Shape;962;p97"/>
            <p:cNvPicPr preferRelativeResize="0"/>
            <p:nvPr/>
          </p:nvPicPr>
          <p:blipFill rotWithShape="1">
            <a:blip r:embed="rId9">
              <a:alphaModFix/>
            </a:blip>
            <a:srcRect b="0" l="0" r="0" t="0"/>
            <a:stretch/>
          </p:blipFill>
          <p:spPr>
            <a:xfrm>
              <a:off x="9147989" y="1209209"/>
              <a:ext cx="689232" cy="129353"/>
            </a:xfrm>
            <a:prstGeom prst="rect">
              <a:avLst/>
            </a:prstGeom>
            <a:noFill/>
            <a:ln>
              <a:noFill/>
            </a:ln>
          </p:spPr>
        </p:pic>
        <p:pic>
          <p:nvPicPr>
            <p:cNvPr descr="I2PX - Internet2" id="963" name="Google Shape;963;p97"/>
            <p:cNvPicPr preferRelativeResize="0"/>
            <p:nvPr/>
          </p:nvPicPr>
          <p:blipFill rotWithShape="1">
            <a:blip r:embed="rId10">
              <a:alphaModFix/>
            </a:blip>
            <a:srcRect b="13277" l="15633" r="14294" t="12588"/>
            <a:stretch/>
          </p:blipFill>
          <p:spPr>
            <a:xfrm>
              <a:off x="9774484" y="1571474"/>
              <a:ext cx="530758" cy="296177"/>
            </a:xfrm>
            <a:prstGeom prst="rect">
              <a:avLst/>
            </a:prstGeom>
            <a:noFill/>
            <a:ln>
              <a:noFill/>
            </a:ln>
          </p:spPr>
        </p:pic>
        <p:grpSp>
          <p:nvGrpSpPr>
            <p:cNvPr id="964" name="Google Shape;964;p97"/>
            <p:cNvGrpSpPr/>
            <p:nvPr/>
          </p:nvGrpSpPr>
          <p:grpSpPr>
            <a:xfrm>
              <a:off x="8081391" y="3056388"/>
              <a:ext cx="2066409" cy="1288745"/>
              <a:chOff x="5729749" y="4174875"/>
              <a:chExt cx="3000448" cy="1871272"/>
            </a:xfrm>
          </p:grpSpPr>
          <p:pic>
            <p:nvPicPr>
              <p:cNvPr id="965" name="Google Shape;965;p97"/>
              <p:cNvPicPr preferRelativeResize="0"/>
              <p:nvPr/>
            </p:nvPicPr>
            <p:blipFill rotWithShape="1">
              <a:blip r:embed="rId11">
                <a:alphaModFix/>
              </a:blip>
              <a:srcRect b="0" l="0" r="0" t="0"/>
              <a:stretch/>
            </p:blipFill>
            <p:spPr>
              <a:xfrm>
                <a:off x="5729749" y="4174875"/>
                <a:ext cx="3000448" cy="1837176"/>
              </a:xfrm>
              <a:prstGeom prst="rect">
                <a:avLst/>
              </a:prstGeom>
              <a:noFill/>
              <a:ln>
                <a:noFill/>
              </a:ln>
            </p:spPr>
          </p:pic>
          <p:sp>
            <p:nvSpPr>
              <p:cNvPr id="966" name="Google Shape;966;p97"/>
              <p:cNvSpPr txBox="1"/>
              <p:nvPr/>
            </p:nvSpPr>
            <p:spPr>
              <a:xfrm>
                <a:off x="6152659" y="5117647"/>
                <a:ext cx="2172600" cy="9285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rgbClr val="3F3F3F"/>
                  </a:buClr>
                  <a:buSzPts val="2800"/>
                  <a:buFont typeface="Proxima Nova Semibold"/>
                  <a:buNone/>
                </a:pPr>
                <a:r>
                  <a:rPr b="0" i="0" lang="en-US" sz="2800" u="none" cap="none" strike="noStrike">
                    <a:solidFill>
                      <a:srgbClr val="3F3F3F"/>
                    </a:solidFill>
                    <a:latin typeface="Proxima Nova Semibold"/>
                    <a:ea typeface="Proxima Nova Semibold"/>
                    <a:cs typeface="Proxima Nova Semibold"/>
                    <a:sym typeface="Proxima Nova Semibold"/>
                  </a:rPr>
                  <a:t>CalREN</a:t>
                </a:r>
                <a:endParaRPr b="0" i="0" sz="2800" u="none" cap="none" strike="noStrike">
                  <a:solidFill>
                    <a:srgbClr val="3F3F3F"/>
                  </a:solidFill>
                  <a:latin typeface="Proxima Nova Semibold"/>
                  <a:ea typeface="Proxima Nova Semibold"/>
                  <a:cs typeface="Proxima Nova Semibold"/>
                  <a:sym typeface="Proxima Nova Semibold"/>
                </a:endParaRPr>
              </a:p>
            </p:txBody>
          </p:sp>
        </p:grpSp>
        <p:grpSp>
          <p:nvGrpSpPr>
            <p:cNvPr id="967" name="Google Shape;967;p97"/>
            <p:cNvGrpSpPr/>
            <p:nvPr/>
          </p:nvGrpSpPr>
          <p:grpSpPr>
            <a:xfrm>
              <a:off x="5676808" y="3008845"/>
              <a:ext cx="1066352" cy="740599"/>
              <a:chOff x="9075825" y="4669100"/>
              <a:chExt cx="1131648" cy="692926"/>
            </a:xfrm>
          </p:grpSpPr>
          <p:pic>
            <p:nvPicPr>
              <p:cNvPr id="968" name="Google Shape;968;p97"/>
              <p:cNvPicPr preferRelativeResize="0"/>
              <p:nvPr/>
            </p:nvPicPr>
            <p:blipFill rotWithShape="1">
              <a:blip r:embed="rId11">
                <a:alphaModFix/>
              </a:blip>
              <a:srcRect b="0" l="0" r="0" t="0"/>
              <a:stretch/>
            </p:blipFill>
            <p:spPr>
              <a:xfrm>
                <a:off x="9075825" y="4669100"/>
                <a:ext cx="1131648" cy="692926"/>
              </a:xfrm>
              <a:prstGeom prst="rect">
                <a:avLst/>
              </a:prstGeom>
              <a:noFill/>
              <a:ln>
                <a:noFill/>
              </a:ln>
            </p:spPr>
          </p:pic>
          <p:sp>
            <p:nvSpPr>
              <p:cNvPr id="969" name="Google Shape;969;p97"/>
              <p:cNvSpPr txBox="1"/>
              <p:nvPr/>
            </p:nvSpPr>
            <p:spPr>
              <a:xfrm>
                <a:off x="9109351" y="4845176"/>
                <a:ext cx="1029000" cy="4605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rgbClr val="3F3F3F"/>
                  </a:buClr>
                  <a:buSzPts val="2400"/>
                  <a:buFont typeface="Proxima Nova Semibold"/>
                  <a:buNone/>
                </a:pPr>
                <a:r>
                  <a:rPr b="0" i="0" lang="en-US" sz="2400" u="none" cap="none" strike="noStrike">
                    <a:solidFill>
                      <a:srgbClr val="3F3F3F"/>
                    </a:solidFill>
                    <a:latin typeface="Proxima Nova Semibold"/>
                    <a:ea typeface="Proxima Nova Semibold"/>
                    <a:cs typeface="Proxima Nova Semibold"/>
                    <a:sym typeface="Proxima Nova Semibold"/>
                  </a:rPr>
                  <a:t>UC</a:t>
                </a:r>
                <a:endParaRPr b="0" i="0" sz="2400" u="none" cap="none" strike="noStrike">
                  <a:solidFill>
                    <a:srgbClr val="3F3F3F"/>
                  </a:solidFill>
                  <a:latin typeface="Proxima Nova Semibold"/>
                  <a:ea typeface="Proxima Nova Semibold"/>
                  <a:cs typeface="Proxima Nova Semibold"/>
                  <a:sym typeface="Proxima Nova Semibold"/>
                </a:endParaRPr>
              </a:p>
            </p:txBody>
          </p:sp>
        </p:grpSp>
        <p:grpSp>
          <p:nvGrpSpPr>
            <p:cNvPr id="970" name="Google Shape;970;p97"/>
            <p:cNvGrpSpPr/>
            <p:nvPr/>
          </p:nvGrpSpPr>
          <p:grpSpPr>
            <a:xfrm>
              <a:off x="5988305" y="3462719"/>
              <a:ext cx="1066352" cy="740599"/>
              <a:chOff x="9075825" y="4669100"/>
              <a:chExt cx="1131648" cy="692926"/>
            </a:xfrm>
          </p:grpSpPr>
          <p:pic>
            <p:nvPicPr>
              <p:cNvPr id="971" name="Google Shape;971;p97"/>
              <p:cNvPicPr preferRelativeResize="0"/>
              <p:nvPr/>
            </p:nvPicPr>
            <p:blipFill rotWithShape="1">
              <a:blip r:embed="rId11">
                <a:alphaModFix/>
              </a:blip>
              <a:srcRect b="0" l="0" r="0" t="0"/>
              <a:stretch/>
            </p:blipFill>
            <p:spPr>
              <a:xfrm>
                <a:off x="9075825" y="4669100"/>
                <a:ext cx="1131648" cy="692926"/>
              </a:xfrm>
              <a:prstGeom prst="rect">
                <a:avLst/>
              </a:prstGeom>
              <a:noFill/>
              <a:ln>
                <a:noFill/>
              </a:ln>
            </p:spPr>
          </p:pic>
          <p:sp>
            <p:nvSpPr>
              <p:cNvPr id="972" name="Google Shape;972;p97"/>
              <p:cNvSpPr txBox="1"/>
              <p:nvPr/>
            </p:nvSpPr>
            <p:spPr>
              <a:xfrm>
                <a:off x="9082651" y="4845176"/>
                <a:ext cx="1029000" cy="4605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rgbClr val="3F3F3F"/>
                  </a:buClr>
                  <a:buSzPts val="2400"/>
                  <a:buFont typeface="Proxima Nova Semibold"/>
                  <a:buNone/>
                </a:pPr>
                <a:r>
                  <a:rPr b="0" i="0" lang="en-US" sz="2400" u="none" cap="none" strike="noStrike">
                    <a:solidFill>
                      <a:srgbClr val="3F3F3F"/>
                    </a:solidFill>
                    <a:latin typeface="Proxima Nova Semibold"/>
                    <a:ea typeface="Proxima Nova Semibold"/>
                    <a:cs typeface="Proxima Nova Semibold"/>
                    <a:sym typeface="Proxima Nova Semibold"/>
                  </a:rPr>
                  <a:t>CSU</a:t>
                </a:r>
                <a:endParaRPr b="0" i="0" sz="2400" u="none" cap="none" strike="noStrike">
                  <a:solidFill>
                    <a:srgbClr val="3F3F3F"/>
                  </a:solidFill>
                  <a:latin typeface="Proxima Nova Semibold"/>
                  <a:ea typeface="Proxima Nova Semibold"/>
                  <a:cs typeface="Proxima Nova Semibold"/>
                  <a:sym typeface="Proxima Nova Semibold"/>
                </a:endParaRPr>
              </a:p>
            </p:txBody>
          </p:sp>
        </p:grpSp>
        <p:grpSp>
          <p:nvGrpSpPr>
            <p:cNvPr id="973" name="Google Shape;973;p97"/>
            <p:cNvGrpSpPr/>
            <p:nvPr/>
          </p:nvGrpSpPr>
          <p:grpSpPr>
            <a:xfrm>
              <a:off x="6484579" y="3978870"/>
              <a:ext cx="1068306" cy="740599"/>
              <a:chOff x="9073751" y="4669100"/>
              <a:chExt cx="1133722" cy="692926"/>
            </a:xfrm>
          </p:grpSpPr>
          <p:pic>
            <p:nvPicPr>
              <p:cNvPr id="974" name="Google Shape;974;p97"/>
              <p:cNvPicPr preferRelativeResize="0"/>
              <p:nvPr/>
            </p:nvPicPr>
            <p:blipFill rotWithShape="1">
              <a:blip r:embed="rId11">
                <a:alphaModFix/>
              </a:blip>
              <a:srcRect b="0" l="0" r="0" t="0"/>
              <a:stretch/>
            </p:blipFill>
            <p:spPr>
              <a:xfrm>
                <a:off x="9075825" y="4669100"/>
                <a:ext cx="1131648" cy="692926"/>
              </a:xfrm>
              <a:prstGeom prst="rect">
                <a:avLst/>
              </a:prstGeom>
              <a:noFill/>
              <a:ln>
                <a:noFill/>
              </a:ln>
            </p:spPr>
          </p:pic>
          <p:sp>
            <p:nvSpPr>
              <p:cNvPr id="975" name="Google Shape;975;p97"/>
              <p:cNvSpPr txBox="1"/>
              <p:nvPr/>
            </p:nvSpPr>
            <p:spPr>
              <a:xfrm>
                <a:off x="9073751" y="4845176"/>
                <a:ext cx="1029000" cy="4605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rgbClr val="3F3F3F"/>
                  </a:buClr>
                  <a:buSzPts val="2400"/>
                  <a:buFont typeface="Proxima Nova Semibold"/>
                  <a:buNone/>
                </a:pPr>
                <a:r>
                  <a:rPr b="0" i="0" lang="en-US" sz="2400" u="none" cap="none" strike="noStrike">
                    <a:solidFill>
                      <a:srgbClr val="3F3F3F"/>
                    </a:solidFill>
                    <a:latin typeface="Proxima Nova Semibold"/>
                    <a:ea typeface="Proxima Nova Semibold"/>
                    <a:cs typeface="Proxima Nova Semibold"/>
                    <a:sym typeface="Proxima Nova Semibold"/>
                  </a:rPr>
                  <a:t>CCC</a:t>
                </a:r>
                <a:endParaRPr b="0" i="0" sz="2400" u="none" cap="none" strike="noStrike">
                  <a:solidFill>
                    <a:srgbClr val="3F3F3F"/>
                  </a:solidFill>
                  <a:latin typeface="Proxima Nova Semibold"/>
                  <a:ea typeface="Proxima Nova Semibold"/>
                  <a:cs typeface="Proxima Nova Semibold"/>
                  <a:sym typeface="Proxima Nova Semibold"/>
                </a:endParaRPr>
              </a:p>
            </p:txBody>
          </p:sp>
        </p:grpSp>
        <p:grpSp>
          <p:nvGrpSpPr>
            <p:cNvPr id="976" name="Google Shape;976;p97"/>
            <p:cNvGrpSpPr/>
            <p:nvPr/>
          </p:nvGrpSpPr>
          <p:grpSpPr>
            <a:xfrm>
              <a:off x="6949408" y="4441645"/>
              <a:ext cx="1066352" cy="740599"/>
              <a:chOff x="9075825" y="4669100"/>
              <a:chExt cx="1131648" cy="692926"/>
            </a:xfrm>
          </p:grpSpPr>
          <p:pic>
            <p:nvPicPr>
              <p:cNvPr id="977" name="Google Shape;977;p97"/>
              <p:cNvPicPr preferRelativeResize="0"/>
              <p:nvPr/>
            </p:nvPicPr>
            <p:blipFill rotWithShape="1">
              <a:blip r:embed="rId11">
                <a:alphaModFix/>
              </a:blip>
              <a:srcRect b="0" l="0" r="0" t="0"/>
              <a:stretch/>
            </p:blipFill>
            <p:spPr>
              <a:xfrm>
                <a:off x="9075825" y="4669100"/>
                <a:ext cx="1131648" cy="692926"/>
              </a:xfrm>
              <a:prstGeom prst="rect">
                <a:avLst/>
              </a:prstGeom>
              <a:noFill/>
              <a:ln>
                <a:noFill/>
              </a:ln>
            </p:spPr>
          </p:pic>
          <p:sp>
            <p:nvSpPr>
              <p:cNvPr id="978" name="Google Shape;978;p97"/>
              <p:cNvSpPr txBox="1"/>
              <p:nvPr/>
            </p:nvSpPr>
            <p:spPr>
              <a:xfrm>
                <a:off x="9127126" y="4845176"/>
                <a:ext cx="1029000" cy="4605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rgbClr val="3F3F3F"/>
                  </a:buClr>
                  <a:buSzPts val="2400"/>
                  <a:buFont typeface="Proxima Nova Semibold"/>
                  <a:buNone/>
                </a:pPr>
                <a:r>
                  <a:rPr b="0" i="0" lang="en-US" sz="2400" u="none" cap="none" strike="noStrike">
                    <a:solidFill>
                      <a:srgbClr val="3F3F3F"/>
                    </a:solidFill>
                    <a:latin typeface="Proxima Nova Semibold"/>
                    <a:ea typeface="Proxima Nova Semibold"/>
                    <a:cs typeface="Proxima Nova Semibold"/>
                    <a:sym typeface="Proxima Nova Semibold"/>
                  </a:rPr>
                  <a:t>K12</a:t>
                </a:r>
                <a:endParaRPr b="0" i="0" sz="2400" u="none" cap="none" strike="noStrike">
                  <a:solidFill>
                    <a:srgbClr val="3F3F3F"/>
                  </a:solidFill>
                  <a:latin typeface="Proxima Nova Semibold"/>
                  <a:ea typeface="Proxima Nova Semibold"/>
                  <a:cs typeface="Proxima Nova Semibold"/>
                  <a:sym typeface="Proxima Nova Semibold"/>
                </a:endParaRPr>
              </a:p>
            </p:txBody>
          </p:sp>
        </p:grpSp>
        <p:grpSp>
          <p:nvGrpSpPr>
            <p:cNvPr id="979" name="Google Shape;979;p97"/>
            <p:cNvGrpSpPr/>
            <p:nvPr/>
          </p:nvGrpSpPr>
          <p:grpSpPr>
            <a:xfrm>
              <a:off x="7581258" y="4762020"/>
              <a:ext cx="1066352" cy="740599"/>
              <a:chOff x="9075825" y="4669100"/>
              <a:chExt cx="1131648" cy="692926"/>
            </a:xfrm>
          </p:grpSpPr>
          <p:pic>
            <p:nvPicPr>
              <p:cNvPr id="980" name="Google Shape;980;p97"/>
              <p:cNvPicPr preferRelativeResize="0"/>
              <p:nvPr/>
            </p:nvPicPr>
            <p:blipFill rotWithShape="1">
              <a:blip r:embed="rId11">
                <a:alphaModFix/>
              </a:blip>
              <a:srcRect b="0" l="0" r="0" t="0"/>
              <a:stretch/>
            </p:blipFill>
            <p:spPr>
              <a:xfrm>
                <a:off x="9075825" y="4669100"/>
                <a:ext cx="1131648" cy="692926"/>
              </a:xfrm>
              <a:prstGeom prst="rect">
                <a:avLst/>
              </a:prstGeom>
              <a:noFill/>
              <a:ln>
                <a:noFill/>
              </a:ln>
            </p:spPr>
          </p:pic>
          <p:sp>
            <p:nvSpPr>
              <p:cNvPr id="981" name="Google Shape;981;p97"/>
              <p:cNvSpPr txBox="1"/>
              <p:nvPr/>
            </p:nvSpPr>
            <p:spPr>
              <a:xfrm>
                <a:off x="9109351" y="4898576"/>
                <a:ext cx="1029000" cy="4605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rgbClr val="3F3F3F"/>
                  </a:buClr>
                  <a:buSzPts val="2000"/>
                  <a:buFont typeface="Proxima Nova Semibold"/>
                  <a:buNone/>
                </a:pPr>
                <a:r>
                  <a:rPr b="0" i="0" lang="en-US" sz="2000" u="none" cap="none" strike="noStrike">
                    <a:solidFill>
                      <a:srgbClr val="3F3F3F"/>
                    </a:solidFill>
                    <a:latin typeface="Proxima Nova Semibold"/>
                    <a:ea typeface="Proxima Nova Semibold"/>
                    <a:cs typeface="Proxima Nova Semibold"/>
                    <a:sym typeface="Proxima Nova Semibold"/>
                  </a:rPr>
                  <a:t>Library</a:t>
                </a:r>
                <a:endParaRPr b="0" i="0" sz="2000" u="none" cap="none" strike="noStrike">
                  <a:solidFill>
                    <a:srgbClr val="3F3F3F"/>
                  </a:solidFill>
                  <a:latin typeface="Proxima Nova Semibold"/>
                  <a:ea typeface="Proxima Nova Semibold"/>
                  <a:cs typeface="Proxima Nova Semibold"/>
                  <a:sym typeface="Proxima Nova Semibold"/>
                </a:endParaRPr>
              </a:p>
            </p:txBody>
          </p:sp>
        </p:grpSp>
        <p:grpSp>
          <p:nvGrpSpPr>
            <p:cNvPr id="982" name="Google Shape;982;p97"/>
            <p:cNvGrpSpPr/>
            <p:nvPr/>
          </p:nvGrpSpPr>
          <p:grpSpPr>
            <a:xfrm>
              <a:off x="8246986" y="5033203"/>
              <a:ext cx="1312247" cy="794519"/>
              <a:chOff x="8949500" y="4669100"/>
              <a:chExt cx="1392600" cy="743375"/>
            </a:xfrm>
          </p:grpSpPr>
          <p:pic>
            <p:nvPicPr>
              <p:cNvPr id="983" name="Google Shape;983;p97"/>
              <p:cNvPicPr preferRelativeResize="0"/>
              <p:nvPr/>
            </p:nvPicPr>
            <p:blipFill rotWithShape="1">
              <a:blip r:embed="rId11">
                <a:alphaModFix/>
              </a:blip>
              <a:srcRect b="0" l="0" r="0" t="0"/>
              <a:stretch/>
            </p:blipFill>
            <p:spPr>
              <a:xfrm>
                <a:off x="9075825" y="4669100"/>
                <a:ext cx="1131648" cy="692926"/>
              </a:xfrm>
              <a:prstGeom prst="rect">
                <a:avLst/>
              </a:prstGeom>
              <a:noFill/>
              <a:ln>
                <a:noFill/>
              </a:ln>
            </p:spPr>
          </p:pic>
          <p:sp>
            <p:nvSpPr>
              <p:cNvPr id="984" name="Google Shape;984;p97"/>
              <p:cNvSpPr txBox="1"/>
              <p:nvPr/>
            </p:nvSpPr>
            <p:spPr>
              <a:xfrm>
                <a:off x="8949500" y="4951975"/>
                <a:ext cx="1392600" cy="4605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rgbClr val="3F3F3F"/>
                  </a:buClr>
                  <a:buSzPts val="1300"/>
                  <a:buFont typeface="Proxima Nova Semibold"/>
                  <a:buNone/>
                </a:pPr>
                <a:r>
                  <a:rPr b="0" i="0" lang="en-US" sz="1300" u="none" cap="none" strike="noStrike">
                    <a:solidFill>
                      <a:srgbClr val="3F3F3F"/>
                    </a:solidFill>
                    <a:latin typeface="Proxima Nova Semibold"/>
                    <a:ea typeface="Proxima Nova Semibold"/>
                    <a:cs typeface="Proxima Nova Semibold"/>
                    <a:sym typeface="Proxima Nova Semibold"/>
                  </a:rPr>
                  <a:t>Independent</a:t>
                </a:r>
                <a:endParaRPr b="0" i="0" sz="1300" u="none" cap="none" strike="noStrike">
                  <a:solidFill>
                    <a:srgbClr val="3F3F3F"/>
                  </a:solidFill>
                  <a:latin typeface="Proxima Nova Semibold"/>
                  <a:ea typeface="Proxima Nova Semibold"/>
                  <a:cs typeface="Proxima Nova Semibold"/>
                  <a:sym typeface="Proxima Nova Semibold"/>
                </a:endParaRPr>
              </a:p>
            </p:txBody>
          </p:sp>
        </p:grpSp>
        <p:sp>
          <p:nvSpPr>
            <p:cNvPr id="985" name="Google Shape;985;p97"/>
            <p:cNvSpPr txBox="1"/>
            <p:nvPr/>
          </p:nvSpPr>
          <p:spPr>
            <a:xfrm>
              <a:off x="7967609" y="1844381"/>
              <a:ext cx="2466000" cy="4539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1D1C1D"/>
                </a:buClr>
                <a:buSzPts val="1750"/>
                <a:buFont typeface="Proxima Nova Semibold"/>
                <a:buNone/>
              </a:pPr>
              <a:r>
                <a:rPr b="0" i="0" lang="en-US" sz="1750" u="none" cap="none" strike="noStrike">
                  <a:solidFill>
                    <a:srgbClr val="1D1C1D"/>
                  </a:solidFill>
                  <a:highlight>
                    <a:srgbClr val="FFFFFF"/>
                  </a:highlight>
                  <a:latin typeface="Proxima Nova Semibold"/>
                  <a:ea typeface="Proxima Nova Semibold"/>
                  <a:cs typeface="Proxima Nova Semibold"/>
                  <a:sym typeface="Proxima Nova Semibold"/>
                </a:rPr>
                <a:t>&gt; </a:t>
              </a:r>
              <a:r>
                <a:rPr lang="en-US" sz="1750">
                  <a:solidFill>
                    <a:srgbClr val="1D1C1D"/>
                  </a:solidFill>
                  <a:highlight>
                    <a:srgbClr val="FFFFFF"/>
                  </a:highlight>
                  <a:latin typeface="Proxima Nova Semibold"/>
                  <a:ea typeface="Proxima Nova Semibold"/>
                  <a:cs typeface="Proxima Nova Semibold"/>
                  <a:sym typeface="Proxima Nova Semibold"/>
                </a:rPr>
                <a:t>8</a:t>
              </a:r>
              <a:r>
                <a:rPr b="0" i="0" lang="en-US" sz="1750" u="none" cap="none" strike="noStrike">
                  <a:solidFill>
                    <a:srgbClr val="1D1C1D"/>
                  </a:solidFill>
                  <a:highlight>
                    <a:srgbClr val="FFFFFF"/>
                  </a:highlight>
                  <a:latin typeface="Proxima Nova Semibold"/>
                  <a:ea typeface="Proxima Nova Semibold"/>
                  <a:cs typeface="Proxima Nova Semibold"/>
                  <a:sym typeface="Proxima Nova Semibold"/>
                </a:rPr>
                <a:t> Tbps of Bandwidth</a:t>
              </a:r>
              <a:endParaRPr b="0" i="0" sz="2000" u="none" cap="none" strike="noStrike">
                <a:solidFill>
                  <a:schemeClr val="dk1"/>
                </a:solidFill>
                <a:latin typeface="Proxima Nova Semibold"/>
                <a:ea typeface="Proxima Nova Semibold"/>
                <a:cs typeface="Proxima Nova Semibold"/>
                <a:sym typeface="Proxima Nova Semibold"/>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98"/>
          <p:cNvSpPr txBox="1"/>
          <p:nvPr>
            <p:ph type="title"/>
          </p:nvPr>
        </p:nvSpPr>
        <p:spPr>
          <a:xfrm>
            <a:off x="268275" y="298850"/>
            <a:ext cx="4189500" cy="1316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High Performance</a:t>
            </a:r>
            <a:endParaRPr/>
          </a:p>
          <a:p>
            <a:pPr indent="0" lvl="0" marL="0" rtl="0" algn="l">
              <a:spcBef>
                <a:spcPts val="0"/>
              </a:spcBef>
              <a:spcAft>
                <a:spcPts val="0"/>
              </a:spcAft>
              <a:buNone/>
            </a:pPr>
            <a:r>
              <a:rPr lang="en-US"/>
              <a:t>Research </a:t>
            </a:r>
            <a:r>
              <a:rPr lang="en-US">
                <a:solidFill>
                  <a:srgbClr val="BC3D26"/>
                </a:solidFill>
              </a:rPr>
              <a:t>(HPR)</a:t>
            </a:r>
            <a:endParaRPr>
              <a:solidFill>
                <a:srgbClr val="BC3D26"/>
              </a:solidFill>
            </a:endParaRPr>
          </a:p>
        </p:txBody>
      </p:sp>
      <p:sp>
        <p:nvSpPr>
          <p:cNvPr id="992" name="Google Shape;992;p98"/>
          <p:cNvSpPr txBox="1"/>
          <p:nvPr>
            <p:ph idx="2" type="body"/>
          </p:nvPr>
        </p:nvSpPr>
        <p:spPr>
          <a:xfrm>
            <a:off x="204625" y="1875575"/>
            <a:ext cx="4773900" cy="4998000"/>
          </a:xfrm>
          <a:prstGeom prst="rect">
            <a:avLst/>
          </a:prstGeom>
        </p:spPr>
        <p:txBody>
          <a:bodyPr anchorCtr="0" anchor="t" bIns="45700" lIns="91425" spcFirstLastPara="1" rIns="91425" wrap="square" tIns="45700">
            <a:noAutofit/>
          </a:bodyPr>
          <a:lstStyle/>
          <a:p>
            <a:pPr indent="-361950" lvl="0" marL="457200" rtl="0" algn="l">
              <a:lnSpc>
                <a:spcPct val="100000"/>
              </a:lnSpc>
              <a:spcBef>
                <a:spcPts val="1000"/>
              </a:spcBef>
              <a:spcAft>
                <a:spcPts val="0"/>
              </a:spcAft>
              <a:buSzPts val="2100"/>
              <a:buChar char="●"/>
            </a:pPr>
            <a:r>
              <a:rPr lang="en-US" sz="2400"/>
              <a:t>R&amp;E Only</a:t>
            </a:r>
            <a:endParaRPr sz="2400"/>
          </a:p>
          <a:p>
            <a:pPr indent="-361950" lvl="0" marL="457200" rtl="0" algn="l">
              <a:lnSpc>
                <a:spcPct val="100000"/>
              </a:lnSpc>
              <a:spcBef>
                <a:spcPts val="0"/>
              </a:spcBef>
              <a:spcAft>
                <a:spcPts val="0"/>
              </a:spcAft>
              <a:buSzPts val="2100"/>
              <a:buChar char="●"/>
            </a:pPr>
            <a:r>
              <a:rPr lang="en-US" sz="2400"/>
              <a:t>Leading edge network for large-application users</a:t>
            </a:r>
            <a:endParaRPr sz="2400"/>
          </a:p>
          <a:p>
            <a:pPr indent="-361950" lvl="0" marL="457200" rtl="0" algn="l">
              <a:lnSpc>
                <a:spcPct val="100000"/>
              </a:lnSpc>
              <a:spcBef>
                <a:spcPts val="0"/>
              </a:spcBef>
              <a:spcAft>
                <a:spcPts val="0"/>
              </a:spcAft>
              <a:buSzPts val="2100"/>
              <a:buChar char="●"/>
            </a:pPr>
            <a:r>
              <a:rPr lang="en-US" sz="2400"/>
              <a:t>Connectivity to:</a:t>
            </a:r>
            <a:endParaRPr sz="2400"/>
          </a:p>
          <a:p>
            <a:pPr indent="-330200" lvl="1" marL="914400" rtl="0" algn="l">
              <a:lnSpc>
                <a:spcPct val="100000"/>
              </a:lnSpc>
              <a:spcBef>
                <a:spcPts val="0"/>
              </a:spcBef>
              <a:spcAft>
                <a:spcPts val="0"/>
              </a:spcAft>
              <a:buSzPts val="1600"/>
              <a:buChar char="○"/>
            </a:pPr>
            <a:r>
              <a:rPr lang="en-US" sz="1900"/>
              <a:t>Internet2 R&amp;E</a:t>
            </a:r>
            <a:endParaRPr sz="1900"/>
          </a:p>
          <a:p>
            <a:pPr indent="-330200" lvl="1" marL="914400" rtl="0" algn="l">
              <a:lnSpc>
                <a:spcPct val="100000"/>
              </a:lnSpc>
              <a:spcBef>
                <a:spcPts val="0"/>
              </a:spcBef>
              <a:spcAft>
                <a:spcPts val="0"/>
              </a:spcAft>
              <a:buSzPts val="1600"/>
              <a:buChar char="○"/>
            </a:pPr>
            <a:r>
              <a:rPr lang="en-US" sz="1900"/>
              <a:t>ESnet/LHCONE</a:t>
            </a:r>
            <a:endParaRPr sz="1900"/>
          </a:p>
          <a:p>
            <a:pPr indent="-330200" lvl="1" marL="914400" rtl="0" algn="l">
              <a:lnSpc>
                <a:spcPct val="100000"/>
              </a:lnSpc>
              <a:spcBef>
                <a:spcPts val="0"/>
              </a:spcBef>
              <a:spcAft>
                <a:spcPts val="0"/>
              </a:spcAft>
              <a:buSzPts val="1600"/>
              <a:buChar char="○"/>
            </a:pPr>
            <a:r>
              <a:rPr lang="en-US" sz="1900"/>
              <a:t>Pacific Wave Exchange</a:t>
            </a:r>
            <a:endParaRPr sz="1900"/>
          </a:p>
          <a:p>
            <a:pPr indent="-330200" lvl="1" marL="914400" rtl="0" algn="l">
              <a:lnSpc>
                <a:spcPct val="100000"/>
              </a:lnSpc>
              <a:spcBef>
                <a:spcPts val="0"/>
              </a:spcBef>
              <a:spcAft>
                <a:spcPts val="0"/>
              </a:spcAft>
              <a:buSzPts val="1600"/>
              <a:buChar char="○"/>
            </a:pPr>
            <a:r>
              <a:rPr lang="en-US" sz="1900"/>
              <a:t>NA-REX</a:t>
            </a:r>
            <a:endParaRPr sz="1900"/>
          </a:p>
          <a:p>
            <a:pPr indent="-330200" lvl="1" marL="914400" rtl="0" algn="l">
              <a:lnSpc>
                <a:spcPct val="100000"/>
              </a:lnSpc>
              <a:spcBef>
                <a:spcPts val="0"/>
              </a:spcBef>
              <a:spcAft>
                <a:spcPts val="0"/>
              </a:spcAft>
              <a:buSzPts val="1600"/>
              <a:buChar char="○"/>
            </a:pPr>
            <a:r>
              <a:rPr lang="en-US" sz="1900"/>
              <a:t>And more…</a:t>
            </a:r>
            <a:endParaRPr sz="1900"/>
          </a:p>
          <a:p>
            <a:pPr indent="-361950" lvl="0" marL="457200" rtl="0" algn="l">
              <a:lnSpc>
                <a:spcPct val="100000"/>
              </a:lnSpc>
              <a:spcBef>
                <a:spcPts val="0"/>
              </a:spcBef>
              <a:spcAft>
                <a:spcPts val="0"/>
              </a:spcAft>
              <a:buSzPts val="2100"/>
              <a:buChar char="●"/>
            </a:pPr>
            <a:r>
              <a:rPr lang="en-US" sz="2400"/>
              <a:t>VRF inside CalREN Backbone</a:t>
            </a:r>
            <a:endParaRPr sz="2400"/>
          </a:p>
        </p:txBody>
      </p:sp>
      <p:sp>
        <p:nvSpPr>
          <p:cNvPr id="993" name="Google Shape;993;p98"/>
          <p:cNvSpPr txBox="1"/>
          <p:nvPr>
            <p:ph idx="12" type="sldNum"/>
          </p:nvPr>
        </p:nvSpPr>
        <p:spPr>
          <a:xfrm>
            <a:off x="85090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pSp>
        <p:nvGrpSpPr>
          <p:cNvPr id="994" name="Google Shape;994;p98"/>
          <p:cNvGrpSpPr/>
          <p:nvPr/>
        </p:nvGrpSpPr>
        <p:grpSpPr>
          <a:xfrm>
            <a:off x="5095638" y="458657"/>
            <a:ext cx="7429375" cy="5680543"/>
            <a:chOff x="5095638" y="458657"/>
            <a:chExt cx="7429375" cy="5680543"/>
          </a:xfrm>
        </p:grpSpPr>
        <p:cxnSp>
          <p:nvCxnSpPr>
            <p:cNvPr id="995" name="Google Shape;995;p98"/>
            <p:cNvCxnSpPr>
              <a:endCxn id="996" idx="1"/>
            </p:cNvCxnSpPr>
            <p:nvPr/>
          </p:nvCxnSpPr>
          <p:spPr>
            <a:xfrm>
              <a:off x="8508949" y="5310545"/>
              <a:ext cx="1629900" cy="0"/>
            </a:xfrm>
            <a:prstGeom prst="straightConnector1">
              <a:avLst/>
            </a:prstGeom>
            <a:noFill/>
            <a:ln cap="flat" cmpd="sng" w="38100">
              <a:solidFill>
                <a:srgbClr val="B7B7B7"/>
              </a:solidFill>
              <a:prstDash val="solid"/>
              <a:round/>
              <a:headEnd len="sm" w="sm" type="none"/>
              <a:tailEnd len="sm" w="sm" type="none"/>
            </a:ln>
          </p:spPr>
        </p:cxnSp>
        <p:cxnSp>
          <p:nvCxnSpPr>
            <p:cNvPr id="997" name="Google Shape;997;p98"/>
            <p:cNvCxnSpPr>
              <a:stCxn id="998" idx="0"/>
            </p:cNvCxnSpPr>
            <p:nvPr/>
          </p:nvCxnSpPr>
          <p:spPr>
            <a:xfrm flipH="1" rot="10800000">
              <a:off x="8332243" y="3634695"/>
              <a:ext cx="37200" cy="1225800"/>
            </a:xfrm>
            <a:prstGeom prst="straightConnector1">
              <a:avLst/>
            </a:prstGeom>
            <a:noFill/>
            <a:ln cap="flat" cmpd="sng" w="38100">
              <a:solidFill>
                <a:srgbClr val="B7B7B7"/>
              </a:solidFill>
              <a:prstDash val="solid"/>
              <a:round/>
              <a:headEnd len="sm" w="sm" type="none"/>
              <a:tailEnd len="sm" w="sm" type="none"/>
            </a:ln>
          </p:spPr>
        </p:cxnSp>
        <p:cxnSp>
          <p:nvCxnSpPr>
            <p:cNvPr id="999" name="Google Shape;999;p98"/>
            <p:cNvCxnSpPr/>
            <p:nvPr/>
          </p:nvCxnSpPr>
          <p:spPr>
            <a:xfrm flipH="1">
              <a:off x="8661300" y="2720350"/>
              <a:ext cx="2044800" cy="520800"/>
            </a:xfrm>
            <a:prstGeom prst="straightConnector1">
              <a:avLst/>
            </a:prstGeom>
            <a:noFill/>
            <a:ln cap="flat" cmpd="sng" w="38100">
              <a:solidFill>
                <a:srgbClr val="B7B7B7"/>
              </a:solidFill>
              <a:prstDash val="solid"/>
              <a:round/>
              <a:headEnd len="sm" w="sm" type="none"/>
              <a:tailEnd len="sm" w="sm" type="none"/>
            </a:ln>
          </p:spPr>
        </p:cxnSp>
        <p:cxnSp>
          <p:nvCxnSpPr>
            <p:cNvPr id="1000" name="Google Shape;1000;p98"/>
            <p:cNvCxnSpPr>
              <a:stCxn id="1001" idx="2"/>
            </p:cNvCxnSpPr>
            <p:nvPr/>
          </p:nvCxnSpPr>
          <p:spPr>
            <a:xfrm flipH="1">
              <a:off x="8623362" y="1645887"/>
              <a:ext cx="957300" cy="1214100"/>
            </a:xfrm>
            <a:prstGeom prst="straightConnector1">
              <a:avLst/>
            </a:prstGeom>
            <a:noFill/>
            <a:ln cap="flat" cmpd="sng" w="38100">
              <a:solidFill>
                <a:srgbClr val="B7B7B7"/>
              </a:solidFill>
              <a:prstDash val="solid"/>
              <a:round/>
              <a:headEnd len="sm" w="sm" type="none"/>
              <a:tailEnd len="sm" w="sm" type="none"/>
            </a:ln>
          </p:spPr>
        </p:cxnSp>
        <p:cxnSp>
          <p:nvCxnSpPr>
            <p:cNvPr id="1002" name="Google Shape;1002;p98"/>
            <p:cNvCxnSpPr>
              <a:stCxn id="1003" idx="3"/>
            </p:cNvCxnSpPr>
            <p:nvPr/>
          </p:nvCxnSpPr>
          <p:spPr>
            <a:xfrm>
              <a:off x="6115889" y="3126159"/>
              <a:ext cx="1008900" cy="13200"/>
            </a:xfrm>
            <a:prstGeom prst="straightConnector1">
              <a:avLst/>
            </a:prstGeom>
            <a:noFill/>
            <a:ln cap="flat" cmpd="sng" w="38100">
              <a:solidFill>
                <a:srgbClr val="B7B7B7"/>
              </a:solidFill>
              <a:prstDash val="solid"/>
              <a:round/>
              <a:headEnd len="sm" w="sm" type="none"/>
              <a:tailEnd len="sm" w="sm" type="none"/>
            </a:ln>
          </p:spPr>
        </p:cxnSp>
        <p:cxnSp>
          <p:nvCxnSpPr>
            <p:cNvPr id="1004" name="Google Shape;1004;p98"/>
            <p:cNvCxnSpPr/>
            <p:nvPr/>
          </p:nvCxnSpPr>
          <p:spPr>
            <a:xfrm flipH="1" rot="10800000">
              <a:off x="5803900" y="3390650"/>
              <a:ext cx="1422300" cy="1092300"/>
            </a:xfrm>
            <a:prstGeom prst="straightConnector1">
              <a:avLst/>
            </a:prstGeom>
            <a:noFill/>
            <a:ln cap="flat" cmpd="sng" w="38100">
              <a:solidFill>
                <a:srgbClr val="B7B7B7"/>
              </a:solidFill>
              <a:prstDash val="solid"/>
              <a:round/>
              <a:headEnd len="sm" w="sm" type="none"/>
              <a:tailEnd len="sm" w="sm" type="none"/>
            </a:ln>
          </p:spPr>
        </p:cxnSp>
        <p:cxnSp>
          <p:nvCxnSpPr>
            <p:cNvPr id="1005" name="Google Shape;1005;p98"/>
            <p:cNvCxnSpPr/>
            <p:nvPr/>
          </p:nvCxnSpPr>
          <p:spPr>
            <a:xfrm>
              <a:off x="5803900" y="1755150"/>
              <a:ext cx="1422300" cy="1092300"/>
            </a:xfrm>
            <a:prstGeom prst="straightConnector1">
              <a:avLst/>
            </a:prstGeom>
            <a:noFill/>
            <a:ln cap="flat" cmpd="sng" w="38100">
              <a:solidFill>
                <a:srgbClr val="B7B7B7"/>
              </a:solidFill>
              <a:prstDash val="solid"/>
              <a:round/>
              <a:headEnd len="sm" w="sm" type="none"/>
              <a:tailEnd len="sm" w="sm" type="none"/>
            </a:ln>
          </p:spPr>
        </p:cxnSp>
        <p:grpSp>
          <p:nvGrpSpPr>
            <p:cNvPr id="1006" name="Google Shape;1006;p98"/>
            <p:cNvGrpSpPr/>
            <p:nvPr/>
          </p:nvGrpSpPr>
          <p:grpSpPr>
            <a:xfrm>
              <a:off x="6777523" y="2069128"/>
              <a:ext cx="2806860" cy="1777895"/>
              <a:chOff x="12192001" y="5322631"/>
              <a:chExt cx="2961135" cy="1875614"/>
            </a:xfrm>
          </p:grpSpPr>
          <p:pic>
            <p:nvPicPr>
              <p:cNvPr id="1007" name="Google Shape;1007;p98"/>
              <p:cNvPicPr preferRelativeResize="0"/>
              <p:nvPr/>
            </p:nvPicPr>
            <p:blipFill>
              <a:blip r:embed="rId3">
                <a:alphaModFix/>
              </a:blip>
              <a:stretch>
                <a:fillRect/>
              </a:stretch>
            </p:blipFill>
            <p:spPr>
              <a:xfrm>
                <a:off x="12192001" y="5322631"/>
                <a:ext cx="2961135" cy="1875614"/>
              </a:xfrm>
              <a:prstGeom prst="rect">
                <a:avLst/>
              </a:prstGeom>
              <a:noFill/>
              <a:ln>
                <a:noFill/>
              </a:ln>
              <a:effectLst>
                <a:outerShdw blurRad="142875" rotWithShape="0" algn="bl" dir="4440000" dist="66675">
                  <a:srgbClr val="000000">
                    <a:alpha val="35000"/>
                  </a:srgbClr>
                </a:outerShdw>
              </a:effectLst>
            </p:spPr>
          </p:pic>
          <p:pic>
            <p:nvPicPr>
              <p:cNvPr id="1008" name="Google Shape;1008;p98"/>
              <p:cNvPicPr preferRelativeResize="0"/>
              <p:nvPr/>
            </p:nvPicPr>
            <p:blipFill>
              <a:blip r:embed="rId4">
                <a:alphaModFix/>
              </a:blip>
              <a:stretch>
                <a:fillRect/>
              </a:stretch>
            </p:blipFill>
            <p:spPr>
              <a:xfrm>
                <a:off x="12749442" y="6291999"/>
                <a:ext cx="1795446" cy="544625"/>
              </a:xfrm>
              <a:prstGeom prst="rect">
                <a:avLst/>
              </a:prstGeom>
              <a:noFill/>
              <a:ln>
                <a:noFill/>
              </a:ln>
              <a:effectLst>
                <a:outerShdw blurRad="142875" rotWithShape="0" algn="bl" dir="4440000" dist="66675">
                  <a:srgbClr val="000000">
                    <a:alpha val="35000"/>
                  </a:srgbClr>
                </a:outerShdw>
              </a:effectLst>
            </p:spPr>
          </p:pic>
        </p:grpSp>
        <p:grpSp>
          <p:nvGrpSpPr>
            <p:cNvPr id="1009" name="Google Shape;1009;p98"/>
            <p:cNvGrpSpPr/>
            <p:nvPr/>
          </p:nvGrpSpPr>
          <p:grpSpPr>
            <a:xfrm>
              <a:off x="8509008" y="458657"/>
              <a:ext cx="2143305" cy="1357581"/>
              <a:chOff x="12505025" y="3970050"/>
              <a:chExt cx="3031549" cy="1920200"/>
            </a:xfrm>
          </p:grpSpPr>
          <p:pic>
            <p:nvPicPr>
              <p:cNvPr id="1010" name="Google Shape;1010;p98"/>
              <p:cNvPicPr preferRelativeResize="0"/>
              <p:nvPr/>
            </p:nvPicPr>
            <p:blipFill>
              <a:blip r:embed="rId5">
                <a:alphaModFix/>
              </a:blip>
              <a:stretch>
                <a:fillRect/>
              </a:stretch>
            </p:blipFill>
            <p:spPr>
              <a:xfrm>
                <a:off x="12505025" y="3970050"/>
                <a:ext cx="3031549" cy="1920200"/>
              </a:xfrm>
              <a:prstGeom prst="rect">
                <a:avLst/>
              </a:prstGeom>
              <a:noFill/>
              <a:ln>
                <a:noFill/>
              </a:ln>
              <a:effectLst>
                <a:outerShdw blurRad="57150" rotWithShape="0" algn="bl" dir="5400000" dist="19050">
                  <a:srgbClr val="000000">
                    <a:alpha val="50000"/>
                  </a:srgbClr>
                </a:outerShdw>
              </a:effectLst>
            </p:spPr>
          </p:pic>
          <p:pic>
            <p:nvPicPr>
              <p:cNvPr id="1001" name="Google Shape;1001;p98"/>
              <p:cNvPicPr preferRelativeResize="0"/>
              <p:nvPr/>
            </p:nvPicPr>
            <p:blipFill>
              <a:blip r:embed="rId6">
                <a:alphaModFix/>
              </a:blip>
              <a:stretch>
                <a:fillRect/>
              </a:stretch>
            </p:blipFill>
            <p:spPr>
              <a:xfrm>
                <a:off x="13191540" y="4412325"/>
                <a:ext cx="1658526" cy="1236975"/>
              </a:xfrm>
              <a:prstGeom prst="rect">
                <a:avLst/>
              </a:prstGeom>
              <a:noFill/>
              <a:ln>
                <a:noFill/>
              </a:ln>
            </p:spPr>
          </p:pic>
        </p:grpSp>
        <p:grpSp>
          <p:nvGrpSpPr>
            <p:cNvPr id="1011" name="Google Shape;1011;p98"/>
            <p:cNvGrpSpPr/>
            <p:nvPr/>
          </p:nvGrpSpPr>
          <p:grpSpPr>
            <a:xfrm>
              <a:off x="9843525" y="2014739"/>
              <a:ext cx="2156090" cy="1365691"/>
              <a:chOff x="10956763" y="5039688"/>
              <a:chExt cx="4105275" cy="2600325"/>
            </a:xfrm>
          </p:grpSpPr>
          <p:pic>
            <p:nvPicPr>
              <p:cNvPr id="1012" name="Google Shape;1012;p98"/>
              <p:cNvPicPr preferRelativeResize="0"/>
              <p:nvPr/>
            </p:nvPicPr>
            <p:blipFill>
              <a:blip r:embed="rId3">
                <a:alphaModFix/>
              </a:blip>
              <a:stretch>
                <a:fillRect/>
              </a:stretch>
            </p:blipFill>
            <p:spPr>
              <a:xfrm flipH="1">
                <a:off x="10956763" y="5039688"/>
                <a:ext cx="4105275" cy="2600325"/>
              </a:xfrm>
              <a:prstGeom prst="rect">
                <a:avLst/>
              </a:prstGeom>
              <a:noFill/>
              <a:ln>
                <a:noFill/>
              </a:ln>
              <a:effectLst>
                <a:outerShdw blurRad="57150" rotWithShape="0" algn="bl" dir="5400000" dist="38100">
                  <a:srgbClr val="000000">
                    <a:alpha val="50000"/>
                  </a:srgbClr>
                </a:outerShdw>
              </a:effectLst>
            </p:spPr>
          </p:pic>
          <p:pic>
            <p:nvPicPr>
              <p:cNvPr id="1013" name="Google Shape;1013;p98"/>
              <p:cNvPicPr preferRelativeResize="0"/>
              <p:nvPr/>
            </p:nvPicPr>
            <p:blipFill>
              <a:blip r:embed="rId7">
                <a:alphaModFix/>
              </a:blip>
              <a:stretch>
                <a:fillRect/>
              </a:stretch>
            </p:blipFill>
            <p:spPr>
              <a:xfrm>
                <a:off x="11946350" y="6227625"/>
                <a:ext cx="2277649" cy="1105375"/>
              </a:xfrm>
              <a:prstGeom prst="rect">
                <a:avLst/>
              </a:prstGeom>
              <a:noFill/>
              <a:ln>
                <a:noFill/>
              </a:ln>
            </p:spPr>
          </p:pic>
        </p:grpSp>
        <p:grpSp>
          <p:nvGrpSpPr>
            <p:cNvPr id="1014" name="Google Shape;1014;p98"/>
            <p:cNvGrpSpPr/>
            <p:nvPr/>
          </p:nvGrpSpPr>
          <p:grpSpPr>
            <a:xfrm>
              <a:off x="9709769" y="4596713"/>
              <a:ext cx="1880926" cy="1151695"/>
              <a:chOff x="9227499" y="4601322"/>
              <a:chExt cx="2573087" cy="1575507"/>
            </a:xfrm>
          </p:grpSpPr>
          <p:pic>
            <p:nvPicPr>
              <p:cNvPr id="1015" name="Google Shape;1015;p98"/>
              <p:cNvPicPr preferRelativeResize="0"/>
              <p:nvPr/>
            </p:nvPicPr>
            <p:blipFill rotWithShape="1">
              <a:blip r:embed="rId8">
                <a:alphaModFix/>
              </a:blip>
              <a:srcRect b="0" l="0" r="0" t="0"/>
              <a:stretch/>
            </p:blipFill>
            <p:spPr>
              <a:xfrm>
                <a:off x="9227499" y="4601322"/>
                <a:ext cx="2573087" cy="1575507"/>
              </a:xfrm>
              <a:prstGeom prst="rect">
                <a:avLst/>
              </a:prstGeom>
              <a:noFill/>
              <a:ln>
                <a:noFill/>
              </a:ln>
            </p:spPr>
          </p:pic>
          <p:pic>
            <p:nvPicPr>
              <p:cNvPr id="996" name="Google Shape;996;p98"/>
              <p:cNvPicPr preferRelativeResize="0"/>
              <p:nvPr/>
            </p:nvPicPr>
            <p:blipFill rotWithShape="1">
              <a:blip r:embed="rId9">
                <a:alphaModFix/>
              </a:blip>
              <a:srcRect b="8575" l="75676" r="6675" t="78843"/>
              <a:stretch/>
            </p:blipFill>
            <p:spPr>
              <a:xfrm>
                <a:off x="9814476" y="5179050"/>
                <a:ext cx="1290123" cy="797573"/>
              </a:xfrm>
              <a:prstGeom prst="rect">
                <a:avLst/>
              </a:prstGeom>
              <a:noFill/>
              <a:ln>
                <a:noFill/>
              </a:ln>
            </p:spPr>
          </p:pic>
        </p:grpSp>
        <p:grpSp>
          <p:nvGrpSpPr>
            <p:cNvPr id="1016" name="Google Shape;1016;p98"/>
            <p:cNvGrpSpPr/>
            <p:nvPr/>
          </p:nvGrpSpPr>
          <p:grpSpPr>
            <a:xfrm>
              <a:off x="7404121" y="4549221"/>
              <a:ext cx="1933675" cy="1237441"/>
              <a:chOff x="4652299" y="5996222"/>
              <a:chExt cx="2573087" cy="1646628"/>
            </a:xfrm>
          </p:grpSpPr>
          <p:pic>
            <p:nvPicPr>
              <p:cNvPr id="1017" name="Google Shape;1017;p98"/>
              <p:cNvPicPr preferRelativeResize="0"/>
              <p:nvPr/>
            </p:nvPicPr>
            <p:blipFill rotWithShape="1">
              <a:blip r:embed="rId8">
                <a:alphaModFix/>
              </a:blip>
              <a:srcRect b="0" l="0" r="0" t="0"/>
              <a:stretch/>
            </p:blipFill>
            <p:spPr>
              <a:xfrm>
                <a:off x="4652299" y="5996222"/>
                <a:ext cx="2573087" cy="1575507"/>
              </a:xfrm>
              <a:prstGeom prst="rect">
                <a:avLst/>
              </a:prstGeom>
              <a:noFill/>
              <a:ln>
                <a:noFill/>
              </a:ln>
            </p:spPr>
          </p:pic>
          <p:pic>
            <p:nvPicPr>
              <p:cNvPr id="998" name="Google Shape;998;p98"/>
              <p:cNvPicPr preferRelativeResize="0"/>
              <p:nvPr/>
            </p:nvPicPr>
            <p:blipFill>
              <a:blip r:embed="rId10">
                <a:alphaModFix/>
              </a:blip>
              <a:stretch>
                <a:fillRect/>
              </a:stretch>
            </p:blipFill>
            <p:spPr>
              <a:xfrm>
                <a:off x="4845525" y="6410425"/>
                <a:ext cx="2083601" cy="1232425"/>
              </a:xfrm>
              <a:prstGeom prst="rect">
                <a:avLst/>
              </a:prstGeom>
              <a:noFill/>
              <a:ln>
                <a:noFill/>
              </a:ln>
            </p:spPr>
          </p:pic>
        </p:grpSp>
        <p:sp>
          <p:nvSpPr>
            <p:cNvPr id="1018" name="Google Shape;1018;p98"/>
            <p:cNvSpPr txBox="1"/>
            <p:nvPr/>
          </p:nvSpPr>
          <p:spPr>
            <a:xfrm>
              <a:off x="5095650" y="2034550"/>
              <a:ext cx="1422300" cy="618300"/>
            </a:xfrm>
            <a:prstGeom prst="rect">
              <a:avLst/>
            </a:prstGeom>
            <a:noFill/>
            <a:ln>
              <a:noFill/>
            </a:ln>
          </p:spPr>
          <p:txBody>
            <a:bodyPr anchorCtr="0" anchor="t" bIns="91425" lIns="91425" spcFirstLastPara="1" rIns="91425" wrap="square" tIns="91425">
              <a:noAutofit/>
            </a:bodyPr>
            <a:lstStyle/>
            <a:p>
              <a:pPr indent="0" lvl="0" marL="0" marR="0" rtl="0" algn="ctr">
                <a:lnSpc>
                  <a:spcPct val="70000"/>
                </a:lnSpc>
                <a:spcBef>
                  <a:spcPts val="0"/>
                </a:spcBef>
                <a:spcAft>
                  <a:spcPts val="0"/>
                </a:spcAft>
                <a:buNone/>
              </a:pPr>
              <a:r>
                <a:rPr lang="en-US" sz="1800">
                  <a:solidFill>
                    <a:srgbClr val="0076D0"/>
                  </a:solidFill>
                  <a:latin typeface="Proxima Nova Semibold"/>
                  <a:ea typeface="Proxima Nova Semibold"/>
                  <a:cs typeface="Proxima Nova Semibold"/>
                  <a:sym typeface="Proxima Nova Semibold"/>
                </a:rPr>
                <a:t>CENIC</a:t>
              </a:r>
              <a:endParaRPr sz="1800">
                <a:solidFill>
                  <a:srgbClr val="0076D0"/>
                </a:solidFill>
                <a:latin typeface="Proxima Nova Semibold"/>
                <a:ea typeface="Proxima Nova Semibold"/>
                <a:cs typeface="Proxima Nova Semibold"/>
                <a:sym typeface="Proxima Nova Semibold"/>
              </a:endParaRPr>
            </a:p>
            <a:p>
              <a:pPr indent="0" lvl="0" marL="0" marR="0" rtl="0" algn="ctr">
                <a:lnSpc>
                  <a:spcPct val="70000"/>
                </a:lnSpc>
                <a:spcBef>
                  <a:spcPts val="0"/>
                </a:spcBef>
                <a:spcAft>
                  <a:spcPts val="0"/>
                </a:spcAft>
                <a:buNone/>
              </a:pPr>
              <a:r>
                <a:rPr lang="en-US" sz="1600">
                  <a:solidFill>
                    <a:srgbClr val="0076D0"/>
                  </a:solidFill>
                  <a:latin typeface="Proxima Nova"/>
                  <a:ea typeface="Proxima Nova"/>
                  <a:cs typeface="Proxima Nova"/>
                  <a:sym typeface="Proxima Nova"/>
                </a:rPr>
                <a:t>Associate</a:t>
              </a:r>
              <a:endParaRPr sz="1900">
                <a:solidFill>
                  <a:srgbClr val="0076D0"/>
                </a:solidFill>
                <a:latin typeface="Proxima Nova Semibold"/>
                <a:ea typeface="Proxima Nova Semibold"/>
                <a:cs typeface="Proxima Nova Semibold"/>
                <a:sym typeface="Proxima Nova Semibold"/>
              </a:endParaRPr>
            </a:p>
          </p:txBody>
        </p:sp>
        <p:grpSp>
          <p:nvGrpSpPr>
            <p:cNvPr id="1019" name="Google Shape;1019;p98"/>
            <p:cNvGrpSpPr/>
            <p:nvPr/>
          </p:nvGrpSpPr>
          <p:grpSpPr>
            <a:xfrm>
              <a:off x="5095650" y="4117375"/>
              <a:ext cx="1422300" cy="1185675"/>
              <a:chOff x="5007825" y="3672875"/>
              <a:chExt cx="1422300" cy="1185675"/>
            </a:xfrm>
          </p:grpSpPr>
          <p:pic>
            <p:nvPicPr>
              <p:cNvPr id="1020" name="Google Shape;1020;p98"/>
              <p:cNvPicPr preferRelativeResize="0"/>
              <p:nvPr/>
            </p:nvPicPr>
            <p:blipFill rotWithShape="1">
              <a:blip r:embed="rId9">
                <a:alphaModFix/>
              </a:blip>
              <a:srcRect b="68633" l="3714" r="86870" t="20146"/>
              <a:stretch/>
            </p:blipFill>
            <p:spPr>
              <a:xfrm>
                <a:off x="5409900" y="3672875"/>
                <a:ext cx="598273" cy="618173"/>
              </a:xfrm>
              <a:prstGeom prst="rect">
                <a:avLst/>
              </a:prstGeom>
              <a:noFill/>
              <a:ln>
                <a:noFill/>
              </a:ln>
            </p:spPr>
          </p:pic>
          <p:sp>
            <p:nvSpPr>
              <p:cNvPr id="1021" name="Google Shape;1021;p98"/>
              <p:cNvSpPr txBox="1"/>
              <p:nvPr/>
            </p:nvSpPr>
            <p:spPr>
              <a:xfrm>
                <a:off x="5007825" y="4240250"/>
                <a:ext cx="1422300" cy="618300"/>
              </a:xfrm>
              <a:prstGeom prst="rect">
                <a:avLst/>
              </a:prstGeom>
              <a:noFill/>
              <a:ln>
                <a:noFill/>
              </a:ln>
            </p:spPr>
            <p:txBody>
              <a:bodyPr anchorCtr="0" anchor="t" bIns="91425" lIns="91425" spcFirstLastPara="1" rIns="91425" wrap="square" tIns="91425">
                <a:noAutofit/>
              </a:bodyPr>
              <a:lstStyle/>
              <a:p>
                <a:pPr indent="0" lvl="0" marL="0" marR="0" rtl="0" algn="ctr">
                  <a:lnSpc>
                    <a:spcPct val="70000"/>
                  </a:lnSpc>
                  <a:spcBef>
                    <a:spcPts val="0"/>
                  </a:spcBef>
                  <a:spcAft>
                    <a:spcPts val="0"/>
                  </a:spcAft>
                  <a:buNone/>
                </a:pPr>
                <a:r>
                  <a:rPr lang="en-US" sz="1600">
                    <a:solidFill>
                      <a:srgbClr val="0076D0"/>
                    </a:solidFill>
                    <a:latin typeface="Proxima Nova Semibold"/>
                    <a:ea typeface="Proxima Nova Semibold"/>
                    <a:cs typeface="Proxima Nova Semibold"/>
                    <a:sym typeface="Proxima Nova Semibold"/>
                  </a:rPr>
                  <a:t>CENIC</a:t>
                </a:r>
                <a:endParaRPr sz="1600">
                  <a:solidFill>
                    <a:srgbClr val="0076D0"/>
                  </a:solidFill>
                  <a:latin typeface="Proxima Nova Semibold"/>
                  <a:ea typeface="Proxima Nova Semibold"/>
                  <a:cs typeface="Proxima Nova Semibold"/>
                  <a:sym typeface="Proxima Nova Semibold"/>
                </a:endParaRPr>
              </a:p>
              <a:p>
                <a:pPr indent="0" lvl="0" marL="0" marR="0" rtl="0" algn="ctr">
                  <a:lnSpc>
                    <a:spcPct val="70000"/>
                  </a:lnSpc>
                  <a:spcBef>
                    <a:spcPts val="0"/>
                  </a:spcBef>
                  <a:spcAft>
                    <a:spcPts val="0"/>
                  </a:spcAft>
                  <a:buNone/>
                </a:pPr>
                <a:r>
                  <a:rPr lang="en-US" sz="1600">
                    <a:solidFill>
                      <a:srgbClr val="0076D0"/>
                    </a:solidFill>
                    <a:latin typeface="Proxima Nova"/>
                    <a:ea typeface="Proxima Nova"/>
                    <a:cs typeface="Proxima Nova"/>
                    <a:sym typeface="Proxima Nova"/>
                  </a:rPr>
                  <a:t>Associate</a:t>
                </a:r>
                <a:endParaRPr sz="1600">
                  <a:solidFill>
                    <a:srgbClr val="0076D0"/>
                  </a:solidFill>
                  <a:latin typeface="Proxima Nova"/>
                  <a:ea typeface="Proxima Nova"/>
                  <a:cs typeface="Proxima Nova"/>
                  <a:sym typeface="Proxima Nova"/>
                </a:endParaRPr>
              </a:p>
            </p:txBody>
          </p:sp>
        </p:grpSp>
        <p:sp>
          <p:nvSpPr>
            <p:cNvPr id="1022" name="Google Shape;1022;p98"/>
            <p:cNvSpPr txBox="1"/>
            <p:nvPr/>
          </p:nvSpPr>
          <p:spPr>
            <a:xfrm>
              <a:off x="5095638" y="3411055"/>
              <a:ext cx="1422300" cy="618300"/>
            </a:xfrm>
            <a:prstGeom prst="rect">
              <a:avLst/>
            </a:prstGeom>
            <a:noFill/>
            <a:ln>
              <a:noFill/>
            </a:ln>
          </p:spPr>
          <p:txBody>
            <a:bodyPr anchorCtr="0" anchor="t" bIns="91425" lIns="91425" spcFirstLastPara="1" rIns="91425" wrap="square" tIns="91425">
              <a:noAutofit/>
            </a:bodyPr>
            <a:lstStyle/>
            <a:p>
              <a:pPr indent="0" lvl="0" marL="0" marR="0" rtl="0" algn="ctr">
                <a:lnSpc>
                  <a:spcPct val="70000"/>
                </a:lnSpc>
                <a:spcBef>
                  <a:spcPts val="0"/>
                </a:spcBef>
                <a:spcAft>
                  <a:spcPts val="0"/>
                </a:spcAft>
                <a:buNone/>
              </a:pPr>
              <a:r>
                <a:rPr lang="en-US" sz="1800">
                  <a:solidFill>
                    <a:srgbClr val="0076D0"/>
                  </a:solidFill>
                  <a:latin typeface="Proxima Nova Semibold"/>
                  <a:ea typeface="Proxima Nova Semibold"/>
                  <a:cs typeface="Proxima Nova Semibold"/>
                  <a:sym typeface="Proxima Nova Semibold"/>
                </a:rPr>
                <a:t>CENIC</a:t>
              </a:r>
              <a:endParaRPr sz="1800">
                <a:solidFill>
                  <a:srgbClr val="0076D0"/>
                </a:solidFill>
                <a:latin typeface="Proxima Nova Semibold"/>
                <a:ea typeface="Proxima Nova Semibold"/>
                <a:cs typeface="Proxima Nova Semibold"/>
                <a:sym typeface="Proxima Nova Semibold"/>
              </a:endParaRPr>
            </a:p>
            <a:p>
              <a:pPr indent="0" lvl="0" marL="0" marR="0" rtl="0" algn="ctr">
                <a:lnSpc>
                  <a:spcPct val="70000"/>
                </a:lnSpc>
                <a:spcBef>
                  <a:spcPts val="0"/>
                </a:spcBef>
                <a:spcAft>
                  <a:spcPts val="0"/>
                </a:spcAft>
                <a:buNone/>
              </a:pPr>
              <a:r>
                <a:rPr lang="en-US" sz="1600">
                  <a:solidFill>
                    <a:srgbClr val="0076D0"/>
                  </a:solidFill>
                  <a:latin typeface="Proxima Nova"/>
                  <a:ea typeface="Proxima Nova"/>
                  <a:cs typeface="Proxima Nova"/>
                  <a:sym typeface="Proxima Nova"/>
                </a:rPr>
                <a:t>Associate</a:t>
              </a:r>
              <a:endParaRPr b="1" sz="1800">
                <a:solidFill>
                  <a:srgbClr val="0076D0"/>
                </a:solidFill>
                <a:latin typeface="Proxima Nova"/>
                <a:ea typeface="Proxima Nova"/>
                <a:cs typeface="Proxima Nova"/>
                <a:sym typeface="Proxima Nova"/>
              </a:endParaRPr>
            </a:p>
          </p:txBody>
        </p:sp>
        <p:sp>
          <p:nvSpPr>
            <p:cNvPr id="1023" name="Google Shape;1023;p98"/>
            <p:cNvSpPr txBox="1"/>
            <p:nvPr/>
          </p:nvSpPr>
          <p:spPr>
            <a:xfrm>
              <a:off x="6680950" y="3860800"/>
              <a:ext cx="3000000" cy="400200"/>
            </a:xfrm>
            <a:prstGeom prst="rect">
              <a:avLst/>
            </a:prstGeom>
            <a:noFill/>
            <a:ln>
              <a:noFill/>
            </a:ln>
          </p:spPr>
          <p:txBody>
            <a:bodyPr anchorCtr="0" anchor="t" bIns="91425" lIns="91425" spcFirstLastPara="1" rIns="91425" wrap="square" tIns="91425">
              <a:spAutoFit/>
            </a:bodyPr>
            <a:lstStyle/>
            <a:p>
              <a:pPr indent="0" lvl="0" marL="0" rtl="0" algn="ctr">
                <a:lnSpc>
                  <a:spcPct val="70000"/>
                </a:lnSpc>
                <a:spcBef>
                  <a:spcPts val="0"/>
                </a:spcBef>
                <a:spcAft>
                  <a:spcPts val="0"/>
                </a:spcAft>
                <a:buNone/>
              </a:pPr>
              <a:r>
                <a:rPr lang="en-US" sz="2000">
                  <a:solidFill>
                    <a:srgbClr val="0F2134"/>
                  </a:solidFill>
                  <a:latin typeface="Proxima Nova Semibold"/>
                  <a:ea typeface="Proxima Nova Semibold"/>
                  <a:cs typeface="Proxima Nova Semibold"/>
                  <a:sym typeface="Proxima Nova Semibold"/>
                </a:rPr>
                <a:t>CalREN</a:t>
              </a:r>
              <a:r>
                <a:rPr lang="en-US" sz="2000">
                  <a:solidFill>
                    <a:srgbClr val="0076D0"/>
                  </a:solidFill>
                  <a:latin typeface="Proxima Nova Semibold"/>
                  <a:ea typeface="Proxima Nova Semibold"/>
                  <a:cs typeface="Proxima Nova Semibold"/>
                  <a:sym typeface="Proxima Nova Semibold"/>
                </a:rPr>
                <a:t> </a:t>
              </a:r>
              <a:r>
                <a:rPr lang="en-US" sz="2000">
                  <a:solidFill>
                    <a:srgbClr val="BC3D26"/>
                  </a:solidFill>
                  <a:latin typeface="Proxima Nova Semibold"/>
                  <a:ea typeface="Proxima Nova Semibold"/>
                  <a:cs typeface="Proxima Nova Semibold"/>
                  <a:sym typeface="Proxima Nova Semibold"/>
                </a:rPr>
                <a:t>HPR</a:t>
              </a:r>
              <a:endParaRPr sz="2000">
                <a:solidFill>
                  <a:srgbClr val="BC3D26"/>
                </a:solidFill>
                <a:latin typeface="Proxima Nova"/>
                <a:ea typeface="Proxima Nova"/>
                <a:cs typeface="Proxima Nova"/>
                <a:sym typeface="Proxima Nova"/>
              </a:endParaRPr>
            </a:p>
          </p:txBody>
        </p:sp>
        <p:sp>
          <p:nvSpPr>
            <p:cNvPr id="1024" name="Google Shape;1024;p98"/>
            <p:cNvSpPr txBox="1"/>
            <p:nvPr/>
          </p:nvSpPr>
          <p:spPr>
            <a:xfrm>
              <a:off x="9525013" y="3385800"/>
              <a:ext cx="3000000" cy="594000"/>
            </a:xfrm>
            <a:prstGeom prst="rect">
              <a:avLst/>
            </a:prstGeom>
            <a:noFill/>
            <a:ln>
              <a:noFill/>
            </a:ln>
          </p:spPr>
          <p:txBody>
            <a:bodyPr anchorCtr="0" anchor="t" bIns="91425" lIns="91425" spcFirstLastPara="1" rIns="91425" wrap="square" tIns="91425">
              <a:spAutoFit/>
            </a:bodyPr>
            <a:lstStyle/>
            <a:p>
              <a:pPr indent="0" lvl="0" marL="0" rtl="0" algn="ctr">
                <a:lnSpc>
                  <a:spcPct val="70000"/>
                </a:lnSpc>
                <a:spcBef>
                  <a:spcPts val="0"/>
                </a:spcBef>
                <a:spcAft>
                  <a:spcPts val="0"/>
                </a:spcAft>
                <a:buNone/>
              </a:pPr>
              <a:r>
                <a:rPr lang="en-US" sz="1900">
                  <a:solidFill>
                    <a:srgbClr val="0F2134"/>
                  </a:solidFill>
                  <a:latin typeface="Proxima Nova Semibold"/>
                  <a:ea typeface="Proxima Nova Semibold"/>
                  <a:cs typeface="Proxima Nova Semibold"/>
                  <a:sym typeface="Proxima Nova Semibold"/>
                </a:rPr>
                <a:t>PacWave R&amp;E</a:t>
              </a:r>
              <a:br>
                <a:rPr lang="en-US" sz="1900">
                  <a:solidFill>
                    <a:srgbClr val="0F2134"/>
                  </a:solidFill>
                  <a:latin typeface="Proxima Nova Semibold"/>
                  <a:ea typeface="Proxima Nova Semibold"/>
                  <a:cs typeface="Proxima Nova Semibold"/>
                  <a:sym typeface="Proxima Nova Semibold"/>
                </a:rPr>
              </a:br>
              <a:r>
                <a:rPr lang="en-US" sz="1900">
                  <a:solidFill>
                    <a:srgbClr val="0F2134"/>
                  </a:solidFill>
                  <a:latin typeface="Proxima Nova Semibold"/>
                  <a:ea typeface="Proxima Nova Semibold"/>
                  <a:cs typeface="Proxima Nova Semibold"/>
                  <a:sym typeface="Proxima Nova Semibold"/>
                </a:rPr>
                <a:t>Exchange</a:t>
              </a:r>
              <a:endParaRPr sz="1900">
                <a:solidFill>
                  <a:srgbClr val="BC3D26"/>
                </a:solidFill>
                <a:latin typeface="Proxima Nova"/>
                <a:ea typeface="Proxima Nova"/>
                <a:cs typeface="Proxima Nova"/>
                <a:sym typeface="Proxima Nova"/>
              </a:endParaRPr>
            </a:p>
          </p:txBody>
        </p:sp>
        <p:sp>
          <p:nvSpPr>
            <p:cNvPr id="1025" name="Google Shape;1025;p98"/>
            <p:cNvSpPr txBox="1"/>
            <p:nvPr/>
          </p:nvSpPr>
          <p:spPr>
            <a:xfrm>
              <a:off x="7380413" y="5749800"/>
              <a:ext cx="2031900" cy="389400"/>
            </a:xfrm>
            <a:prstGeom prst="rect">
              <a:avLst/>
            </a:prstGeom>
            <a:noFill/>
            <a:ln>
              <a:noFill/>
            </a:ln>
          </p:spPr>
          <p:txBody>
            <a:bodyPr anchorCtr="0" anchor="t" bIns="91425" lIns="91425" spcFirstLastPara="1" rIns="91425" wrap="square" tIns="91425">
              <a:spAutoFit/>
            </a:bodyPr>
            <a:lstStyle/>
            <a:p>
              <a:pPr indent="0" lvl="0" marL="0" rtl="0" algn="ctr">
                <a:lnSpc>
                  <a:spcPct val="70000"/>
                </a:lnSpc>
                <a:spcBef>
                  <a:spcPts val="0"/>
                </a:spcBef>
                <a:spcAft>
                  <a:spcPts val="0"/>
                </a:spcAft>
                <a:buNone/>
              </a:pPr>
              <a:r>
                <a:rPr lang="en-US" sz="1900">
                  <a:solidFill>
                    <a:srgbClr val="0F2134"/>
                  </a:solidFill>
                  <a:latin typeface="Proxima Nova Semibold"/>
                  <a:ea typeface="Proxima Nova Semibold"/>
                  <a:cs typeface="Proxima Nova Semibold"/>
                  <a:sym typeface="Proxima Nova Semibold"/>
                </a:rPr>
                <a:t>ESnet</a:t>
              </a:r>
              <a:endParaRPr sz="1900">
                <a:solidFill>
                  <a:srgbClr val="BC3D26"/>
                </a:solidFill>
                <a:latin typeface="Proxima Nova"/>
                <a:ea typeface="Proxima Nova"/>
                <a:cs typeface="Proxima Nova"/>
                <a:sym typeface="Proxima Nova"/>
              </a:endParaRPr>
            </a:p>
          </p:txBody>
        </p:sp>
        <p:sp>
          <p:nvSpPr>
            <p:cNvPr id="1026" name="Google Shape;1026;p98"/>
            <p:cNvSpPr txBox="1"/>
            <p:nvPr/>
          </p:nvSpPr>
          <p:spPr>
            <a:xfrm>
              <a:off x="9680938" y="5749800"/>
              <a:ext cx="2031900" cy="389400"/>
            </a:xfrm>
            <a:prstGeom prst="rect">
              <a:avLst/>
            </a:prstGeom>
            <a:noFill/>
            <a:ln>
              <a:noFill/>
            </a:ln>
          </p:spPr>
          <p:txBody>
            <a:bodyPr anchorCtr="0" anchor="t" bIns="91425" lIns="91425" spcFirstLastPara="1" rIns="91425" wrap="square" tIns="91425">
              <a:spAutoFit/>
            </a:bodyPr>
            <a:lstStyle/>
            <a:p>
              <a:pPr indent="0" lvl="0" marL="0" rtl="0" algn="ctr">
                <a:lnSpc>
                  <a:spcPct val="70000"/>
                </a:lnSpc>
                <a:spcBef>
                  <a:spcPts val="0"/>
                </a:spcBef>
                <a:spcAft>
                  <a:spcPts val="0"/>
                </a:spcAft>
                <a:buNone/>
              </a:pPr>
              <a:r>
                <a:rPr lang="en-US" sz="1900">
                  <a:solidFill>
                    <a:srgbClr val="0F2134"/>
                  </a:solidFill>
                  <a:latin typeface="Proxima Nova Semibold"/>
                  <a:ea typeface="Proxima Nova Semibold"/>
                  <a:cs typeface="Proxima Nova Semibold"/>
                  <a:sym typeface="Proxima Nova Semibold"/>
                </a:rPr>
                <a:t>LHC1</a:t>
              </a:r>
              <a:endParaRPr sz="1900">
                <a:solidFill>
                  <a:srgbClr val="BC3D26"/>
                </a:solidFill>
                <a:latin typeface="Proxima Nova"/>
                <a:ea typeface="Proxima Nova"/>
                <a:cs typeface="Proxima Nova"/>
                <a:sym typeface="Proxima Nova"/>
              </a:endParaRPr>
            </a:p>
          </p:txBody>
        </p:sp>
        <p:sp>
          <p:nvSpPr>
            <p:cNvPr id="1027" name="Google Shape;1027;p98"/>
            <p:cNvSpPr txBox="1"/>
            <p:nvPr/>
          </p:nvSpPr>
          <p:spPr>
            <a:xfrm>
              <a:off x="8577400" y="1793250"/>
              <a:ext cx="2031900" cy="389400"/>
            </a:xfrm>
            <a:prstGeom prst="rect">
              <a:avLst/>
            </a:prstGeom>
            <a:noFill/>
            <a:ln>
              <a:noFill/>
            </a:ln>
          </p:spPr>
          <p:txBody>
            <a:bodyPr anchorCtr="0" anchor="t" bIns="91425" lIns="91425" spcFirstLastPara="1" rIns="91425" wrap="square" tIns="91425">
              <a:spAutoFit/>
            </a:bodyPr>
            <a:lstStyle/>
            <a:p>
              <a:pPr indent="0" lvl="0" marL="0" rtl="0" algn="ctr">
                <a:lnSpc>
                  <a:spcPct val="70000"/>
                </a:lnSpc>
                <a:spcBef>
                  <a:spcPts val="0"/>
                </a:spcBef>
                <a:spcAft>
                  <a:spcPts val="0"/>
                </a:spcAft>
                <a:buNone/>
              </a:pPr>
              <a:r>
                <a:rPr lang="en-US" sz="1900">
                  <a:solidFill>
                    <a:srgbClr val="0F2134"/>
                  </a:solidFill>
                  <a:latin typeface="Proxima Nova Semibold"/>
                  <a:ea typeface="Proxima Nova Semibold"/>
                  <a:cs typeface="Proxima Nova Semibold"/>
                  <a:sym typeface="Proxima Nova Semibold"/>
                </a:rPr>
                <a:t>Internet2 R&amp;E</a:t>
              </a:r>
              <a:endParaRPr sz="1900">
                <a:solidFill>
                  <a:srgbClr val="BC3D26"/>
                </a:solidFill>
                <a:latin typeface="Proxima Nova"/>
                <a:ea typeface="Proxima Nova"/>
                <a:cs typeface="Proxima Nova"/>
                <a:sym typeface="Proxima Nova"/>
              </a:endParaRPr>
            </a:p>
          </p:txBody>
        </p:sp>
        <p:pic>
          <p:nvPicPr>
            <p:cNvPr id="1028" name="Google Shape;1028;p98"/>
            <p:cNvPicPr preferRelativeResize="0"/>
            <p:nvPr/>
          </p:nvPicPr>
          <p:blipFill rotWithShape="1">
            <a:blip r:embed="rId9">
              <a:alphaModFix/>
            </a:blip>
            <a:srcRect b="68633" l="3714" r="86870" t="20146"/>
            <a:stretch/>
          </p:blipFill>
          <p:spPr>
            <a:xfrm>
              <a:off x="5497725" y="2834675"/>
              <a:ext cx="598273" cy="618173"/>
            </a:xfrm>
            <a:prstGeom prst="rect">
              <a:avLst/>
            </a:prstGeom>
            <a:noFill/>
            <a:ln>
              <a:noFill/>
            </a:ln>
          </p:spPr>
        </p:pic>
        <p:pic>
          <p:nvPicPr>
            <p:cNvPr id="1029" name="Google Shape;1029;p98"/>
            <p:cNvPicPr preferRelativeResize="0"/>
            <p:nvPr/>
          </p:nvPicPr>
          <p:blipFill rotWithShape="1">
            <a:blip r:embed="rId9">
              <a:alphaModFix/>
            </a:blip>
            <a:srcRect b="68633" l="3714" r="86870" t="20146"/>
            <a:stretch/>
          </p:blipFill>
          <p:spPr>
            <a:xfrm>
              <a:off x="5497725" y="1454475"/>
              <a:ext cx="598273" cy="618173"/>
            </a:xfrm>
            <a:prstGeom prst="rect">
              <a:avLst/>
            </a:prstGeom>
            <a:noFill/>
            <a:ln>
              <a:noFill/>
            </a:ln>
          </p:spPr>
        </p:pic>
      </p:grpSp>
      <p:sp>
        <p:nvSpPr>
          <p:cNvPr id="1030" name="Google Shape;1030;p98"/>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99"/>
          <p:cNvSpPr txBox="1"/>
          <p:nvPr>
            <p:ph type="ctrTitle"/>
          </p:nvPr>
        </p:nvSpPr>
        <p:spPr>
          <a:xfrm>
            <a:off x="75" y="2854075"/>
            <a:ext cx="12192000" cy="16803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sz="5600"/>
              <a:t>MPLS VPN Services</a:t>
            </a:r>
            <a:endParaRPr sz="5600"/>
          </a:p>
          <a:p>
            <a:pPr indent="0" lvl="0" marL="0" rtl="0" algn="ctr">
              <a:spcBef>
                <a:spcPts val="0"/>
              </a:spcBef>
              <a:spcAft>
                <a:spcPts val="0"/>
              </a:spcAft>
              <a:buNone/>
            </a:pPr>
            <a:r>
              <a:rPr lang="en-US" sz="5600"/>
              <a:t>Layer 2 Virtual Private Networks</a:t>
            </a:r>
            <a:endParaRPr sz="5600"/>
          </a:p>
          <a:p>
            <a:pPr indent="0" lvl="0" marL="0" rtl="0" algn="ctr">
              <a:spcBef>
                <a:spcPts val="0"/>
              </a:spcBef>
              <a:spcAft>
                <a:spcPts val="0"/>
              </a:spcAft>
              <a:buNone/>
            </a:pPr>
            <a:r>
              <a:rPr lang="en-US" sz="5600"/>
              <a:t>E-LINE</a:t>
            </a:r>
            <a:endParaRPr sz="56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100"/>
          <p:cNvSpPr txBox="1"/>
          <p:nvPr>
            <p:ph type="title"/>
          </p:nvPr>
        </p:nvSpPr>
        <p:spPr>
          <a:xfrm>
            <a:off x="268275" y="298850"/>
            <a:ext cx="4189500" cy="1316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3600"/>
              <a:t>L2VPN – E-LINE</a:t>
            </a:r>
            <a:endParaRPr sz="3600"/>
          </a:p>
        </p:txBody>
      </p:sp>
      <p:sp>
        <p:nvSpPr>
          <p:cNvPr id="1043" name="Google Shape;1043;p100"/>
          <p:cNvSpPr txBox="1"/>
          <p:nvPr>
            <p:ph idx="2" type="body"/>
          </p:nvPr>
        </p:nvSpPr>
        <p:spPr>
          <a:xfrm>
            <a:off x="204625" y="1875575"/>
            <a:ext cx="4374900" cy="4998000"/>
          </a:xfrm>
          <a:prstGeom prst="rect">
            <a:avLst/>
          </a:prstGeom>
        </p:spPr>
        <p:txBody>
          <a:bodyPr anchorCtr="0" anchor="t" bIns="45700" lIns="91425" spcFirstLastPara="1" rIns="91425" wrap="square" tIns="45700">
            <a:noAutofit/>
          </a:bodyPr>
          <a:lstStyle/>
          <a:p>
            <a:pPr indent="-361950" lvl="0" marL="457200" rtl="0" algn="l">
              <a:lnSpc>
                <a:spcPct val="100000"/>
              </a:lnSpc>
              <a:spcBef>
                <a:spcPts val="1000"/>
              </a:spcBef>
              <a:spcAft>
                <a:spcPts val="0"/>
              </a:spcAft>
              <a:buSzPts val="2100"/>
              <a:buChar char="●"/>
            </a:pPr>
            <a:r>
              <a:rPr lang="en-US" sz="2400"/>
              <a:t>Use to extend layer 2 networks between 2 remote locations</a:t>
            </a:r>
            <a:endParaRPr sz="2400"/>
          </a:p>
          <a:p>
            <a:pPr indent="-361950" lvl="0" marL="457200" rtl="0" algn="l">
              <a:lnSpc>
                <a:spcPct val="100000"/>
              </a:lnSpc>
              <a:spcBef>
                <a:spcPts val="0"/>
              </a:spcBef>
              <a:spcAft>
                <a:spcPts val="0"/>
              </a:spcAft>
              <a:buSzPts val="2100"/>
              <a:buChar char="●"/>
            </a:pPr>
            <a:r>
              <a:rPr lang="en-US" sz="2400"/>
              <a:t>Use case: Transparently connect two locations</a:t>
            </a:r>
            <a:endParaRPr sz="2400"/>
          </a:p>
          <a:p>
            <a:pPr indent="-361950" lvl="0" marL="457200" rtl="0" algn="l">
              <a:lnSpc>
                <a:spcPct val="100000"/>
              </a:lnSpc>
              <a:spcBef>
                <a:spcPts val="0"/>
              </a:spcBef>
              <a:spcAft>
                <a:spcPts val="0"/>
              </a:spcAft>
              <a:buSzPts val="2100"/>
              <a:buChar char="●"/>
            </a:pPr>
            <a:r>
              <a:rPr lang="en-US" sz="2400"/>
              <a:t>Fiber-like connection between locations – with less cost than dark fiber</a:t>
            </a:r>
            <a:endParaRPr sz="2400"/>
          </a:p>
        </p:txBody>
      </p:sp>
      <p:pic>
        <p:nvPicPr>
          <p:cNvPr id="1044" name="Google Shape;1044;p100"/>
          <p:cNvPicPr preferRelativeResize="0"/>
          <p:nvPr/>
        </p:nvPicPr>
        <p:blipFill rotWithShape="1">
          <a:blip r:embed="rId3">
            <a:alphaModFix/>
          </a:blip>
          <a:srcRect b="0" l="0" r="0" t="0"/>
          <a:stretch/>
        </p:blipFill>
        <p:spPr>
          <a:xfrm>
            <a:off x="5219701" y="1859049"/>
            <a:ext cx="6750950" cy="2959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101"/>
          <p:cNvSpPr txBox="1"/>
          <p:nvPr>
            <p:ph type="title"/>
          </p:nvPr>
        </p:nvSpPr>
        <p:spPr>
          <a:xfrm>
            <a:off x="268275" y="298850"/>
            <a:ext cx="4189500" cy="1316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3600"/>
              <a:t>L2VPN – E-LINE</a:t>
            </a:r>
            <a:endParaRPr sz="3600"/>
          </a:p>
          <a:p>
            <a:pPr indent="0" lvl="0" marL="0" rtl="0" algn="l">
              <a:spcBef>
                <a:spcPts val="0"/>
              </a:spcBef>
              <a:spcAft>
                <a:spcPts val="0"/>
              </a:spcAft>
              <a:buNone/>
            </a:pPr>
            <a:r>
              <a:rPr lang="en-US" sz="3600"/>
              <a:t>Case Study</a:t>
            </a:r>
            <a:endParaRPr sz="3600"/>
          </a:p>
        </p:txBody>
      </p:sp>
      <p:sp>
        <p:nvSpPr>
          <p:cNvPr id="1051" name="Google Shape;1051;p101"/>
          <p:cNvSpPr txBox="1"/>
          <p:nvPr>
            <p:ph idx="2" type="body"/>
          </p:nvPr>
        </p:nvSpPr>
        <p:spPr>
          <a:xfrm>
            <a:off x="204625" y="1875575"/>
            <a:ext cx="4374900" cy="4998000"/>
          </a:xfrm>
          <a:prstGeom prst="rect">
            <a:avLst/>
          </a:prstGeom>
        </p:spPr>
        <p:txBody>
          <a:bodyPr anchorCtr="0" anchor="t" bIns="45700" lIns="91425" spcFirstLastPara="1" rIns="91425" wrap="square" tIns="45700">
            <a:noAutofit/>
          </a:bodyPr>
          <a:lstStyle/>
          <a:p>
            <a:pPr indent="-361950" lvl="0" marL="457200" rtl="0" algn="l">
              <a:lnSpc>
                <a:spcPct val="100000"/>
              </a:lnSpc>
              <a:spcBef>
                <a:spcPts val="1000"/>
              </a:spcBef>
              <a:spcAft>
                <a:spcPts val="0"/>
              </a:spcAft>
              <a:buSzPts val="2100"/>
              <a:buChar char="●"/>
            </a:pPr>
            <a:r>
              <a:rPr lang="en-US" sz="2400"/>
              <a:t>Connect remote campuses without routing or extra hardware</a:t>
            </a:r>
            <a:endParaRPr sz="2400"/>
          </a:p>
          <a:p>
            <a:pPr indent="-361950" lvl="0" marL="457200" rtl="0" algn="l">
              <a:lnSpc>
                <a:spcPct val="100000"/>
              </a:lnSpc>
              <a:spcBef>
                <a:spcPts val="0"/>
              </a:spcBef>
              <a:spcAft>
                <a:spcPts val="0"/>
              </a:spcAft>
              <a:buSzPts val="2100"/>
              <a:buChar char="●"/>
            </a:pPr>
            <a:r>
              <a:rPr lang="en-US" sz="2400"/>
              <a:t>Recently provisioned Weed Campus and Yreka Campus E-LINE for Colleges of the Siskiyou</a:t>
            </a:r>
            <a:endParaRPr sz="2400"/>
          </a:p>
        </p:txBody>
      </p:sp>
      <p:sp>
        <p:nvSpPr>
          <p:cNvPr id="1052" name="Google Shape;1052;p101"/>
          <p:cNvSpPr/>
          <p:nvPr/>
        </p:nvSpPr>
        <p:spPr>
          <a:xfrm>
            <a:off x="6412539" y="3219108"/>
            <a:ext cx="284400" cy="284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53" name="Google Shape;1053;p101"/>
          <p:cNvPicPr preferRelativeResize="0"/>
          <p:nvPr/>
        </p:nvPicPr>
        <p:blipFill rotWithShape="1">
          <a:blip r:embed="rId3">
            <a:alphaModFix/>
          </a:blip>
          <a:srcRect b="0" l="0" r="0" t="0"/>
          <a:stretch/>
        </p:blipFill>
        <p:spPr>
          <a:xfrm>
            <a:off x="5112600" y="2414825"/>
            <a:ext cx="6970976" cy="18930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pic>
        <p:nvPicPr>
          <p:cNvPr id="1059" name="Google Shape;1059;p102"/>
          <p:cNvPicPr preferRelativeResize="0"/>
          <p:nvPr/>
        </p:nvPicPr>
        <p:blipFill rotWithShape="1">
          <a:blip r:embed="rId3">
            <a:alphaModFix/>
          </a:blip>
          <a:srcRect b="0" l="0" r="0" t="0"/>
          <a:stretch/>
        </p:blipFill>
        <p:spPr>
          <a:xfrm flipH="1">
            <a:off x="1657861" y="3153060"/>
            <a:ext cx="2421207" cy="1482510"/>
          </a:xfrm>
          <a:prstGeom prst="rect">
            <a:avLst/>
          </a:prstGeom>
          <a:noFill/>
          <a:ln>
            <a:noFill/>
          </a:ln>
        </p:spPr>
      </p:pic>
      <p:cxnSp>
        <p:nvCxnSpPr>
          <p:cNvPr id="1060" name="Google Shape;1060;p102"/>
          <p:cNvCxnSpPr/>
          <p:nvPr/>
        </p:nvCxnSpPr>
        <p:spPr>
          <a:xfrm>
            <a:off x="4229155" y="4216630"/>
            <a:ext cx="1827300" cy="1166100"/>
          </a:xfrm>
          <a:prstGeom prst="curvedConnector3">
            <a:avLst>
              <a:gd fmla="val 68108" name="adj1"/>
            </a:avLst>
          </a:prstGeom>
          <a:noFill/>
          <a:ln cap="flat" cmpd="sng" w="38100">
            <a:solidFill>
              <a:srgbClr val="666666"/>
            </a:solidFill>
            <a:prstDash val="solid"/>
            <a:round/>
            <a:headEnd len="med" w="med" type="none"/>
            <a:tailEnd len="med" w="med" type="none"/>
          </a:ln>
        </p:spPr>
      </p:cxnSp>
      <p:cxnSp>
        <p:nvCxnSpPr>
          <p:cNvPr id="1061" name="Google Shape;1061;p102"/>
          <p:cNvCxnSpPr>
            <a:endCxn id="1062" idx="1"/>
          </p:cNvCxnSpPr>
          <p:nvPr/>
        </p:nvCxnSpPr>
        <p:spPr>
          <a:xfrm flipH="1" rot="10800000">
            <a:off x="4330555" y="2735255"/>
            <a:ext cx="1725900" cy="1331400"/>
          </a:xfrm>
          <a:prstGeom prst="curvedConnector3">
            <a:avLst>
              <a:gd fmla="val 61084" name="adj1"/>
            </a:avLst>
          </a:prstGeom>
          <a:noFill/>
          <a:ln cap="flat" cmpd="sng" w="38100">
            <a:solidFill>
              <a:srgbClr val="BC3D26"/>
            </a:solidFill>
            <a:prstDash val="solid"/>
            <a:round/>
            <a:headEnd len="med" w="med" type="none"/>
            <a:tailEnd len="med" w="med" type="none"/>
          </a:ln>
        </p:spPr>
      </p:cxnSp>
      <p:sp>
        <p:nvSpPr>
          <p:cNvPr id="1063" name="Google Shape;1063;p102"/>
          <p:cNvSpPr txBox="1"/>
          <p:nvPr>
            <p:ph type="title"/>
          </p:nvPr>
        </p:nvSpPr>
        <p:spPr>
          <a:xfrm>
            <a:off x="371049" y="0"/>
            <a:ext cx="11620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900"/>
              <a:t>CENIC Rapid Private Interconnect (RPI) over E-LINE</a:t>
            </a:r>
            <a:endParaRPr sz="3900"/>
          </a:p>
        </p:txBody>
      </p:sp>
      <p:pic>
        <p:nvPicPr>
          <p:cNvPr id="1064" name="Google Shape;1064;p102"/>
          <p:cNvPicPr preferRelativeResize="0"/>
          <p:nvPr/>
        </p:nvPicPr>
        <p:blipFill rotWithShape="1">
          <a:blip r:embed="rId3">
            <a:alphaModFix/>
          </a:blip>
          <a:srcRect b="0" l="0" r="0" t="0"/>
          <a:stretch/>
        </p:blipFill>
        <p:spPr>
          <a:xfrm flipH="1">
            <a:off x="5307836" y="1964235"/>
            <a:ext cx="2421207" cy="1482510"/>
          </a:xfrm>
          <a:prstGeom prst="rect">
            <a:avLst/>
          </a:prstGeom>
          <a:noFill/>
          <a:ln>
            <a:noFill/>
          </a:ln>
        </p:spPr>
      </p:pic>
      <p:pic>
        <p:nvPicPr>
          <p:cNvPr id="1065" name="Google Shape;1065;p102"/>
          <p:cNvPicPr preferRelativeResize="0"/>
          <p:nvPr/>
        </p:nvPicPr>
        <p:blipFill rotWithShape="1">
          <a:blip r:embed="rId3">
            <a:alphaModFix/>
          </a:blip>
          <a:srcRect b="0" l="0" r="0" t="0"/>
          <a:stretch/>
        </p:blipFill>
        <p:spPr>
          <a:xfrm flipH="1">
            <a:off x="7962903" y="1558496"/>
            <a:ext cx="3200399" cy="1959598"/>
          </a:xfrm>
          <a:prstGeom prst="rect">
            <a:avLst/>
          </a:prstGeom>
          <a:noFill/>
          <a:ln>
            <a:noFill/>
          </a:ln>
        </p:spPr>
      </p:pic>
      <p:pic>
        <p:nvPicPr>
          <p:cNvPr id="1066" name="Google Shape;1066;p102"/>
          <p:cNvPicPr preferRelativeResize="0"/>
          <p:nvPr/>
        </p:nvPicPr>
        <p:blipFill rotWithShape="1">
          <a:blip r:embed="rId3">
            <a:alphaModFix/>
          </a:blip>
          <a:srcRect b="0" l="0" r="0" t="0"/>
          <a:stretch/>
        </p:blipFill>
        <p:spPr>
          <a:xfrm flipH="1">
            <a:off x="7962903" y="4086743"/>
            <a:ext cx="3200399" cy="1959598"/>
          </a:xfrm>
          <a:prstGeom prst="rect">
            <a:avLst/>
          </a:prstGeom>
          <a:noFill/>
          <a:ln>
            <a:noFill/>
          </a:ln>
        </p:spPr>
      </p:pic>
      <p:pic>
        <p:nvPicPr>
          <p:cNvPr id="1067" name="Google Shape;1067;p102"/>
          <p:cNvPicPr preferRelativeResize="0"/>
          <p:nvPr/>
        </p:nvPicPr>
        <p:blipFill rotWithShape="1">
          <a:blip r:embed="rId3">
            <a:alphaModFix/>
          </a:blip>
          <a:srcRect b="0" l="0" r="0" t="0"/>
          <a:stretch/>
        </p:blipFill>
        <p:spPr>
          <a:xfrm flipH="1">
            <a:off x="5310246" y="4402691"/>
            <a:ext cx="2421207" cy="1482510"/>
          </a:xfrm>
          <a:prstGeom prst="rect">
            <a:avLst/>
          </a:prstGeom>
          <a:noFill/>
          <a:ln>
            <a:noFill/>
          </a:ln>
        </p:spPr>
      </p:pic>
      <p:sp>
        <p:nvSpPr>
          <p:cNvPr id="1068" name="Google Shape;1068;p102"/>
          <p:cNvSpPr txBox="1"/>
          <p:nvPr/>
        </p:nvSpPr>
        <p:spPr>
          <a:xfrm>
            <a:off x="1922578" y="3412625"/>
            <a:ext cx="2043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solidFill>
                  <a:srgbClr val="3F3F3F"/>
                </a:solidFill>
                <a:latin typeface="Proxima Nova Semibold"/>
                <a:ea typeface="Proxima Nova Semibold"/>
                <a:cs typeface="Proxima Nova Semibold"/>
                <a:sym typeface="Proxima Nova Semibold"/>
              </a:rPr>
              <a:t>CalREN</a:t>
            </a:r>
            <a:endParaRPr sz="1600">
              <a:solidFill>
                <a:srgbClr val="3F3F3F"/>
              </a:solidFill>
              <a:latin typeface="Proxima Nova Semibold"/>
              <a:ea typeface="Proxima Nova Semibold"/>
              <a:cs typeface="Proxima Nova Semibold"/>
              <a:sym typeface="Proxima Nova Semibold"/>
            </a:endParaRPr>
          </a:p>
        </p:txBody>
      </p:sp>
      <p:sp>
        <p:nvSpPr>
          <p:cNvPr id="1069" name="Google Shape;1069;p102"/>
          <p:cNvSpPr txBox="1"/>
          <p:nvPr/>
        </p:nvSpPr>
        <p:spPr>
          <a:xfrm>
            <a:off x="106478" y="4405675"/>
            <a:ext cx="2043000" cy="603300"/>
          </a:xfrm>
          <a:prstGeom prst="rect">
            <a:avLst/>
          </a:prstGeom>
          <a:noFill/>
          <a:ln>
            <a:noFill/>
          </a:ln>
        </p:spPr>
        <p:txBody>
          <a:bodyPr anchorCtr="0" anchor="t" bIns="91425" lIns="91425" spcFirstLastPara="1" rIns="91425" wrap="square" tIns="91425">
            <a:spAutoFit/>
          </a:bodyPr>
          <a:lstStyle/>
          <a:p>
            <a:pPr indent="0" lvl="0" marL="0" rtl="0" algn="ctr">
              <a:lnSpc>
                <a:spcPct val="85000"/>
              </a:lnSpc>
              <a:spcBef>
                <a:spcPts val="0"/>
              </a:spcBef>
              <a:spcAft>
                <a:spcPts val="0"/>
              </a:spcAft>
              <a:buNone/>
            </a:pPr>
            <a:r>
              <a:rPr lang="en-US" sz="1600">
                <a:solidFill>
                  <a:srgbClr val="3F3F3F"/>
                </a:solidFill>
                <a:latin typeface="Proxima Nova Semibold"/>
                <a:ea typeface="Proxima Nova Semibold"/>
                <a:cs typeface="Proxima Nova Semibold"/>
                <a:sym typeface="Proxima Nova Semibold"/>
              </a:rPr>
              <a:t>CENIC</a:t>
            </a:r>
            <a:endParaRPr sz="1600">
              <a:solidFill>
                <a:srgbClr val="3F3F3F"/>
              </a:solidFill>
              <a:latin typeface="Proxima Nova Semibold"/>
              <a:ea typeface="Proxima Nova Semibold"/>
              <a:cs typeface="Proxima Nova Semibold"/>
              <a:sym typeface="Proxima Nova Semibold"/>
            </a:endParaRPr>
          </a:p>
          <a:p>
            <a:pPr indent="0" lvl="0" marL="0" rtl="0" algn="ctr">
              <a:lnSpc>
                <a:spcPct val="85000"/>
              </a:lnSpc>
              <a:spcBef>
                <a:spcPts val="0"/>
              </a:spcBef>
              <a:spcAft>
                <a:spcPts val="0"/>
              </a:spcAft>
              <a:buNone/>
            </a:pPr>
            <a:r>
              <a:rPr lang="en-US" sz="1600">
                <a:solidFill>
                  <a:srgbClr val="3F3F3F"/>
                </a:solidFill>
                <a:latin typeface="Proxima Nova Semibold"/>
                <a:ea typeface="Proxima Nova Semibold"/>
                <a:cs typeface="Proxima Nova Semibold"/>
                <a:sym typeface="Proxima Nova Semibold"/>
              </a:rPr>
              <a:t>Associate</a:t>
            </a:r>
            <a:endParaRPr sz="1600">
              <a:solidFill>
                <a:srgbClr val="3F3F3F"/>
              </a:solidFill>
              <a:latin typeface="Proxima Nova Semibold"/>
              <a:ea typeface="Proxima Nova Semibold"/>
              <a:cs typeface="Proxima Nova Semibold"/>
              <a:sym typeface="Proxima Nova Semibold"/>
            </a:endParaRPr>
          </a:p>
        </p:txBody>
      </p:sp>
      <p:sp>
        <p:nvSpPr>
          <p:cNvPr id="1070" name="Google Shape;1070;p102"/>
          <p:cNvSpPr txBox="1"/>
          <p:nvPr/>
        </p:nvSpPr>
        <p:spPr>
          <a:xfrm>
            <a:off x="3175003" y="4406775"/>
            <a:ext cx="2043000" cy="603300"/>
          </a:xfrm>
          <a:prstGeom prst="rect">
            <a:avLst/>
          </a:prstGeom>
          <a:noFill/>
          <a:ln>
            <a:noFill/>
          </a:ln>
        </p:spPr>
        <p:txBody>
          <a:bodyPr anchorCtr="0" anchor="t" bIns="91425" lIns="91425" spcFirstLastPara="1" rIns="91425" wrap="square" tIns="91425">
            <a:spAutoFit/>
          </a:bodyPr>
          <a:lstStyle/>
          <a:p>
            <a:pPr indent="0" lvl="0" marL="0" rtl="0" algn="ctr">
              <a:lnSpc>
                <a:spcPct val="85000"/>
              </a:lnSpc>
              <a:spcBef>
                <a:spcPts val="0"/>
              </a:spcBef>
              <a:spcAft>
                <a:spcPts val="0"/>
              </a:spcAft>
              <a:buNone/>
            </a:pPr>
            <a:r>
              <a:rPr lang="en-US" sz="1600">
                <a:solidFill>
                  <a:srgbClr val="3F3F3F"/>
                </a:solidFill>
                <a:latin typeface="Proxima Nova Semibold"/>
                <a:ea typeface="Proxima Nova Semibold"/>
                <a:cs typeface="Proxima Nova Semibold"/>
                <a:sym typeface="Proxima Nova Semibold"/>
              </a:rPr>
              <a:t>CalREN</a:t>
            </a:r>
            <a:endParaRPr sz="1600">
              <a:solidFill>
                <a:srgbClr val="3F3F3F"/>
              </a:solidFill>
              <a:latin typeface="Proxima Nova Semibold"/>
              <a:ea typeface="Proxima Nova Semibold"/>
              <a:cs typeface="Proxima Nova Semibold"/>
              <a:sym typeface="Proxima Nova Semibold"/>
            </a:endParaRPr>
          </a:p>
          <a:p>
            <a:pPr indent="0" lvl="0" marL="0" rtl="0" algn="ctr">
              <a:lnSpc>
                <a:spcPct val="85000"/>
              </a:lnSpc>
              <a:spcBef>
                <a:spcPts val="0"/>
              </a:spcBef>
              <a:spcAft>
                <a:spcPts val="0"/>
              </a:spcAft>
              <a:buNone/>
            </a:pPr>
            <a:r>
              <a:rPr lang="en-US" sz="1600">
                <a:solidFill>
                  <a:srgbClr val="3F3F3F"/>
                </a:solidFill>
                <a:latin typeface="Proxima Nova Semibold"/>
                <a:ea typeface="Proxima Nova Semibold"/>
                <a:cs typeface="Proxima Nova Semibold"/>
                <a:sym typeface="Proxima Nova Semibold"/>
              </a:rPr>
              <a:t>Edge Router</a:t>
            </a:r>
            <a:endParaRPr sz="1600">
              <a:solidFill>
                <a:srgbClr val="3F3F3F"/>
              </a:solidFill>
              <a:latin typeface="Proxima Nova Semibold"/>
              <a:ea typeface="Proxima Nova Semibold"/>
              <a:cs typeface="Proxima Nova Semibold"/>
              <a:sym typeface="Proxima Nova Semibold"/>
            </a:endParaRPr>
          </a:p>
        </p:txBody>
      </p:sp>
      <p:sp>
        <p:nvSpPr>
          <p:cNvPr id="1071" name="Google Shape;1071;p102"/>
          <p:cNvSpPr txBox="1"/>
          <p:nvPr/>
        </p:nvSpPr>
        <p:spPr>
          <a:xfrm>
            <a:off x="3227503" y="5367700"/>
            <a:ext cx="2043000" cy="393900"/>
          </a:xfrm>
          <a:prstGeom prst="rect">
            <a:avLst/>
          </a:prstGeom>
          <a:noFill/>
          <a:ln>
            <a:noFill/>
          </a:ln>
        </p:spPr>
        <p:txBody>
          <a:bodyPr anchorCtr="0" anchor="t" bIns="91425" lIns="91425" spcFirstLastPara="1" rIns="91425" wrap="square" tIns="91425">
            <a:spAutoFit/>
          </a:bodyPr>
          <a:lstStyle/>
          <a:p>
            <a:pPr indent="0" lvl="0" marL="0" rtl="0" algn="ctr">
              <a:lnSpc>
                <a:spcPct val="85000"/>
              </a:lnSpc>
              <a:spcBef>
                <a:spcPts val="0"/>
              </a:spcBef>
              <a:spcAft>
                <a:spcPts val="0"/>
              </a:spcAft>
              <a:buNone/>
            </a:pPr>
            <a:r>
              <a:rPr lang="en-US" sz="1600">
                <a:solidFill>
                  <a:srgbClr val="3F3F3F"/>
                </a:solidFill>
                <a:latin typeface="Proxima Nova Semibold"/>
                <a:ea typeface="Proxima Nova Semibold"/>
                <a:cs typeface="Proxima Nova Semibold"/>
                <a:sym typeface="Proxima Nova Semibold"/>
              </a:rPr>
              <a:t>E-LINE</a:t>
            </a:r>
            <a:endParaRPr sz="1600">
              <a:solidFill>
                <a:srgbClr val="3F3F3F"/>
              </a:solidFill>
              <a:latin typeface="Proxima Nova Semibold"/>
              <a:ea typeface="Proxima Nova Semibold"/>
              <a:cs typeface="Proxima Nova Semibold"/>
              <a:sym typeface="Proxima Nova Semibold"/>
            </a:endParaRPr>
          </a:p>
        </p:txBody>
      </p:sp>
      <p:sp>
        <p:nvSpPr>
          <p:cNvPr id="1072" name="Google Shape;1072;p102"/>
          <p:cNvSpPr txBox="1"/>
          <p:nvPr/>
        </p:nvSpPr>
        <p:spPr>
          <a:xfrm>
            <a:off x="4597403" y="4206150"/>
            <a:ext cx="2043000" cy="551100"/>
          </a:xfrm>
          <a:prstGeom prst="rect">
            <a:avLst/>
          </a:prstGeom>
          <a:noFill/>
          <a:ln>
            <a:noFill/>
          </a:ln>
        </p:spPr>
        <p:txBody>
          <a:bodyPr anchorCtr="0" anchor="t" bIns="91425" lIns="91425" spcFirstLastPara="1" rIns="91425" wrap="square" tIns="91425">
            <a:spAutoFit/>
          </a:bodyPr>
          <a:lstStyle/>
          <a:p>
            <a:pPr indent="0" lvl="0" marL="0" rtl="0" algn="ctr">
              <a:lnSpc>
                <a:spcPct val="85000"/>
              </a:lnSpc>
              <a:spcBef>
                <a:spcPts val="0"/>
              </a:spcBef>
              <a:spcAft>
                <a:spcPts val="0"/>
              </a:spcAft>
              <a:buNone/>
            </a:pPr>
            <a:r>
              <a:rPr lang="en-US">
                <a:solidFill>
                  <a:srgbClr val="3F3F3F"/>
                </a:solidFill>
                <a:latin typeface="Proxima Nova Semibold"/>
                <a:ea typeface="Proxima Nova Semibold"/>
                <a:cs typeface="Proxima Nova Semibold"/>
                <a:sym typeface="Proxima Nova Semibold"/>
              </a:rPr>
              <a:t>Dedicated</a:t>
            </a:r>
            <a:br>
              <a:rPr lang="en-US">
                <a:solidFill>
                  <a:srgbClr val="3F3F3F"/>
                </a:solidFill>
                <a:latin typeface="Proxima Nova Semibold"/>
                <a:ea typeface="Proxima Nova Semibold"/>
                <a:cs typeface="Proxima Nova Semibold"/>
                <a:sym typeface="Proxima Nova Semibold"/>
              </a:rPr>
            </a:br>
            <a:r>
              <a:rPr lang="en-US">
                <a:solidFill>
                  <a:srgbClr val="3F3F3F"/>
                </a:solidFill>
                <a:latin typeface="Proxima Nova Semibold"/>
                <a:ea typeface="Proxima Nova Semibold"/>
                <a:cs typeface="Proxima Nova Semibold"/>
                <a:sym typeface="Proxima Nova Semibold"/>
              </a:rPr>
              <a:t>Port</a:t>
            </a:r>
            <a:endParaRPr>
              <a:solidFill>
                <a:srgbClr val="3F3F3F"/>
              </a:solidFill>
              <a:latin typeface="Proxima Nova Semibold"/>
              <a:ea typeface="Proxima Nova Semibold"/>
              <a:cs typeface="Proxima Nova Semibold"/>
              <a:sym typeface="Proxima Nova Semibold"/>
            </a:endParaRPr>
          </a:p>
        </p:txBody>
      </p:sp>
      <p:sp>
        <p:nvSpPr>
          <p:cNvPr id="1073" name="Google Shape;1073;p102"/>
          <p:cNvSpPr txBox="1"/>
          <p:nvPr/>
        </p:nvSpPr>
        <p:spPr>
          <a:xfrm>
            <a:off x="4597400" y="3592013"/>
            <a:ext cx="2043000" cy="551100"/>
          </a:xfrm>
          <a:prstGeom prst="rect">
            <a:avLst/>
          </a:prstGeom>
          <a:noFill/>
          <a:ln>
            <a:noFill/>
          </a:ln>
        </p:spPr>
        <p:txBody>
          <a:bodyPr anchorCtr="0" anchor="t" bIns="91425" lIns="91425" spcFirstLastPara="1" rIns="91425" wrap="square" tIns="91425">
            <a:spAutoFit/>
          </a:bodyPr>
          <a:lstStyle/>
          <a:p>
            <a:pPr indent="0" lvl="0" marL="0" rtl="0" algn="ctr">
              <a:lnSpc>
                <a:spcPct val="85000"/>
              </a:lnSpc>
              <a:spcBef>
                <a:spcPts val="0"/>
              </a:spcBef>
              <a:spcAft>
                <a:spcPts val="0"/>
              </a:spcAft>
              <a:buNone/>
            </a:pPr>
            <a:r>
              <a:rPr lang="en-US">
                <a:solidFill>
                  <a:srgbClr val="3F3F3F"/>
                </a:solidFill>
                <a:latin typeface="Proxima Nova Semibold"/>
                <a:ea typeface="Proxima Nova Semibold"/>
                <a:cs typeface="Proxima Nova Semibold"/>
                <a:sym typeface="Proxima Nova Semibold"/>
              </a:rPr>
              <a:t>Dedicated</a:t>
            </a:r>
            <a:br>
              <a:rPr lang="en-US">
                <a:solidFill>
                  <a:srgbClr val="3F3F3F"/>
                </a:solidFill>
                <a:latin typeface="Proxima Nova Semibold"/>
                <a:ea typeface="Proxima Nova Semibold"/>
                <a:cs typeface="Proxima Nova Semibold"/>
                <a:sym typeface="Proxima Nova Semibold"/>
              </a:rPr>
            </a:br>
            <a:r>
              <a:rPr lang="en-US">
                <a:solidFill>
                  <a:srgbClr val="3F3F3F"/>
                </a:solidFill>
                <a:latin typeface="Proxima Nova Semibold"/>
                <a:ea typeface="Proxima Nova Semibold"/>
                <a:cs typeface="Proxima Nova Semibold"/>
                <a:sym typeface="Proxima Nova Semibold"/>
              </a:rPr>
              <a:t>Port</a:t>
            </a:r>
            <a:endParaRPr>
              <a:solidFill>
                <a:srgbClr val="3F3F3F"/>
              </a:solidFill>
              <a:latin typeface="Proxima Nova Semibold"/>
              <a:ea typeface="Proxima Nova Semibold"/>
              <a:cs typeface="Proxima Nova Semibold"/>
              <a:sym typeface="Proxima Nova Semibold"/>
            </a:endParaRPr>
          </a:p>
        </p:txBody>
      </p:sp>
      <p:sp>
        <p:nvSpPr>
          <p:cNvPr id="1074" name="Google Shape;1074;p102"/>
          <p:cNvSpPr txBox="1"/>
          <p:nvPr/>
        </p:nvSpPr>
        <p:spPr>
          <a:xfrm>
            <a:off x="3149603" y="2669550"/>
            <a:ext cx="2043000" cy="393900"/>
          </a:xfrm>
          <a:prstGeom prst="rect">
            <a:avLst/>
          </a:prstGeom>
          <a:noFill/>
          <a:ln>
            <a:noFill/>
          </a:ln>
        </p:spPr>
        <p:txBody>
          <a:bodyPr anchorCtr="0" anchor="t" bIns="91425" lIns="91425" spcFirstLastPara="1" rIns="91425" wrap="square" tIns="91425">
            <a:spAutoFit/>
          </a:bodyPr>
          <a:lstStyle/>
          <a:p>
            <a:pPr indent="0" lvl="0" marL="0" rtl="0" algn="ctr">
              <a:lnSpc>
                <a:spcPct val="85000"/>
              </a:lnSpc>
              <a:spcBef>
                <a:spcPts val="0"/>
              </a:spcBef>
              <a:spcAft>
                <a:spcPts val="0"/>
              </a:spcAft>
              <a:buNone/>
            </a:pPr>
            <a:r>
              <a:rPr lang="en-US" sz="1600">
                <a:solidFill>
                  <a:srgbClr val="3F3F3F"/>
                </a:solidFill>
                <a:latin typeface="Proxima Nova Semibold"/>
                <a:ea typeface="Proxima Nova Semibold"/>
                <a:cs typeface="Proxima Nova Semibold"/>
                <a:sym typeface="Proxima Nova Semibold"/>
              </a:rPr>
              <a:t>E-LINE</a:t>
            </a:r>
            <a:endParaRPr sz="1600">
              <a:solidFill>
                <a:srgbClr val="3F3F3F"/>
              </a:solidFill>
              <a:latin typeface="Proxima Nova Semibold"/>
              <a:ea typeface="Proxima Nova Semibold"/>
              <a:cs typeface="Proxima Nova Semibold"/>
              <a:sym typeface="Proxima Nova Semibold"/>
            </a:endParaRPr>
          </a:p>
        </p:txBody>
      </p:sp>
      <p:sp>
        <p:nvSpPr>
          <p:cNvPr id="1075" name="Google Shape;1075;p102"/>
          <p:cNvSpPr txBox="1"/>
          <p:nvPr/>
        </p:nvSpPr>
        <p:spPr>
          <a:xfrm>
            <a:off x="8066653" y="3100413"/>
            <a:ext cx="2043000" cy="393900"/>
          </a:xfrm>
          <a:prstGeom prst="rect">
            <a:avLst/>
          </a:prstGeom>
          <a:noFill/>
          <a:ln>
            <a:noFill/>
          </a:ln>
        </p:spPr>
        <p:txBody>
          <a:bodyPr anchorCtr="0" anchor="t" bIns="91425" lIns="91425" spcFirstLastPara="1" rIns="91425" wrap="square" tIns="91425">
            <a:spAutoFit/>
          </a:bodyPr>
          <a:lstStyle/>
          <a:p>
            <a:pPr indent="0" lvl="0" marL="0" rtl="0" algn="ctr">
              <a:lnSpc>
                <a:spcPct val="85000"/>
              </a:lnSpc>
              <a:spcBef>
                <a:spcPts val="0"/>
              </a:spcBef>
              <a:spcAft>
                <a:spcPts val="0"/>
              </a:spcAft>
              <a:buNone/>
            </a:pPr>
            <a:r>
              <a:rPr lang="en-US" sz="1600">
                <a:solidFill>
                  <a:srgbClr val="3F3F3F"/>
                </a:solidFill>
                <a:latin typeface="Proxima Nova Semibold"/>
                <a:ea typeface="Proxima Nova Semibold"/>
                <a:cs typeface="Proxima Nova Semibold"/>
                <a:sym typeface="Proxima Nova Semibold"/>
              </a:rPr>
              <a:t>VPC Router</a:t>
            </a:r>
            <a:endParaRPr sz="1600">
              <a:solidFill>
                <a:srgbClr val="3F3F3F"/>
              </a:solidFill>
              <a:latin typeface="Proxima Nova Semibold"/>
              <a:ea typeface="Proxima Nova Semibold"/>
              <a:cs typeface="Proxima Nova Semibold"/>
              <a:sym typeface="Proxima Nova Semibold"/>
            </a:endParaRPr>
          </a:p>
        </p:txBody>
      </p:sp>
      <p:sp>
        <p:nvSpPr>
          <p:cNvPr id="1076" name="Google Shape;1076;p102"/>
          <p:cNvSpPr txBox="1"/>
          <p:nvPr/>
        </p:nvSpPr>
        <p:spPr>
          <a:xfrm>
            <a:off x="8541603" y="3463150"/>
            <a:ext cx="2043000" cy="603300"/>
          </a:xfrm>
          <a:prstGeom prst="rect">
            <a:avLst/>
          </a:prstGeom>
          <a:noFill/>
          <a:ln>
            <a:noFill/>
          </a:ln>
        </p:spPr>
        <p:txBody>
          <a:bodyPr anchorCtr="0" anchor="t" bIns="91425" lIns="91425" spcFirstLastPara="1" rIns="91425" wrap="square" tIns="91425">
            <a:spAutoFit/>
          </a:bodyPr>
          <a:lstStyle/>
          <a:p>
            <a:pPr indent="0" lvl="0" marL="0" rtl="0" algn="ctr">
              <a:lnSpc>
                <a:spcPct val="85000"/>
              </a:lnSpc>
              <a:spcBef>
                <a:spcPts val="0"/>
              </a:spcBef>
              <a:spcAft>
                <a:spcPts val="0"/>
              </a:spcAft>
              <a:buNone/>
            </a:pPr>
            <a:r>
              <a:rPr lang="en-US" sz="1600">
                <a:solidFill>
                  <a:srgbClr val="3F3F3F"/>
                </a:solidFill>
                <a:latin typeface="Proxima Nova Semibold"/>
                <a:ea typeface="Proxima Nova Semibold"/>
                <a:cs typeface="Proxima Nova Semibold"/>
                <a:sym typeface="Proxima Nova Semibold"/>
              </a:rPr>
              <a:t>Site Private</a:t>
            </a:r>
            <a:br>
              <a:rPr lang="en-US" sz="1600">
                <a:solidFill>
                  <a:srgbClr val="3F3F3F"/>
                </a:solidFill>
                <a:latin typeface="Proxima Nova Semibold"/>
                <a:ea typeface="Proxima Nova Semibold"/>
                <a:cs typeface="Proxima Nova Semibold"/>
                <a:sym typeface="Proxima Nova Semibold"/>
              </a:rPr>
            </a:br>
            <a:r>
              <a:rPr lang="en-US" sz="1600">
                <a:solidFill>
                  <a:srgbClr val="3F3F3F"/>
                </a:solidFill>
                <a:latin typeface="Proxima Nova Semibold"/>
                <a:ea typeface="Proxima Nova Semibold"/>
                <a:cs typeface="Proxima Nova Semibold"/>
                <a:sym typeface="Proxima Nova Semibold"/>
              </a:rPr>
              <a:t>Cloud</a:t>
            </a:r>
            <a:endParaRPr sz="1600">
              <a:solidFill>
                <a:srgbClr val="3F3F3F"/>
              </a:solidFill>
              <a:latin typeface="Proxima Nova Semibold"/>
              <a:ea typeface="Proxima Nova Semibold"/>
              <a:cs typeface="Proxima Nova Semibold"/>
              <a:sym typeface="Proxima Nova Semibold"/>
            </a:endParaRPr>
          </a:p>
        </p:txBody>
      </p:sp>
      <p:sp>
        <p:nvSpPr>
          <p:cNvPr id="1077" name="Google Shape;1077;p102"/>
          <p:cNvSpPr txBox="1"/>
          <p:nvPr/>
        </p:nvSpPr>
        <p:spPr>
          <a:xfrm>
            <a:off x="8390625" y="5573825"/>
            <a:ext cx="1314900" cy="393900"/>
          </a:xfrm>
          <a:prstGeom prst="rect">
            <a:avLst/>
          </a:prstGeom>
          <a:noFill/>
          <a:ln>
            <a:noFill/>
          </a:ln>
        </p:spPr>
        <p:txBody>
          <a:bodyPr anchorCtr="0" anchor="t" bIns="91425" lIns="91425" spcFirstLastPara="1" rIns="91425" wrap="square" tIns="91425">
            <a:spAutoFit/>
          </a:bodyPr>
          <a:lstStyle/>
          <a:p>
            <a:pPr indent="0" lvl="0" marL="0" rtl="0" algn="ctr">
              <a:lnSpc>
                <a:spcPct val="85000"/>
              </a:lnSpc>
              <a:spcBef>
                <a:spcPts val="0"/>
              </a:spcBef>
              <a:spcAft>
                <a:spcPts val="0"/>
              </a:spcAft>
              <a:buNone/>
            </a:pPr>
            <a:r>
              <a:rPr lang="en-US" sz="1600">
                <a:solidFill>
                  <a:srgbClr val="3F3F3F"/>
                </a:solidFill>
                <a:latin typeface="Proxima Nova Semibold"/>
                <a:ea typeface="Proxima Nova Semibold"/>
                <a:cs typeface="Proxima Nova Semibold"/>
                <a:sym typeface="Proxima Nova Semibold"/>
              </a:rPr>
              <a:t>VPC Router</a:t>
            </a:r>
            <a:endParaRPr sz="1600">
              <a:solidFill>
                <a:srgbClr val="3F3F3F"/>
              </a:solidFill>
              <a:latin typeface="Proxima Nova Semibold"/>
              <a:ea typeface="Proxima Nova Semibold"/>
              <a:cs typeface="Proxima Nova Semibold"/>
              <a:sym typeface="Proxima Nova Semibold"/>
            </a:endParaRPr>
          </a:p>
        </p:txBody>
      </p:sp>
      <p:sp>
        <p:nvSpPr>
          <p:cNvPr id="1078" name="Google Shape;1078;p102"/>
          <p:cNvSpPr txBox="1"/>
          <p:nvPr/>
        </p:nvSpPr>
        <p:spPr>
          <a:xfrm>
            <a:off x="8541603" y="5994600"/>
            <a:ext cx="2043000" cy="603300"/>
          </a:xfrm>
          <a:prstGeom prst="rect">
            <a:avLst/>
          </a:prstGeom>
          <a:noFill/>
          <a:ln>
            <a:noFill/>
          </a:ln>
        </p:spPr>
        <p:txBody>
          <a:bodyPr anchorCtr="0" anchor="t" bIns="91425" lIns="91425" spcFirstLastPara="1" rIns="91425" wrap="square" tIns="91425">
            <a:spAutoFit/>
          </a:bodyPr>
          <a:lstStyle/>
          <a:p>
            <a:pPr indent="0" lvl="0" marL="0" rtl="0" algn="ctr">
              <a:lnSpc>
                <a:spcPct val="85000"/>
              </a:lnSpc>
              <a:spcBef>
                <a:spcPts val="0"/>
              </a:spcBef>
              <a:spcAft>
                <a:spcPts val="0"/>
              </a:spcAft>
              <a:buNone/>
            </a:pPr>
            <a:r>
              <a:rPr lang="en-US" sz="1600">
                <a:solidFill>
                  <a:srgbClr val="3F3F3F"/>
                </a:solidFill>
                <a:latin typeface="Proxima Nova Semibold"/>
                <a:ea typeface="Proxima Nova Semibold"/>
                <a:cs typeface="Proxima Nova Semibold"/>
                <a:sym typeface="Proxima Nova Semibold"/>
              </a:rPr>
              <a:t>Site Private</a:t>
            </a:r>
            <a:br>
              <a:rPr lang="en-US" sz="1600">
                <a:solidFill>
                  <a:srgbClr val="3F3F3F"/>
                </a:solidFill>
                <a:latin typeface="Proxima Nova Semibold"/>
                <a:ea typeface="Proxima Nova Semibold"/>
                <a:cs typeface="Proxima Nova Semibold"/>
                <a:sym typeface="Proxima Nova Semibold"/>
              </a:rPr>
            </a:br>
            <a:r>
              <a:rPr lang="en-US" sz="1600">
                <a:solidFill>
                  <a:srgbClr val="3F3F3F"/>
                </a:solidFill>
                <a:latin typeface="Proxima Nova Semibold"/>
                <a:ea typeface="Proxima Nova Semibold"/>
                <a:cs typeface="Proxima Nova Semibold"/>
                <a:sym typeface="Proxima Nova Semibold"/>
              </a:rPr>
              <a:t>Cloud</a:t>
            </a:r>
            <a:endParaRPr sz="1600">
              <a:solidFill>
                <a:srgbClr val="3F3F3F"/>
              </a:solidFill>
              <a:latin typeface="Proxima Nova Semibold"/>
              <a:ea typeface="Proxima Nova Semibold"/>
              <a:cs typeface="Proxima Nova Semibold"/>
              <a:sym typeface="Proxima Nova Semibold"/>
            </a:endParaRPr>
          </a:p>
        </p:txBody>
      </p:sp>
      <p:sp>
        <p:nvSpPr>
          <p:cNvPr id="1079" name="Google Shape;1079;p102"/>
          <p:cNvSpPr/>
          <p:nvPr/>
        </p:nvSpPr>
        <p:spPr>
          <a:xfrm>
            <a:off x="1350850" y="2834650"/>
            <a:ext cx="7526598" cy="1308100"/>
          </a:xfrm>
          <a:custGeom>
            <a:rect b="b" l="l" r="r" t="t"/>
            <a:pathLst>
              <a:path extrusionOk="0" h="52324" w="278892">
                <a:moveTo>
                  <a:pt x="0" y="52324"/>
                </a:moveTo>
                <a:cubicBezTo>
                  <a:pt x="40443" y="52324"/>
                  <a:pt x="81668" y="51973"/>
                  <a:pt x="120904" y="42164"/>
                </a:cubicBezTo>
                <a:cubicBezTo>
                  <a:pt x="125241" y="41080"/>
                  <a:pt x="129935" y="39737"/>
                  <a:pt x="133096" y="36576"/>
                </a:cubicBezTo>
                <a:cubicBezTo>
                  <a:pt x="137005" y="32667"/>
                  <a:pt x="136807" y="25753"/>
                  <a:pt x="140716" y="21844"/>
                </a:cubicBezTo>
                <a:cubicBezTo>
                  <a:pt x="146631" y="15929"/>
                  <a:pt x="155882" y="14340"/>
                  <a:pt x="164084" y="12700"/>
                </a:cubicBezTo>
                <a:cubicBezTo>
                  <a:pt x="188438" y="7829"/>
                  <a:pt x="213568" y="8331"/>
                  <a:pt x="238252" y="5588"/>
                </a:cubicBezTo>
                <a:cubicBezTo>
                  <a:pt x="251842" y="4078"/>
                  <a:pt x="266661" y="6115"/>
                  <a:pt x="278892" y="0"/>
                </a:cubicBezTo>
              </a:path>
            </a:pathLst>
          </a:custGeom>
          <a:noFill/>
          <a:ln cap="flat" cmpd="sng" w="28575">
            <a:solidFill>
              <a:srgbClr val="0076D0"/>
            </a:solidFill>
            <a:prstDash val="dash"/>
            <a:round/>
            <a:headEnd len="med" w="med" type="none"/>
            <a:tailEnd len="med" w="med" type="none"/>
          </a:ln>
        </p:spPr>
      </p:sp>
      <p:sp>
        <p:nvSpPr>
          <p:cNvPr id="1080" name="Google Shape;1080;p102"/>
          <p:cNvSpPr/>
          <p:nvPr/>
        </p:nvSpPr>
        <p:spPr>
          <a:xfrm flipH="1" rot="10800000">
            <a:off x="1427050" y="4186800"/>
            <a:ext cx="7437352" cy="1308100"/>
          </a:xfrm>
          <a:custGeom>
            <a:rect b="b" l="l" r="r" t="t"/>
            <a:pathLst>
              <a:path extrusionOk="0" h="52324" w="278892">
                <a:moveTo>
                  <a:pt x="0" y="52324"/>
                </a:moveTo>
                <a:cubicBezTo>
                  <a:pt x="40443" y="52324"/>
                  <a:pt x="81668" y="51973"/>
                  <a:pt x="120904" y="42164"/>
                </a:cubicBezTo>
                <a:cubicBezTo>
                  <a:pt x="125241" y="41080"/>
                  <a:pt x="129935" y="39737"/>
                  <a:pt x="133096" y="36576"/>
                </a:cubicBezTo>
                <a:cubicBezTo>
                  <a:pt x="137005" y="32667"/>
                  <a:pt x="136807" y="25753"/>
                  <a:pt x="140716" y="21844"/>
                </a:cubicBezTo>
                <a:cubicBezTo>
                  <a:pt x="146631" y="15929"/>
                  <a:pt x="155882" y="14340"/>
                  <a:pt x="164084" y="12700"/>
                </a:cubicBezTo>
                <a:cubicBezTo>
                  <a:pt x="188438" y="7829"/>
                  <a:pt x="213568" y="8331"/>
                  <a:pt x="238252" y="5588"/>
                </a:cubicBezTo>
                <a:cubicBezTo>
                  <a:pt x="251842" y="4078"/>
                  <a:pt x="266661" y="6115"/>
                  <a:pt x="278892" y="0"/>
                </a:cubicBezTo>
              </a:path>
            </a:pathLst>
          </a:custGeom>
          <a:noFill/>
          <a:ln cap="flat" cmpd="sng" w="28575">
            <a:solidFill>
              <a:srgbClr val="FF9900"/>
            </a:solidFill>
            <a:prstDash val="dash"/>
            <a:round/>
            <a:headEnd len="med" w="med" type="none"/>
            <a:tailEnd len="med" w="med" type="none"/>
          </a:ln>
        </p:spPr>
      </p:sp>
      <p:sp>
        <p:nvSpPr>
          <p:cNvPr id="1081" name="Google Shape;1081;p102"/>
          <p:cNvSpPr/>
          <p:nvPr/>
        </p:nvSpPr>
        <p:spPr>
          <a:xfrm>
            <a:off x="9245600" y="2618750"/>
            <a:ext cx="419080" cy="215900"/>
          </a:xfrm>
          <a:custGeom>
            <a:rect b="b" l="l" r="r" t="t"/>
            <a:pathLst>
              <a:path extrusionOk="0" h="8636" w="32512">
                <a:moveTo>
                  <a:pt x="0" y="8636"/>
                </a:moveTo>
                <a:cubicBezTo>
                  <a:pt x="11213" y="8636"/>
                  <a:pt x="21299" y="0"/>
                  <a:pt x="32512" y="0"/>
                </a:cubicBezTo>
              </a:path>
            </a:pathLst>
          </a:custGeom>
          <a:noFill/>
          <a:ln cap="flat" cmpd="sng" w="19050">
            <a:solidFill>
              <a:schemeClr val="dk2"/>
            </a:solidFill>
            <a:prstDash val="solid"/>
            <a:round/>
            <a:headEnd len="med" w="med" type="none"/>
            <a:tailEnd len="med" w="med" type="none"/>
          </a:ln>
        </p:spPr>
      </p:sp>
      <p:sp>
        <p:nvSpPr>
          <p:cNvPr id="1082" name="Google Shape;1082;p102"/>
          <p:cNvSpPr/>
          <p:nvPr/>
        </p:nvSpPr>
        <p:spPr>
          <a:xfrm>
            <a:off x="9182100" y="5191800"/>
            <a:ext cx="609600" cy="215900"/>
          </a:xfrm>
          <a:custGeom>
            <a:rect b="b" l="l" r="r" t="t"/>
            <a:pathLst>
              <a:path extrusionOk="0" h="8636" w="32512">
                <a:moveTo>
                  <a:pt x="0" y="8636"/>
                </a:moveTo>
                <a:cubicBezTo>
                  <a:pt x="11213" y="8636"/>
                  <a:pt x="21299" y="0"/>
                  <a:pt x="32512" y="0"/>
                </a:cubicBezTo>
              </a:path>
            </a:pathLst>
          </a:custGeom>
          <a:noFill/>
          <a:ln cap="flat" cmpd="sng" w="19050">
            <a:solidFill>
              <a:schemeClr val="dk2"/>
            </a:solidFill>
            <a:prstDash val="solid"/>
            <a:round/>
            <a:headEnd len="med" w="med" type="none"/>
            <a:tailEnd len="med" w="med" type="none"/>
          </a:ln>
        </p:spPr>
      </p:sp>
      <p:cxnSp>
        <p:nvCxnSpPr>
          <p:cNvPr id="1083" name="Google Shape;1083;p102"/>
          <p:cNvCxnSpPr/>
          <p:nvPr/>
        </p:nvCxnSpPr>
        <p:spPr>
          <a:xfrm flipH="1" rot="10800000">
            <a:off x="4572000" y="5012650"/>
            <a:ext cx="533400" cy="450900"/>
          </a:xfrm>
          <a:prstGeom prst="straightConnector1">
            <a:avLst/>
          </a:prstGeom>
          <a:noFill/>
          <a:ln cap="flat" cmpd="sng" w="9525">
            <a:solidFill>
              <a:srgbClr val="666666"/>
            </a:solidFill>
            <a:prstDash val="solid"/>
            <a:round/>
            <a:headEnd len="med" w="med" type="none"/>
            <a:tailEnd len="med" w="med" type="triangle"/>
          </a:ln>
        </p:spPr>
      </p:cxnSp>
      <p:pic>
        <p:nvPicPr>
          <p:cNvPr id="1084" name="Google Shape;1084;p102"/>
          <p:cNvPicPr preferRelativeResize="0"/>
          <p:nvPr/>
        </p:nvPicPr>
        <p:blipFill rotWithShape="1">
          <a:blip r:embed="rId4">
            <a:alphaModFix/>
          </a:blip>
          <a:srcRect b="68633" l="3714" r="86870" t="20146"/>
          <a:stretch/>
        </p:blipFill>
        <p:spPr>
          <a:xfrm>
            <a:off x="3889363" y="3836888"/>
            <a:ext cx="598273" cy="618173"/>
          </a:xfrm>
          <a:prstGeom prst="rect">
            <a:avLst/>
          </a:prstGeom>
          <a:noFill/>
          <a:ln>
            <a:noFill/>
          </a:ln>
        </p:spPr>
      </p:pic>
      <p:pic>
        <p:nvPicPr>
          <p:cNvPr id="1085" name="Google Shape;1085;p102"/>
          <p:cNvPicPr preferRelativeResize="0"/>
          <p:nvPr/>
        </p:nvPicPr>
        <p:blipFill rotWithShape="1">
          <a:blip r:embed="rId4">
            <a:alphaModFix/>
          </a:blip>
          <a:srcRect b="68633" l="3714" r="86870" t="20146"/>
          <a:stretch/>
        </p:blipFill>
        <p:spPr>
          <a:xfrm>
            <a:off x="828838" y="3849838"/>
            <a:ext cx="598273" cy="618173"/>
          </a:xfrm>
          <a:prstGeom prst="rect">
            <a:avLst/>
          </a:prstGeom>
          <a:noFill/>
          <a:ln>
            <a:noFill/>
          </a:ln>
        </p:spPr>
      </p:pic>
      <p:cxnSp>
        <p:nvCxnSpPr>
          <p:cNvPr id="1086" name="Google Shape;1086;p102"/>
          <p:cNvCxnSpPr/>
          <p:nvPr/>
        </p:nvCxnSpPr>
        <p:spPr>
          <a:xfrm>
            <a:off x="4487625" y="2960325"/>
            <a:ext cx="533400" cy="450900"/>
          </a:xfrm>
          <a:prstGeom prst="straightConnector1">
            <a:avLst/>
          </a:prstGeom>
          <a:noFill/>
          <a:ln cap="flat" cmpd="sng" w="9525">
            <a:solidFill>
              <a:srgbClr val="666666"/>
            </a:solidFill>
            <a:prstDash val="solid"/>
            <a:round/>
            <a:headEnd len="med" w="med" type="none"/>
            <a:tailEnd len="med" w="med" type="triangle"/>
          </a:ln>
        </p:spPr>
      </p:cxnSp>
      <p:pic>
        <p:nvPicPr>
          <p:cNvPr id="1062" name="Google Shape;1062;p102"/>
          <p:cNvPicPr preferRelativeResize="0"/>
          <p:nvPr/>
        </p:nvPicPr>
        <p:blipFill rotWithShape="1">
          <a:blip r:embed="rId5">
            <a:alphaModFix/>
          </a:blip>
          <a:srcRect b="0" l="0" r="0" t="0"/>
          <a:stretch/>
        </p:blipFill>
        <p:spPr>
          <a:xfrm>
            <a:off x="6056455" y="2228569"/>
            <a:ext cx="1013256" cy="1013371"/>
          </a:xfrm>
          <a:prstGeom prst="rect">
            <a:avLst/>
          </a:prstGeom>
          <a:noFill/>
          <a:ln>
            <a:noFill/>
          </a:ln>
        </p:spPr>
      </p:pic>
      <p:pic>
        <p:nvPicPr>
          <p:cNvPr id="1087" name="Google Shape;1087;p102"/>
          <p:cNvPicPr preferRelativeResize="0"/>
          <p:nvPr/>
        </p:nvPicPr>
        <p:blipFill rotWithShape="1">
          <a:blip r:embed="rId6">
            <a:alphaModFix/>
          </a:blip>
          <a:srcRect b="0" l="0" r="0" t="0"/>
          <a:stretch/>
        </p:blipFill>
        <p:spPr>
          <a:xfrm>
            <a:off x="5993537" y="5007450"/>
            <a:ext cx="1115748" cy="667977"/>
          </a:xfrm>
          <a:prstGeom prst="rect">
            <a:avLst/>
          </a:prstGeom>
          <a:noFill/>
          <a:ln>
            <a:noFill/>
          </a:ln>
        </p:spPr>
      </p:pic>
      <p:pic>
        <p:nvPicPr>
          <p:cNvPr id="1088" name="Google Shape;1088;p102"/>
          <p:cNvPicPr preferRelativeResize="0"/>
          <p:nvPr/>
        </p:nvPicPr>
        <p:blipFill rotWithShape="1">
          <a:blip r:embed="rId4">
            <a:alphaModFix/>
          </a:blip>
          <a:srcRect b="68633" l="3714" r="86870" t="20146"/>
          <a:stretch/>
        </p:blipFill>
        <p:spPr>
          <a:xfrm>
            <a:off x="8723538" y="5070450"/>
            <a:ext cx="598273" cy="618173"/>
          </a:xfrm>
          <a:prstGeom prst="rect">
            <a:avLst/>
          </a:prstGeom>
          <a:noFill/>
          <a:ln>
            <a:noFill/>
          </a:ln>
        </p:spPr>
      </p:pic>
      <p:pic>
        <p:nvPicPr>
          <p:cNvPr id="1089" name="Google Shape;1089;p102"/>
          <p:cNvPicPr preferRelativeResize="0"/>
          <p:nvPr/>
        </p:nvPicPr>
        <p:blipFill rotWithShape="1">
          <a:blip r:embed="rId7">
            <a:alphaModFix/>
          </a:blip>
          <a:srcRect b="14229" l="84206" r="6845" t="64109"/>
          <a:stretch/>
        </p:blipFill>
        <p:spPr>
          <a:xfrm>
            <a:off x="9707038" y="4812325"/>
            <a:ext cx="812798" cy="885524"/>
          </a:xfrm>
          <a:prstGeom prst="rect">
            <a:avLst/>
          </a:prstGeom>
          <a:noFill/>
          <a:ln>
            <a:noFill/>
          </a:ln>
        </p:spPr>
      </p:pic>
      <p:grpSp>
        <p:nvGrpSpPr>
          <p:cNvPr id="1090" name="Google Shape;1090;p102"/>
          <p:cNvGrpSpPr/>
          <p:nvPr/>
        </p:nvGrpSpPr>
        <p:grpSpPr>
          <a:xfrm>
            <a:off x="8764350" y="2395975"/>
            <a:ext cx="1457074" cy="816635"/>
            <a:chOff x="9261475" y="933125"/>
            <a:chExt cx="1457074" cy="816635"/>
          </a:xfrm>
        </p:grpSpPr>
        <p:pic>
          <p:nvPicPr>
            <p:cNvPr id="1091" name="Google Shape;1091;p102"/>
            <p:cNvPicPr preferRelativeResize="0"/>
            <p:nvPr/>
          </p:nvPicPr>
          <p:blipFill rotWithShape="1">
            <a:blip r:embed="rId7">
              <a:alphaModFix/>
            </a:blip>
            <a:srcRect b="63933" l="82389" r="10762" t="18133"/>
            <a:stretch/>
          </p:blipFill>
          <p:spPr>
            <a:xfrm>
              <a:off x="10096500" y="933125"/>
              <a:ext cx="622049" cy="733125"/>
            </a:xfrm>
            <a:prstGeom prst="rect">
              <a:avLst/>
            </a:prstGeom>
            <a:noFill/>
            <a:ln>
              <a:noFill/>
            </a:ln>
          </p:spPr>
        </p:pic>
        <p:pic>
          <p:nvPicPr>
            <p:cNvPr id="1092" name="Google Shape;1092;p102"/>
            <p:cNvPicPr preferRelativeResize="0"/>
            <p:nvPr/>
          </p:nvPicPr>
          <p:blipFill rotWithShape="1">
            <a:blip r:embed="rId4">
              <a:alphaModFix/>
            </a:blip>
            <a:srcRect b="68633" l="3714" r="86870" t="20146"/>
            <a:stretch/>
          </p:blipFill>
          <p:spPr>
            <a:xfrm>
              <a:off x="9261475" y="1131588"/>
              <a:ext cx="598273" cy="618173"/>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7" name="Shape 447"/>
        <p:cNvGrpSpPr/>
        <p:nvPr/>
      </p:nvGrpSpPr>
      <p:grpSpPr>
        <a:xfrm>
          <a:off x="0" y="0"/>
          <a:ext cx="0" cy="0"/>
          <a:chOff x="0" y="0"/>
          <a:chExt cx="0" cy="0"/>
        </a:xfrm>
      </p:grpSpPr>
      <p:sp>
        <p:nvSpPr>
          <p:cNvPr id="448" name="Google Shape;448;p67"/>
          <p:cNvSpPr txBox="1"/>
          <p:nvPr>
            <p:ph type="title"/>
          </p:nvPr>
        </p:nvSpPr>
        <p:spPr>
          <a:xfrm>
            <a:off x="522287" y="273442"/>
            <a:ext cx="3932100" cy="1600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alibri"/>
              <a:buNone/>
            </a:pPr>
            <a:r>
              <a:rPr lang="en-US"/>
              <a:t>CENIC Benefits to California Institutions </a:t>
            </a:r>
            <a:endParaRPr/>
          </a:p>
        </p:txBody>
      </p:sp>
      <p:sp>
        <p:nvSpPr>
          <p:cNvPr id="449" name="Google Shape;449;p67"/>
          <p:cNvSpPr txBox="1"/>
          <p:nvPr/>
        </p:nvSpPr>
        <p:spPr>
          <a:xfrm>
            <a:off x="5306975" y="358200"/>
            <a:ext cx="6515100" cy="589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100">
                <a:solidFill>
                  <a:schemeClr val="lt1"/>
                </a:solidFill>
                <a:latin typeface="Proxima Nova Semibold"/>
                <a:ea typeface="Proxima Nova Semibold"/>
                <a:cs typeface="Proxima Nova Semibold"/>
                <a:sym typeface="Proxima Nova Semibold"/>
              </a:rPr>
              <a:t>By using CalREN broadband, CENIC member institutions enjoy supremely reliable, efficient, and cost-effective access as well as these benefits:</a:t>
            </a:r>
            <a:endParaRPr sz="2100">
              <a:solidFill>
                <a:schemeClr val="lt1"/>
              </a:solidFill>
              <a:latin typeface="Proxima Nova Semibold"/>
              <a:ea typeface="Proxima Nova Semibold"/>
              <a:cs typeface="Proxima Nova Semibold"/>
              <a:sym typeface="Proxima Nova Semibold"/>
            </a:endParaRPr>
          </a:p>
          <a:p>
            <a:pPr indent="0" lvl="0" marL="0" rtl="0" algn="l">
              <a:lnSpc>
                <a:spcPct val="115000"/>
              </a:lnSpc>
              <a:spcBef>
                <a:spcPts val="0"/>
              </a:spcBef>
              <a:spcAft>
                <a:spcPts val="0"/>
              </a:spcAft>
              <a:buNone/>
            </a:pPr>
            <a:r>
              <a:rPr lang="en-US" sz="2100">
                <a:solidFill>
                  <a:srgbClr val="073763"/>
                </a:solidFill>
                <a:latin typeface="Calibri"/>
                <a:ea typeface="Calibri"/>
                <a:cs typeface="Calibri"/>
                <a:sym typeface="Calibri"/>
              </a:rPr>
              <a:t> </a:t>
            </a:r>
            <a:endParaRPr sz="2100">
              <a:solidFill>
                <a:srgbClr val="073763"/>
              </a:solidFill>
              <a:latin typeface="Calibri"/>
              <a:ea typeface="Calibri"/>
              <a:cs typeface="Calibri"/>
              <a:sym typeface="Calibri"/>
            </a:endParaRPr>
          </a:p>
          <a:p>
            <a:pPr indent="-361950" lvl="0" marL="457200" rtl="0" algn="l">
              <a:lnSpc>
                <a:spcPct val="115000"/>
              </a:lnSpc>
              <a:spcBef>
                <a:spcPts val="0"/>
              </a:spcBef>
              <a:spcAft>
                <a:spcPts val="0"/>
              </a:spcAft>
              <a:buClr>
                <a:schemeClr val="lt1"/>
              </a:buClr>
              <a:buSzPts val="2100"/>
              <a:buFont typeface="Proxima Nova"/>
              <a:buChar char="●"/>
            </a:pPr>
            <a:r>
              <a:rPr lang="en-US" sz="2100">
                <a:solidFill>
                  <a:schemeClr val="lt1"/>
                </a:solidFill>
                <a:latin typeface="Proxima Nova"/>
                <a:ea typeface="Proxima Nova"/>
                <a:cs typeface="Proxima Nova"/>
                <a:sym typeface="Proxima Nova"/>
              </a:rPr>
              <a:t>Unlimited broadband use</a:t>
            </a:r>
            <a:endParaRPr sz="2100">
              <a:solidFill>
                <a:schemeClr val="lt1"/>
              </a:solidFill>
              <a:latin typeface="Proxima Nova"/>
              <a:ea typeface="Proxima Nova"/>
              <a:cs typeface="Proxima Nova"/>
              <a:sym typeface="Proxima Nova"/>
            </a:endParaRPr>
          </a:p>
          <a:p>
            <a:pPr indent="-361950" lvl="0" marL="457200" rtl="0" algn="l">
              <a:lnSpc>
                <a:spcPct val="115000"/>
              </a:lnSpc>
              <a:spcBef>
                <a:spcPts val="0"/>
              </a:spcBef>
              <a:spcAft>
                <a:spcPts val="0"/>
              </a:spcAft>
              <a:buClr>
                <a:schemeClr val="lt1"/>
              </a:buClr>
              <a:buSzPts val="2100"/>
              <a:buFont typeface="Proxima Nova"/>
              <a:buChar char="●"/>
            </a:pPr>
            <a:r>
              <a:rPr lang="en-US" sz="2100">
                <a:solidFill>
                  <a:schemeClr val="lt1"/>
                </a:solidFill>
                <a:latin typeface="Proxima Nova"/>
                <a:ea typeface="Proxima Nova"/>
                <a:cs typeface="Proxima Nova"/>
                <a:sym typeface="Proxima Nova"/>
              </a:rPr>
              <a:t>Access to a state-of-the-art network</a:t>
            </a:r>
            <a:endParaRPr sz="2100">
              <a:solidFill>
                <a:schemeClr val="lt1"/>
              </a:solidFill>
              <a:latin typeface="Proxima Nova"/>
              <a:ea typeface="Proxima Nova"/>
              <a:cs typeface="Proxima Nova"/>
              <a:sym typeface="Proxima Nova"/>
            </a:endParaRPr>
          </a:p>
          <a:p>
            <a:pPr indent="-361950" lvl="0" marL="457200" rtl="0" algn="l">
              <a:lnSpc>
                <a:spcPct val="115000"/>
              </a:lnSpc>
              <a:spcBef>
                <a:spcPts val="0"/>
              </a:spcBef>
              <a:spcAft>
                <a:spcPts val="0"/>
              </a:spcAft>
              <a:buClr>
                <a:schemeClr val="lt1"/>
              </a:buClr>
              <a:buSzPts val="2100"/>
              <a:buFont typeface="Proxima Nova"/>
              <a:buChar char="●"/>
            </a:pPr>
            <a:r>
              <a:rPr lang="en-US" sz="2100">
                <a:solidFill>
                  <a:schemeClr val="lt1"/>
                </a:solidFill>
                <a:latin typeface="Proxima Nova"/>
                <a:ea typeface="Proxima Nova"/>
                <a:cs typeface="Proxima Nova"/>
                <a:sym typeface="Proxima Nova"/>
              </a:rPr>
              <a:t>Entry into a participatory, membership organization</a:t>
            </a:r>
            <a:endParaRPr sz="2100">
              <a:solidFill>
                <a:schemeClr val="lt1"/>
              </a:solidFill>
              <a:latin typeface="Proxima Nova"/>
              <a:ea typeface="Proxima Nova"/>
              <a:cs typeface="Proxima Nova"/>
              <a:sym typeface="Proxima Nova"/>
            </a:endParaRPr>
          </a:p>
          <a:p>
            <a:pPr indent="-361950" lvl="0" marL="457200" rtl="0" algn="l">
              <a:lnSpc>
                <a:spcPct val="115000"/>
              </a:lnSpc>
              <a:spcBef>
                <a:spcPts val="0"/>
              </a:spcBef>
              <a:spcAft>
                <a:spcPts val="0"/>
              </a:spcAft>
              <a:buClr>
                <a:schemeClr val="lt1"/>
              </a:buClr>
              <a:buSzPts val="2100"/>
              <a:buFont typeface="Proxima Nova"/>
              <a:buChar char="●"/>
            </a:pPr>
            <a:r>
              <a:rPr lang="en-US" sz="2100">
                <a:solidFill>
                  <a:schemeClr val="lt1"/>
                </a:solidFill>
                <a:latin typeface="Proxima Nova"/>
                <a:ea typeface="Proxima Nova"/>
                <a:cs typeface="Proxima Nova"/>
                <a:sym typeface="Proxima Nova"/>
              </a:rPr>
              <a:t>Network design expertise</a:t>
            </a:r>
            <a:endParaRPr sz="2100">
              <a:solidFill>
                <a:schemeClr val="lt1"/>
              </a:solidFill>
              <a:latin typeface="Proxima Nova"/>
              <a:ea typeface="Proxima Nova"/>
              <a:cs typeface="Proxima Nova"/>
              <a:sym typeface="Proxima Nova"/>
            </a:endParaRPr>
          </a:p>
          <a:p>
            <a:pPr indent="-361950" lvl="0" marL="457200" rtl="0" algn="l">
              <a:lnSpc>
                <a:spcPct val="115000"/>
              </a:lnSpc>
              <a:spcBef>
                <a:spcPts val="0"/>
              </a:spcBef>
              <a:spcAft>
                <a:spcPts val="0"/>
              </a:spcAft>
              <a:buClr>
                <a:schemeClr val="lt1"/>
              </a:buClr>
              <a:buSzPts val="2100"/>
              <a:buFont typeface="Proxima Nova"/>
              <a:buChar char="●"/>
            </a:pPr>
            <a:r>
              <a:rPr lang="en-US" sz="2100">
                <a:solidFill>
                  <a:schemeClr val="lt1"/>
                </a:solidFill>
                <a:latin typeface="Proxima Nova"/>
                <a:ea typeface="Proxima Nova"/>
                <a:cs typeface="Proxima Nova"/>
                <a:sym typeface="Proxima Nova"/>
              </a:rPr>
              <a:t>Cloud connectivity and content services</a:t>
            </a:r>
            <a:endParaRPr sz="2100">
              <a:solidFill>
                <a:schemeClr val="lt1"/>
              </a:solidFill>
              <a:latin typeface="Proxima Nova"/>
              <a:ea typeface="Proxima Nova"/>
              <a:cs typeface="Proxima Nova"/>
              <a:sym typeface="Proxima Nova"/>
            </a:endParaRPr>
          </a:p>
          <a:p>
            <a:pPr indent="-361950" lvl="0" marL="457200" rtl="0" algn="l">
              <a:lnSpc>
                <a:spcPct val="115000"/>
              </a:lnSpc>
              <a:spcBef>
                <a:spcPts val="0"/>
              </a:spcBef>
              <a:spcAft>
                <a:spcPts val="0"/>
              </a:spcAft>
              <a:buClr>
                <a:schemeClr val="lt1"/>
              </a:buClr>
              <a:buSzPts val="2100"/>
              <a:buFont typeface="Proxima Nova"/>
              <a:buChar char="●"/>
            </a:pPr>
            <a:r>
              <a:rPr lang="en-US" sz="2100">
                <a:solidFill>
                  <a:schemeClr val="lt1"/>
                </a:solidFill>
                <a:latin typeface="Proxima Nova"/>
                <a:ea typeface="Proxima Nova"/>
                <a:cs typeface="Proxima Nova"/>
                <a:sym typeface="Proxima Nova"/>
              </a:rPr>
              <a:t>24/7 Network Operation Center</a:t>
            </a:r>
            <a:endParaRPr sz="2100">
              <a:solidFill>
                <a:schemeClr val="lt1"/>
              </a:solidFill>
              <a:latin typeface="Proxima Nova"/>
              <a:ea typeface="Proxima Nova"/>
              <a:cs typeface="Proxima Nova"/>
              <a:sym typeface="Proxima Nova"/>
            </a:endParaRPr>
          </a:p>
          <a:p>
            <a:pPr indent="-361950" lvl="0" marL="457200" rtl="0" algn="l">
              <a:lnSpc>
                <a:spcPct val="115000"/>
              </a:lnSpc>
              <a:spcBef>
                <a:spcPts val="0"/>
              </a:spcBef>
              <a:spcAft>
                <a:spcPts val="0"/>
              </a:spcAft>
              <a:buClr>
                <a:schemeClr val="lt1"/>
              </a:buClr>
              <a:buSzPts val="2100"/>
              <a:buFont typeface="Proxima Nova"/>
              <a:buChar char="●"/>
            </a:pPr>
            <a:r>
              <a:rPr lang="en-US" sz="2100">
                <a:solidFill>
                  <a:schemeClr val="lt1"/>
                </a:solidFill>
                <a:latin typeface="Proxima Nova"/>
                <a:ea typeface="Proxima Nova"/>
                <a:cs typeface="Proxima Nova"/>
                <a:sym typeface="Proxima Nova"/>
              </a:rPr>
              <a:t>Scaling services to the need</a:t>
            </a:r>
            <a:endParaRPr sz="2100">
              <a:solidFill>
                <a:schemeClr val="lt1"/>
              </a:solidFill>
              <a:latin typeface="Proxima Nova"/>
              <a:ea typeface="Proxima Nova"/>
              <a:cs typeface="Proxima Nova"/>
              <a:sym typeface="Proxima Nova"/>
            </a:endParaRPr>
          </a:p>
          <a:p>
            <a:pPr indent="-361950" lvl="0" marL="457200" rtl="0" algn="l">
              <a:lnSpc>
                <a:spcPct val="115000"/>
              </a:lnSpc>
              <a:spcBef>
                <a:spcPts val="0"/>
              </a:spcBef>
              <a:spcAft>
                <a:spcPts val="0"/>
              </a:spcAft>
              <a:buClr>
                <a:schemeClr val="lt1"/>
              </a:buClr>
              <a:buSzPts val="2100"/>
              <a:buFont typeface="Proxima Nova"/>
              <a:buChar char="●"/>
            </a:pPr>
            <a:r>
              <a:rPr lang="en-US" sz="2100">
                <a:solidFill>
                  <a:schemeClr val="lt1"/>
                </a:solidFill>
                <a:latin typeface="Proxima Nova"/>
                <a:ea typeface="Proxima Nova"/>
                <a:cs typeface="Proxima Nova"/>
                <a:sym typeface="Proxima Nova"/>
              </a:rPr>
              <a:t>Federal and state subsidy assistance</a:t>
            </a:r>
            <a:endParaRPr sz="2100">
              <a:solidFill>
                <a:schemeClr val="lt1"/>
              </a:solidFill>
              <a:latin typeface="Proxima Nova"/>
              <a:ea typeface="Proxima Nova"/>
              <a:cs typeface="Proxima Nova"/>
              <a:sym typeface="Proxima Nova"/>
            </a:endParaRPr>
          </a:p>
          <a:p>
            <a:pPr indent="-361950" lvl="0" marL="457200" rtl="0" algn="l">
              <a:lnSpc>
                <a:spcPct val="115000"/>
              </a:lnSpc>
              <a:spcBef>
                <a:spcPts val="0"/>
              </a:spcBef>
              <a:spcAft>
                <a:spcPts val="0"/>
              </a:spcAft>
              <a:buClr>
                <a:schemeClr val="lt1"/>
              </a:buClr>
              <a:buSzPts val="2100"/>
              <a:buFont typeface="Proxima Nova"/>
              <a:buChar char="●"/>
            </a:pPr>
            <a:r>
              <a:rPr lang="en-US" sz="2100">
                <a:solidFill>
                  <a:schemeClr val="lt1"/>
                </a:solidFill>
                <a:latin typeface="Proxima Nova"/>
                <a:ea typeface="Proxima Nova"/>
                <a:cs typeface="Proxima Nova"/>
                <a:sym typeface="Proxima Nova"/>
              </a:rPr>
              <a:t>Lower costs on circuits &amp; equipment</a:t>
            </a:r>
            <a:endParaRPr sz="2100">
              <a:solidFill>
                <a:schemeClr val="lt1"/>
              </a:solidFill>
              <a:latin typeface="Proxima Nova"/>
              <a:ea typeface="Proxima Nova"/>
              <a:cs typeface="Proxima Nova"/>
              <a:sym typeface="Proxima Nova"/>
            </a:endParaRPr>
          </a:p>
          <a:p>
            <a:pPr indent="-361950" lvl="0" marL="457200" rtl="0" algn="l">
              <a:lnSpc>
                <a:spcPct val="115000"/>
              </a:lnSpc>
              <a:spcBef>
                <a:spcPts val="0"/>
              </a:spcBef>
              <a:spcAft>
                <a:spcPts val="0"/>
              </a:spcAft>
              <a:buClr>
                <a:schemeClr val="lt1"/>
              </a:buClr>
              <a:buSzPts val="2100"/>
              <a:buFont typeface="Proxima Nova"/>
              <a:buChar char="●"/>
            </a:pPr>
            <a:r>
              <a:rPr lang="en-US" sz="2100">
                <a:solidFill>
                  <a:schemeClr val="lt1"/>
                </a:solidFill>
                <a:latin typeface="Proxima Nova"/>
                <a:ea typeface="Proxima Nova"/>
                <a:cs typeface="Proxima Nova"/>
                <a:sym typeface="Proxima Nova"/>
              </a:rPr>
              <a:t>A global community of tens of thousands of </a:t>
            </a:r>
            <a:br>
              <a:rPr lang="en-US" sz="2100">
                <a:solidFill>
                  <a:schemeClr val="lt1"/>
                </a:solidFill>
                <a:latin typeface="Proxima Nova"/>
                <a:ea typeface="Proxima Nova"/>
                <a:cs typeface="Proxima Nova"/>
                <a:sym typeface="Proxima Nova"/>
              </a:rPr>
            </a:br>
            <a:r>
              <a:rPr lang="en-US" sz="2100">
                <a:solidFill>
                  <a:schemeClr val="lt1"/>
                </a:solidFill>
                <a:latin typeface="Proxima Nova"/>
                <a:ea typeface="Proxima Nova"/>
                <a:cs typeface="Proxima Nova"/>
                <a:sym typeface="Proxima Nova"/>
              </a:rPr>
              <a:t>Research &amp; Education institutions</a:t>
            </a:r>
            <a:endParaRPr sz="2100">
              <a:solidFill>
                <a:schemeClr val="lt1"/>
              </a:solidFill>
              <a:latin typeface="Proxima Nova"/>
              <a:ea typeface="Proxima Nova"/>
              <a:cs typeface="Proxima Nova"/>
              <a:sym typeface="Proxima Nova"/>
            </a:endParaRPr>
          </a:p>
        </p:txBody>
      </p:sp>
      <p:sp>
        <p:nvSpPr>
          <p:cNvPr id="450" name="Google Shape;450;p67"/>
          <p:cNvSpPr txBox="1"/>
          <p:nvPr>
            <p:ph idx="2" type="body"/>
          </p:nvPr>
        </p:nvSpPr>
        <p:spPr>
          <a:xfrm>
            <a:off x="522275" y="1768238"/>
            <a:ext cx="3986100" cy="45963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en-US"/>
              <a:t>CENIC's California Research and Education Network (CalREN) is a multi-tiered, high-performance network serving the majority of research and education institutions in the state. </a:t>
            </a:r>
            <a:br>
              <a:rPr lang="en-US"/>
            </a:br>
            <a:r>
              <a:rPr lang="en-US"/>
              <a:t>Each year, 20 million Californians use CalREN at 12,000 member institutions.</a:t>
            </a:r>
            <a:endParaRPr/>
          </a:p>
          <a:p>
            <a:pPr indent="0" lvl="0" marL="0" rtl="0" algn="l">
              <a:spcBef>
                <a:spcPts val="0"/>
              </a:spcBef>
              <a:spcAft>
                <a:spcPts val="0"/>
              </a:spcAft>
              <a:buClr>
                <a:schemeClr val="dk1"/>
              </a:buClr>
              <a:buSzPts val="1100"/>
              <a:buFont typeface="Arial"/>
              <a:buNone/>
            </a:pPr>
            <a:r>
              <a:t/>
            </a:r>
            <a:endParaRPr>
              <a:solidFill>
                <a:srgbClr val="FFFFFF"/>
              </a:solidFill>
            </a:endParaRPr>
          </a:p>
          <a:p>
            <a:pPr indent="0" lvl="0" marL="0" rtl="0" algn="l">
              <a:spcBef>
                <a:spcPts val="0"/>
              </a:spcBef>
              <a:spcAft>
                <a:spcPts val="0"/>
              </a:spcAft>
              <a:buClr>
                <a:schemeClr val="dk1"/>
              </a:buClr>
              <a:buSzPts val="1100"/>
              <a:buFont typeface="Arial"/>
              <a:buNone/>
            </a:pPr>
            <a:r>
              <a:t/>
            </a:r>
            <a:endParaRPr>
              <a:solidFill>
                <a:srgbClr val="FFFF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103"/>
          <p:cNvSpPr txBox="1"/>
          <p:nvPr>
            <p:ph type="ctrTitle"/>
          </p:nvPr>
        </p:nvSpPr>
        <p:spPr>
          <a:xfrm>
            <a:off x="75" y="2854075"/>
            <a:ext cx="12192000" cy="16803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sz="5600"/>
              <a:t>MPLS VPN Services</a:t>
            </a:r>
            <a:endParaRPr sz="5600"/>
          </a:p>
          <a:p>
            <a:pPr indent="0" lvl="0" marL="0" rtl="0" algn="ctr">
              <a:spcBef>
                <a:spcPts val="0"/>
              </a:spcBef>
              <a:spcAft>
                <a:spcPts val="0"/>
              </a:spcAft>
              <a:buNone/>
            </a:pPr>
            <a:r>
              <a:rPr lang="en-US" sz="5600"/>
              <a:t>Layer 2 Virtual Private Networks</a:t>
            </a:r>
            <a:endParaRPr sz="5600"/>
          </a:p>
          <a:p>
            <a:pPr indent="0" lvl="0" marL="0" rtl="0" algn="ctr">
              <a:spcBef>
                <a:spcPts val="0"/>
              </a:spcBef>
              <a:spcAft>
                <a:spcPts val="0"/>
              </a:spcAft>
              <a:buNone/>
            </a:pPr>
            <a:r>
              <a:rPr lang="en-US" sz="5600"/>
              <a:t>E-LAN</a:t>
            </a:r>
            <a:endParaRPr sz="56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104"/>
          <p:cNvSpPr txBox="1"/>
          <p:nvPr>
            <p:ph type="title"/>
          </p:nvPr>
        </p:nvSpPr>
        <p:spPr>
          <a:xfrm>
            <a:off x="382587" y="273442"/>
            <a:ext cx="3932100" cy="16002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3600"/>
              <a:t>L2VPN – E-LAN</a:t>
            </a:r>
            <a:endParaRPr sz="3600"/>
          </a:p>
        </p:txBody>
      </p:sp>
      <p:sp>
        <p:nvSpPr>
          <p:cNvPr id="1105" name="Google Shape;1105;p104"/>
          <p:cNvSpPr txBox="1"/>
          <p:nvPr>
            <p:ph idx="2" type="body"/>
          </p:nvPr>
        </p:nvSpPr>
        <p:spPr>
          <a:xfrm>
            <a:off x="292100" y="1873650"/>
            <a:ext cx="4280100" cy="4342200"/>
          </a:xfrm>
          <a:prstGeom prst="rect">
            <a:avLst/>
          </a:prstGeom>
        </p:spPr>
        <p:txBody>
          <a:bodyPr anchorCtr="0" anchor="t" bIns="45700" lIns="91425" spcFirstLastPara="1" rIns="91425" wrap="square" tIns="45700">
            <a:noAutofit/>
          </a:bodyPr>
          <a:lstStyle/>
          <a:p>
            <a:pPr indent="-330200" lvl="0" marL="457200" rtl="0" algn="l">
              <a:spcBef>
                <a:spcPts val="1000"/>
              </a:spcBef>
              <a:spcAft>
                <a:spcPts val="0"/>
              </a:spcAft>
              <a:buSzPts val="1600"/>
              <a:buChar char="●"/>
            </a:pPr>
            <a:r>
              <a:rPr lang="en-US" sz="2500"/>
              <a:t>Use to extend layer 2 networks between 2 or more remote locations</a:t>
            </a:r>
            <a:endParaRPr sz="2500"/>
          </a:p>
          <a:p>
            <a:pPr indent="-330200" lvl="0" marL="457200" rtl="0" algn="l">
              <a:spcBef>
                <a:spcPts val="0"/>
              </a:spcBef>
              <a:spcAft>
                <a:spcPts val="0"/>
              </a:spcAft>
              <a:buSzPts val="1600"/>
              <a:buChar char="●"/>
            </a:pPr>
            <a:r>
              <a:rPr lang="en-US" sz="2500"/>
              <a:t>Use case: </a:t>
            </a:r>
            <a:br>
              <a:rPr lang="en-US" sz="2500"/>
            </a:br>
            <a:r>
              <a:rPr lang="en-US" sz="2500"/>
              <a:t>Transparently connect three or more campuses</a:t>
            </a:r>
            <a:endParaRPr sz="2500"/>
          </a:p>
          <a:p>
            <a:pPr indent="-330200" lvl="0" marL="457200" rtl="0" algn="l">
              <a:spcBef>
                <a:spcPts val="0"/>
              </a:spcBef>
              <a:spcAft>
                <a:spcPts val="0"/>
              </a:spcAft>
              <a:buSzPts val="1600"/>
              <a:buChar char="●"/>
            </a:pPr>
            <a:r>
              <a:rPr lang="en-US" sz="2500"/>
              <a:t>Let us do the switching for you</a:t>
            </a:r>
            <a:endParaRPr sz="2500"/>
          </a:p>
          <a:p>
            <a:pPr indent="0" lvl="0" marL="0" rtl="0" algn="l">
              <a:spcBef>
                <a:spcPts val="1000"/>
              </a:spcBef>
              <a:spcAft>
                <a:spcPts val="0"/>
              </a:spcAft>
              <a:buNone/>
            </a:pPr>
            <a:r>
              <a:t/>
            </a:r>
            <a:endParaRPr sz="2500"/>
          </a:p>
          <a:p>
            <a:pPr indent="0" lvl="0" marL="0" rtl="0" algn="l">
              <a:spcBef>
                <a:spcPts val="1000"/>
              </a:spcBef>
              <a:spcAft>
                <a:spcPts val="0"/>
              </a:spcAft>
              <a:buNone/>
            </a:pPr>
            <a:r>
              <a:t/>
            </a:r>
            <a:endParaRPr sz="2400"/>
          </a:p>
        </p:txBody>
      </p:sp>
      <p:pic>
        <p:nvPicPr>
          <p:cNvPr id="1106" name="Google Shape;1106;p104"/>
          <p:cNvPicPr preferRelativeResize="0"/>
          <p:nvPr/>
        </p:nvPicPr>
        <p:blipFill rotWithShape="1">
          <a:blip r:embed="rId3">
            <a:alphaModFix/>
          </a:blip>
          <a:srcRect b="0" l="0" r="0" t="0"/>
          <a:stretch/>
        </p:blipFill>
        <p:spPr>
          <a:xfrm>
            <a:off x="5239150" y="794599"/>
            <a:ext cx="6637622" cy="493564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p105"/>
          <p:cNvSpPr txBox="1"/>
          <p:nvPr>
            <p:ph type="title"/>
          </p:nvPr>
        </p:nvSpPr>
        <p:spPr>
          <a:xfrm>
            <a:off x="371049" y="0"/>
            <a:ext cx="11620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800"/>
              <a:t>L2VPN Private Network Service – E-LAN</a:t>
            </a:r>
            <a:endParaRPr sz="3800"/>
          </a:p>
          <a:p>
            <a:pPr indent="0" lvl="0" marL="0" rtl="0" algn="l">
              <a:spcBef>
                <a:spcPts val="0"/>
              </a:spcBef>
              <a:spcAft>
                <a:spcPts val="0"/>
              </a:spcAft>
              <a:buNone/>
            </a:pPr>
            <a:r>
              <a:rPr lang="en-US" sz="3800"/>
              <a:t>User View</a:t>
            </a:r>
            <a:endParaRPr sz="3800"/>
          </a:p>
        </p:txBody>
      </p:sp>
      <p:grpSp>
        <p:nvGrpSpPr>
          <p:cNvPr id="1113" name="Google Shape;1113;p105"/>
          <p:cNvGrpSpPr/>
          <p:nvPr/>
        </p:nvGrpSpPr>
        <p:grpSpPr>
          <a:xfrm>
            <a:off x="1665544" y="1514950"/>
            <a:ext cx="8300425" cy="4862120"/>
            <a:chOff x="1665544" y="1514950"/>
            <a:chExt cx="8300425" cy="4862120"/>
          </a:xfrm>
        </p:grpSpPr>
        <p:cxnSp>
          <p:nvCxnSpPr>
            <p:cNvPr id="1114" name="Google Shape;1114;p105"/>
            <p:cNvCxnSpPr>
              <a:stCxn id="1115" idx="3"/>
              <a:endCxn id="1116" idx="1"/>
            </p:cNvCxnSpPr>
            <p:nvPr/>
          </p:nvCxnSpPr>
          <p:spPr>
            <a:xfrm>
              <a:off x="6416975" y="3889553"/>
              <a:ext cx="922800" cy="0"/>
            </a:xfrm>
            <a:prstGeom prst="straightConnector1">
              <a:avLst/>
            </a:prstGeom>
            <a:noFill/>
            <a:ln cap="flat" cmpd="sng" w="38100">
              <a:solidFill>
                <a:srgbClr val="B7B7B7"/>
              </a:solidFill>
              <a:prstDash val="solid"/>
              <a:round/>
              <a:headEnd len="sm" w="sm" type="none"/>
              <a:tailEnd len="sm" w="sm" type="none"/>
            </a:ln>
          </p:spPr>
        </p:cxnSp>
        <p:pic>
          <p:nvPicPr>
            <p:cNvPr id="1117" name="Google Shape;1117;p105"/>
            <p:cNvPicPr preferRelativeResize="0"/>
            <p:nvPr/>
          </p:nvPicPr>
          <p:blipFill rotWithShape="1">
            <a:blip r:embed="rId3">
              <a:alphaModFix/>
            </a:blip>
            <a:srcRect b="31153" l="0" r="87117" t="53219"/>
            <a:stretch/>
          </p:blipFill>
          <p:spPr>
            <a:xfrm>
              <a:off x="3377000" y="5270375"/>
              <a:ext cx="706673" cy="772299"/>
            </a:xfrm>
            <a:prstGeom prst="rect">
              <a:avLst/>
            </a:prstGeom>
            <a:noFill/>
            <a:ln>
              <a:noFill/>
            </a:ln>
          </p:spPr>
        </p:pic>
        <p:pic>
          <p:nvPicPr>
            <p:cNvPr id="1118" name="Google Shape;1118;p105"/>
            <p:cNvPicPr preferRelativeResize="0"/>
            <p:nvPr/>
          </p:nvPicPr>
          <p:blipFill rotWithShape="1">
            <a:blip r:embed="rId3">
              <a:alphaModFix/>
            </a:blip>
            <a:srcRect b="36066" l="18186" r="68356" t="58463"/>
            <a:stretch/>
          </p:blipFill>
          <p:spPr>
            <a:xfrm>
              <a:off x="3351850" y="3754400"/>
              <a:ext cx="738177" cy="270302"/>
            </a:xfrm>
            <a:prstGeom prst="rect">
              <a:avLst/>
            </a:prstGeom>
            <a:noFill/>
            <a:ln>
              <a:noFill/>
            </a:ln>
          </p:spPr>
        </p:pic>
        <p:pic>
          <p:nvPicPr>
            <p:cNvPr id="1119" name="Google Shape;1119;p105"/>
            <p:cNvPicPr preferRelativeResize="0"/>
            <p:nvPr/>
          </p:nvPicPr>
          <p:blipFill rotWithShape="1">
            <a:blip r:embed="rId3">
              <a:alphaModFix/>
            </a:blip>
            <a:srcRect b="31153" l="0" r="87117" t="53219"/>
            <a:stretch/>
          </p:blipFill>
          <p:spPr>
            <a:xfrm>
              <a:off x="2094300" y="3730325"/>
              <a:ext cx="706673" cy="772299"/>
            </a:xfrm>
            <a:prstGeom prst="rect">
              <a:avLst/>
            </a:prstGeom>
            <a:noFill/>
            <a:ln>
              <a:noFill/>
            </a:ln>
          </p:spPr>
        </p:pic>
        <p:pic>
          <p:nvPicPr>
            <p:cNvPr id="1120" name="Google Shape;1120;p105"/>
            <p:cNvPicPr preferRelativeResize="0"/>
            <p:nvPr/>
          </p:nvPicPr>
          <p:blipFill rotWithShape="1">
            <a:blip r:embed="rId3">
              <a:alphaModFix/>
            </a:blip>
            <a:srcRect b="31153" l="0" r="87117" t="53219"/>
            <a:stretch/>
          </p:blipFill>
          <p:spPr>
            <a:xfrm>
              <a:off x="3377000" y="1514950"/>
              <a:ext cx="706673" cy="772299"/>
            </a:xfrm>
            <a:prstGeom prst="rect">
              <a:avLst/>
            </a:prstGeom>
            <a:noFill/>
            <a:ln>
              <a:noFill/>
            </a:ln>
          </p:spPr>
        </p:pic>
        <p:pic>
          <p:nvPicPr>
            <p:cNvPr id="1121" name="Google Shape;1121;p105"/>
            <p:cNvPicPr preferRelativeResize="0"/>
            <p:nvPr/>
          </p:nvPicPr>
          <p:blipFill rotWithShape="1">
            <a:blip r:embed="rId3">
              <a:alphaModFix/>
            </a:blip>
            <a:srcRect b="31153" l="0" r="87117" t="53219"/>
            <a:stretch/>
          </p:blipFill>
          <p:spPr>
            <a:xfrm>
              <a:off x="5742650" y="1514950"/>
              <a:ext cx="706673" cy="772299"/>
            </a:xfrm>
            <a:prstGeom prst="rect">
              <a:avLst/>
            </a:prstGeom>
            <a:noFill/>
            <a:ln>
              <a:noFill/>
            </a:ln>
          </p:spPr>
        </p:pic>
        <p:pic>
          <p:nvPicPr>
            <p:cNvPr id="1122" name="Google Shape;1122;p105"/>
            <p:cNvPicPr preferRelativeResize="0"/>
            <p:nvPr/>
          </p:nvPicPr>
          <p:blipFill rotWithShape="1">
            <a:blip r:embed="rId3">
              <a:alphaModFix/>
            </a:blip>
            <a:srcRect b="31153" l="0" r="87117" t="53219"/>
            <a:stretch/>
          </p:blipFill>
          <p:spPr>
            <a:xfrm>
              <a:off x="8830538" y="1514950"/>
              <a:ext cx="706673" cy="772299"/>
            </a:xfrm>
            <a:prstGeom prst="rect">
              <a:avLst/>
            </a:prstGeom>
            <a:noFill/>
            <a:ln>
              <a:noFill/>
            </a:ln>
          </p:spPr>
        </p:pic>
        <p:pic>
          <p:nvPicPr>
            <p:cNvPr id="1123" name="Google Shape;1123;p105"/>
            <p:cNvPicPr preferRelativeResize="0"/>
            <p:nvPr/>
          </p:nvPicPr>
          <p:blipFill rotWithShape="1">
            <a:blip r:embed="rId3">
              <a:alphaModFix/>
            </a:blip>
            <a:srcRect b="31153" l="0" r="87117" t="53219"/>
            <a:stretch/>
          </p:blipFill>
          <p:spPr>
            <a:xfrm>
              <a:off x="8830538" y="2721117"/>
              <a:ext cx="706673" cy="772299"/>
            </a:xfrm>
            <a:prstGeom prst="rect">
              <a:avLst/>
            </a:prstGeom>
            <a:noFill/>
            <a:ln>
              <a:noFill/>
            </a:ln>
          </p:spPr>
        </p:pic>
        <p:pic>
          <p:nvPicPr>
            <p:cNvPr id="1124" name="Google Shape;1124;p105"/>
            <p:cNvPicPr preferRelativeResize="0"/>
            <p:nvPr/>
          </p:nvPicPr>
          <p:blipFill rotWithShape="1">
            <a:blip r:embed="rId3">
              <a:alphaModFix/>
            </a:blip>
            <a:srcRect b="31153" l="0" r="87117" t="53219"/>
            <a:stretch/>
          </p:blipFill>
          <p:spPr>
            <a:xfrm>
              <a:off x="8830538" y="3927283"/>
              <a:ext cx="706673" cy="772299"/>
            </a:xfrm>
            <a:prstGeom prst="rect">
              <a:avLst/>
            </a:prstGeom>
            <a:noFill/>
            <a:ln>
              <a:noFill/>
            </a:ln>
          </p:spPr>
        </p:pic>
        <p:pic>
          <p:nvPicPr>
            <p:cNvPr id="1125" name="Google Shape;1125;p105"/>
            <p:cNvPicPr preferRelativeResize="0"/>
            <p:nvPr/>
          </p:nvPicPr>
          <p:blipFill rotWithShape="1">
            <a:blip r:embed="rId3">
              <a:alphaModFix/>
            </a:blip>
            <a:srcRect b="31153" l="0" r="87117" t="53219"/>
            <a:stretch/>
          </p:blipFill>
          <p:spPr>
            <a:xfrm>
              <a:off x="8830538" y="5262250"/>
              <a:ext cx="706673" cy="772299"/>
            </a:xfrm>
            <a:prstGeom prst="rect">
              <a:avLst/>
            </a:prstGeom>
            <a:noFill/>
            <a:ln>
              <a:noFill/>
            </a:ln>
          </p:spPr>
        </p:pic>
        <p:pic>
          <p:nvPicPr>
            <p:cNvPr id="1126" name="Google Shape;1126;p105"/>
            <p:cNvPicPr preferRelativeResize="0"/>
            <p:nvPr/>
          </p:nvPicPr>
          <p:blipFill rotWithShape="1">
            <a:blip r:embed="rId3">
              <a:alphaModFix/>
            </a:blip>
            <a:srcRect b="36066" l="18186" r="68356" t="58463"/>
            <a:stretch/>
          </p:blipFill>
          <p:spPr>
            <a:xfrm>
              <a:off x="5726900" y="2772550"/>
              <a:ext cx="738177" cy="270302"/>
            </a:xfrm>
            <a:prstGeom prst="rect">
              <a:avLst/>
            </a:prstGeom>
            <a:noFill/>
            <a:ln>
              <a:noFill/>
            </a:ln>
          </p:spPr>
        </p:pic>
        <p:pic>
          <p:nvPicPr>
            <p:cNvPr id="1127" name="Google Shape;1127;p105"/>
            <p:cNvPicPr preferRelativeResize="0"/>
            <p:nvPr/>
          </p:nvPicPr>
          <p:blipFill rotWithShape="1">
            <a:blip r:embed="rId3">
              <a:alphaModFix/>
            </a:blip>
            <a:srcRect b="36066" l="18186" r="68356" t="58463"/>
            <a:stretch/>
          </p:blipFill>
          <p:spPr>
            <a:xfrm>
              <a:off x="7352500" y="5513250"/>
              <a:ext cx="738177" cy="270302"/>
            </a:xfrm>
            <a:prstGeom prst="rect">
              <a:avLst/>
            </a:prstGeom>
            <a:noFill/>
            <a:ln>
              <a:noFill/>
            </a:ln>
          </p:spPr>
        </p:pic>
        <p:pic>
          <p:nvPicPr>
            <p:cNvPr id="1116" name="Google Shape;1116;p105"/>
            <p:cNvPicPr preferRelativeResize="0"/>
            <p:nvPr/>
          </p:nvPicPr>
          <p:blipFill rotWithShape="1">
            <a:blip r:embed="rId3">
              <a:alphaModFix/>
            </a:blip>
            <a:srcRect b="36066" l="18186" r="68356" t="58463"/>
            <a:stretch/>
          </p:blipFill>
          <p:spPr>
            <a:xfrm>
              <a:off x="7339800" y="3754400"/>
              <a:ext cx="738177" cy="270302"/>
            </a:xfrm>
            <a:prstGeom prst="rect">
              <a:avLst/>
            </a:prstGeom>
            <a:noFill/>
            <a:ln>
              <a:noFill/>
            </a:ln>
          </p:spPr>
        </p:pic>
        <p:cxnSp>
          <p:nvCxnSpPr>
            <p:cNvPr id="1128" name="Google Shape;1128;p105"/>
            <p:cNvCxnSpPr>
              <a:stCxn id="1118" idx="3"/>
            </p:cNvCxnSpPr>
            <p:nvPr/>
          </p:nvCxnSpPr>
          <p:spPr>
            <a:xfrm>
              <a:off x="4090027" y="3889551"/>
              <a:ext cx="1993200" cy="0"/>
            </a:xfrm>
            <a:prstGeom prst="straightConnector1">
              <a:avLst/>
            </a:prstGeom>
            <a:noFill/>
            <a:ln cap="flat" cmpd="sng" w="38100">
              <a:solidFill>
                <a:srgbClr val="B7B7B7"/>
              </a:solidFill>
              <a:prstDash val="solid"/>
              <a:round/>
              <a:headEnd len="sm" w="sm" type="none"/>
              <a:tailEnd len="sm" w="sm" type="none"/>
            </a:ln>
          </p:spPr>
        </p:cxnSp>
        <p:cxnSp>
          <p:nvCxnSpPr>
            <p:cNvPr id="1129" name="Google Shape;1129;p105"/>
            <p:cNvCxnSpPr>
              <a:stCxn id="1130" idx="3"/>
              <a:endCxn id="1122" idx="1"/>
            </p:cNvCxnSpPr>
            <p:nvPr/>
          </p:nvCxnSpPr>
          <p:spPr>
            <a:xfrm flipH="1" rot="10800000">
              <a:off x="8077977" y="1901201"/>
              <a:ext cx="752700" cy="229500"/>
            </a:xfrm>
            <a:prstGeom prst="bentConnector3">
              <a:avLst>
                <a:gd fmla="val 49991" name="adj1"/>
              </a:avLst>
            </a:prstGeom>
            <a:noFill/>
            <a:ln cap="flat" cmpd="sng" w="19050">
              <a:solidFill>
                <a:srgbClr val="B7B7B7"/>
              </a:solidFill>
              <a:prstDash val="solid"/>
              <a:round/>
              <a:headEnd len="sm" w="sm" type="none"/>
              <a:tailEnd len="sm" w="sm" type="none"/>
            </a:ln>
          </p:spPr>
        </p:cxnSp>
        <p:cxnSp>
          <p:nvCxnSpPr>
            <p:cNvPr id="1131" name="Google Shape;1131;p105"/>
            <p:cNvCxnSpPr>
              <a:stCxn id="1132" idx="3"/>
              <a:endCxn id="1123" idx="1"/>
            </p:cNvCxnSpPr>
            <p:nvPr/>
          </p:nvCxnSpPr>
          <p:spPr>
            <a:xfrm>
              <a:off x="8077977" y="2907701"/>
              <a:ext cx="752700" cy="199500"/>
            </a:xfrm>
            <a:prstGeom prst="bentConnector3">
              <a:avLst>
                <a:gd fmla="val 49991" name="adj1"/>
              </a:avLst>
            </a:prstGeom>
            <a:noFill/>
            <a:ln cap="flat" cmpd="sng" w="19050">
              <a:solidFill>
                <a:srgbClr val="B7B7B7"/>
              </a:solidFill>
              <a:prstDash val="solid"/>
              <a:round/>
              <a:headEnd len="sm" w="sm" type="none"/>
              <a:tailEnd len="sm" w="sm" type="none"/>
            </a:ln>
          </p:spPr>
        </p:cxnSp>
        <p:sp>
          <p:nvSpPr>
            <p:cNvPr id="1133" name="Google Shape;1133;p105"/>
            <p:cNvSpPr txBox="1"/>
            <p:nvPr/>
          </p:nvSpPr>
          <p:spPr>
            <a:xfrm>
              <a:off x="1665544" y="4426420"/>
              <a:ext cx="1564200" cy="3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solidFill>
                    <a:schemeClr val="dk1"/>
                  </a:solidFill>
                  <a:latin typeface="Proxima Nova"/>
                  <a:ea typeface="Proxima Nova"/>
                  <a:cs typeface="Proxima Nova"/>
                  <a:sym typeface="Proxima Nova"/>
                </a:rPr>
                <a:t>Kern County</a:t>
              </a:r>
              <a:br>
                <a:rPr lang="en-US" sz="1100">
                  <a:solidFill>
                    <a:schemeClr val="dk1"/>
                  </a:solidFill>
                  <a:latin typeface="Proxima Nova"/>
                  <a:ea typeface="Proxima Nova"/>
                  <a:cs typeface="Proxima Nova"/>
                  <a:sym typeface="Proxima Nova"/>
                </a:rPr>
              </a:br>
              <a:r>
                <a:rPr lang="en-US" sz="1100">
                  <a:solidFill>
                    <a:schemeClr val="dk1"/>
                  </a:solidFill>
                  <a:latin typeface="Proxima Nova"/>
                  <a:ea typeface="Proxima Nova"/>
                  <a:cs typeface="Proxima Nova"/>
                  <a:sym typeface="Proxima Nova"/>
                </a:rPr>
                <a:t>Library LAN</a:t>
              </a:r>
              <a:endParaRPr sz="2800">
                <a:solidFill>
                  <a:srgbClr val="3F3F3F"/>
                </a:solidFill>
                <a:latin typeface="Proxima Nova"/>
                <a:ea typeface="Proxima Nova"/>
                <a:cs typeface="Proxima Nova"/>
                <a:sym typeface="Proxima Nova"/>
              </a:endParaRPr>
            </a:p>
          </p:txBody>
        </p:sp>
        <p:sp>
          <p:nvSpPr>
            <p:cNvPr id="1134" name="Google Shape;1134;p105"/>
            <p:cNvSpPr txBox="1"/>
            <p:nvPr/>
          </p:nvSpPr>
          <p:spPr>
            <a:xfrm>
              <a:off x="2938844" y="3940345"/>
              <a:ext cx="1564200" cy="3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solidFill>
                    <a:schemeClr val="dk1"/>
                  </a:solidFill>
                  <a:latin typeface="Proxima Nova"/>
                  <a:ea typeface="Proxima Nova"/>
                  <a:cs typeface="Proxima Nova"/>
                  <a:sym typeface="Proxima Nova"/>
                </a:rPr>
                <a:t>Kern County</a:t>
              </a:r>
              <a:br>
                <a:rPr lang="en-US" sz="1100">
                  <a:solidFill>
                    <a:schemeClr val="dk1"/>
                  </a:solidFill>
                  <a:latin typeface="Proxima Nova"/>
                  <a:ea typeface="Proxima Nova"/>
                  <a:cs typeface="Proxima Nova"/>
                  <a:sym typeface="Proxima Nova"/>
                </a:rPr>
              </a:br>
              <a:r>
                <a:rPr lang="en-US" sz="1100">
                  <a:solidFill>
                    <a:schemeClr val="dk1"/>
                  </a:solidFill>
                  <a:latin typeface="Proxima Nova"/>
                  <a:ea typeface="Proxima Nova"/>
                  <a:cs typeface="Proxima Nova"/>
                  <a:sym typeface="Proxima Nova"/>
                </a:rPr>
                <a:t>Library</a:t>
              </a:r>
              <a:endParaRPr sz="2800">
                <a:solidFill>
                  <a:srgbClr val="3F3F3F"/>
                </a:solidFill>
                <a:latin typeface="Proxima Nova"/>
                <a:ea typeface="Proxima Nova"/>
                <a:cs typeface="Proxima Nova"/>
                <a:sym typeface="Proxima Nova"/>
              </a:endParaRPr>
            </a:p>
          </p:txBody>
        </p:sp>
        <p:cxnSp>
          <p:nvCxnSpPr>
            <p:cNvPr id="1135" name="Google Shape;1135;p105"/>
            <p:cNvCxnSpPr>
              <a:stCxn id="1119" idx="3"/>
              <a:endCxn id="1118" idx="1"/>
            </p:cNvCxnSpPr>
            <p:nvPr/>
          </p:nvCxnSpPr>
          <p:spPr>
            <a:xfrm flipH="1" rot="10800000">
              <a:off x="2800973" y="3889674"/>
              <a:ext cx="550800" cy="226800"/>
            </a:xfrm>
            <a:prstGeom prst="bentConnector3">
              <a:avLst>
                <a:gd fmla="val 50007" name="adj1"/>
              </a:avLst>
            </a:prstGeom>
            <a:noFill/>
            <a:ln cap="flat" cmpd="sng" w="19050">
              <a:solidFill>
                <a:srgbClr val="B7B7B7"/>
              </a:solidFill>
              <a:prstDash val="solid"/>
              <a:round/>
              <a:headEnd len="sm" w="sm" type="none"/>
              <a:tailEnd len="sm" w="sm" type="none"/>
            </a:ln>
          </p:spPr>
        </p:cxnSp>
        <p:cxnSp>
          <p:nvCxnSpPr>
            <p:cNvPr id="1136" name="Google Shape;1136;p105"/>
            <p:cNvCxnSpPr/>
            <p:nvPr/>
          </p:nvCxnSpPr>
          <p:spPr>
            <a:xfrm>
              <a:off x="3683000" y="2923550"/>
              <a:ext cx="2374800" cy="939900"/>
            </a:xfrm>
            <a:prstGeom prst="straightConnector1">
              <a:avLst/>
            </a:prstGeom>
            <a:noFill/>
            <a:ln cap="flat" cmpd="sng" w="38100">
              <a:solidFill>
                <a:srgbClr val="B7B7B7"/>
              </a:solidFill>
              <a:prstDash val="solid"/>
              <a:round/>
              <a:headEnd len="sm" w="sm" type="none"/>
              <a:tailEnd len="sm" w="sm" type="none"/>
            </a:ln>
          </p:spPr>
        </p:cxnSp>
        <p:cxnSp>
          <p:nvCxnSpPr>
            <p:cNvPr id="1137" name="Google Shape;1137;p105"/>
            <p:cNvCxnSpPr>
              <a:stCxn id="1120" idx="2"/>
              <a:endCxn id="1138" idx="0"/>
            </p:cNvCxnSpPr>
            <p:nvPr/>
          </p:nvCxnSpPr>
          <p:spPr>
            <a:xfrm>
              <a:off x="3730336" y="2287249"/>
              <a:ext cx="0" cy="485400"/>
            </a:xfrm>
            <a:prstGeom prst="straightConnector1">
              <a:avLst/>
            </a:prstGeom>
            <a:noFill/>
            <a:ln cap="flat" cmpd="sng" w="19050">
              <a:solidFill>
                <a:srgbClr val="B7B7B7"/>
              </a:solidFill>
              <a:prstDash val="solid"/>
              <a:round/>
              <a:headEnd len="sm" w="sm" type="none"/>
              <a:tailEnd len="sm" w="sm" type="none"/>
            </a:ln>
          </p:spPr>
        </p:cxnSp>
        <p:cxnSp>
          <p:nvCxnSpPr>
            <p:cNvPr id="1139" name="Google Shape;1139;p105"/>
            <p:cNvCxnSpPr>
              <a:stCxn id="1116" idx="2"/>
              <a:endCxn id="1127" idx="0"/>
            </p:cNvCxnSpPr>
            <p:nvPr/>
          </p:nvCxnSpPr>
          <p:spPr>
            <a:xfrm>
              <a:off x="7708889" y="4024702"/>
              <a:ext cx="12600" cy="1488600"/>
            </a:xfrm>
            <a:prstGeom prst="straightConnector1">
              <a:avLst/>
            </a:prstGeom>
            <a:noFill/>
            <a:ln cap="flat" cmpd="sng" w="38100">
              <a:solidFill>
                <a:srgbClr val="B7B7B7"/>
              </a:solidFill>
              <a:prstDash val="solid"/>
              <a:round/>
              <a:headEnd len="sm" w="sm" type="none"/>
              <a:tailEnd len="sm" w="sm" type="none"/>
            </a:ln>
          </p:spPr>
        </p:cxnSp>
        <p:cxnSp>
          <p:nvCxnSpPr>
            <p:cNvPr id="1140" name="Google Shape;1140;p105"/>
            <p:cNvCxnSpPr>
              <a:endCxn id="1117" idx="3"/>
            </p:cNvCxnSpPr>
            <p:nvPr/>
          </p:nvCxnSpPr>
          <p:spPr>
            <a:xfrm rot="10800000">
              <a:off x="4083673" y="5656524"/>
              <a:ext cx="1974300" cy="0"/>
            </a:xfrm>
            <a:prstGeom prst="straightConnector1">
              <a:avLst/>
            </a:prstGeom>
            <a:noFill/>
            <a:ln cap="flat" cmpd="sng" w="19050">
              <a:solidFill>
                <a:srgbClr val="B7B7B7"/>
              </a:solidFill>
              <a:prstDash val="solid"/>
              <a:round/>
              <a:headEnd len="sm" w="sm" type="none"/>
              <a:tailEnd len="sm" w="sm" type="none"/>
            </a:ln>
          </p:spPr>
        </p:cxnSp>
        <p:cxnSp>
          <p:nvCxnSpPr>
            <p:cNvPr id="1141" name="Google Shape;1141;p105"/>
            <p:cNvCxnSpPr>
              <a:stCxn id="1142" idx="3"/>
              <a:endCxn id="1127" idx="1"/>
            </p:cNvCxnSpPr>
            <p:nvPr/>
          </p:nvCxnSpPr>
          <p:spPr>
            <a:xfrm>
              <a:off x="6465077" y="5648401"/>
              <a:ext cx="887400" cy="0"/>
            </a:xfrm>
            <a:prstGeom prst="straightConnector1">
              <a:avLst/>
            </a:prstGeom>
            <a:noFill/>
            <a:ln cap="flat" cmpd="sng" w="38100">
              <a:solidFill>
                <a:srgbClr val="B7B7B7"/>
              </a:solidFill>
              <a:prstDash val="solid"/>
              <a:round/>
              <a:headEnd len="sm" w="sm" type="none"/>
              <a:tailEnd len="sm" w="sm" type="none"/>
            </a:ln>
          </p:spPr>
        </p:cxnSp>
        <p:cxnSp>
          <p:nvCxnSpPr>
            <p:cNvPr id="1143" name="Google Shape;1143;p105"/>
            <p:cNvCxnSpPr>
              <a:stCxn id="1115" idx="2"/>
              <a:endCxn id="1142" idx="0"/>
            </p:cNvCxnSpPr>
            <p:nvPr/>
          </p:nvCxnSpPr>
          <p:spPr>
            <a:xfrm>
              <a:off x="6096000" y="4210528"/>
              <a:ext cx="0" cy="1302600"/>
            </a:xfrm>
            <a:prstGeom prst="straightConnector1">
              <a:avLst/>
            </a:prstGeom>
            <a:noFill/>
            <a:ln cap="flat" cmpd="sng" w="38100">
              <a:solidFill>
                <a:srgbClr val="B7B7B7"/>
              </a:solidFill>
              <a:prstDash val="solid"/>
              <a:round/>
              <a:headEnd len="sm" w="sm" type="none"/>
              <a:tailEnd len="sm" w="sm" type="none"/>
            </a:ln>
          </p:spPr>
        </p:cxnSp>
        <p:cxnSp>
          <p:nvCxnSpPr>
            <p:cNvPr id="1144" name="Google Shape;1144;p105"/>
            <p:cNvCxnSpPr/>
            <p:nvPr/>
          </p:nvCxnSpPr>
          <p:spPr>
            <a:xfrm flipH="1" rot="10800000">
              <a:off x="6134100" y="2885350"/>
              <a:ext cx="1498500" cy="978000"/>
            </a:xfrm>
            <a:prstGeom prst="straightConnector1">
              <a:avLst/>
            </a:prstGeom>
            <a:noFill/>
            <a:ln cap="flat" cmpd="sng" w="38100">
              <a:solidFill>
                <a:srgbClr val="B7B7B7"/>
              </a:solidFill>
              <a:prstDash val="solid"/>
              <a:round/>
              <a:headEnd len="sm" w="sm" type="none"/>
              <a:tailEnd len="sm" w="sm" type="none"/>
            </a:ln>
          </p:spPr>
        </p:cxnSp>
        <p:cxnSp>
          <p:nvCxnSpPr>
            <p:cNvPr id="1145" name="Google Shape;1145;p105"/>
            <p:cNvCxnSpPr>
              <a:stCxn id="1126" idx="2"/>
              <a:endCxn id="1115" idx="0"/>
            </p:cNvCxnSpPr>
            <p:nvPr/>
          </p:nvCxnSpPr>
          <p:spPr>
            <a:xfrm>
              <a:off x="6095989" y="3042852"/>
              <a:ext cx="0" cy="525600"/>
            </a:xfrm>
            <a:prstGeom prst="straightConnector1">
              <a:avLst/>
            </a:prstGeom>
            <a:noFill/>
            <a:ln cap="flat" cmpd="sng" w="38100">
              <a:solidFill>
                <a:srgbClr val="B7B7B7"/>
              </a:solidFill>
              <a:prstDash val="solid"/>
              <a:round/>
              <a:headEnd len="sm" w="sm" type="none"/>
              <a:tailEnd len="sm" w="sm" type="none"/>
            </a:ln>
          </p:spPr>
        </p:cxnSp>
        <p:cxnSp>
          <p:nvCxnSpPr>
            <p:cNvPr id="1146" name="Google Shape;1146;p105"/>
            <p:cNvCxnSpPr>
              <a:stCxn id="1121" idx="2"/>
              <a:endCxn id="1126" idx="0"/>
            </p:cNvCxnSpPr>
            <p:nvPr/>
          </p:nvCxnSpPr>
          <p:spPr>
            <a:xfrm>
              <a:off x="6095986" y="2287249"/>
              <a:ext cx="0" cy="485400"/>
            </a:xfrm>
            <a:prstGeom prst="straightConnector1">
              <a:avLst/>
            </a:prstGeom>
            <a:noFill/>
            <a:ln cap="flat" cmpd="sng" w="19050">
              <a:solidFill>
                <a:srgbClr val="B7B7B7"/>
              </a:solidFill>
              <a:prstDash val="solid"/>
              <a:round/>
              <a:headEnd len="sm" w="sm" type="none"/>
              <a:tailEnd len="sm" w="sm" type="none"/>
            </a:ln>
          </p:spPr>
        </p:cxnSp>
        <p:cxnSp>
          <p:nvCxnSpPr>
            <p:cNvPr id="1147" name="Google Shape;1147;p105"/>
            <p:cNvCxnSpPr/>
            <p:nvPr/>
          </p:nvCxnSpPr>
          <p:spPr>
            <a:xfrm flipH="1" rot="10800000">
              <a:off x="6121400" y="2187050"/>
              <a:ext cx="1435200" cy="1650900"/>
            </a:xfrm>
            <a:prstGeom prst="straightConnector1">
              <a:avLst/>
            </a:prstGeom>
            <a:noFill/>
            <a:ln cap="flat" cmpd="sng" w="38100">
              <a:solidFill>
                <a:srgbClr val="B7B7B7"/>
              </a:solidFill>
              <a:prstDash val="solid"/>
              <a:round/>
              <a:headEnd len="sm" w="sm" type="none"/>
              <a:tailEnd len="sm" w="sm" type="none"/>
            </a:ln>
          </p:spPr>
        </p:cxnSp>
        <p:cxnSp>
          <p:nvCxnSpPr>
            <p:cNvPr id="1148" name="Google Shape;1148;p105"/>
            <p:cNvCxnSpPr>
              <a:stCxn id="1116" idx="3"/>
              <a:endCxn id="1124" idx="1"/>
            </p:cNvCxnSpPr>
            <p:nvPr/>
          </p:nvCxnSpPr>
          <p:spPr>
            <a:xfrm>
              <a:off x="8077977" y="3889551"/>
              <a:ext cx="752700" cy="423900"/>
            </a:xfrm>
            <a:prstGeom prst="bentConnector3">
              <a:avLst>
                <a:gd fmla="val 49991" name="adj1"/>
              </a:avLst>
            </a:prstGeom>
            <a:noFill/>
            <a:ln cap="flat" cmpd="sng" w="19050">
              <a:solidFill>
                <a:srgbClr val="B7B7B7"/>
              </a:solidFill>
              <a:prstDash val="solid"/>
              <a:round/>
              <a:headEnd len="sm" w="sm" type="none"/>
              <a:tailEnd len="sm" w="sm" type="none"/>
            </a:ln>
          </p:spPr>
        </p:cxnSp>
        <p:cxnSp>
          <p:nvCxnSpPr>
            <p:cNvPr id="1149" name="Google Shape;1149;p105"/>
            <p:cNvCxnSpPr>
              <a:stCxn id="1125" idx="1"/>
              <a:endCxn id="1127" idx="3"/>
            </p:cNvCxnSpPr>
            <p:nvPr/>
          </p:nvCxnSpPr>
          <p:spPr>
            <a:xfrm rot="10800000">
              <a:off x="8090738" y="5648399"/>
              <a:ext cx="739800" cy="0"/>
            </a:xfrm>
            <a:prstGeom prst="straightConnector1">
              <a:avLst/>
            </a:prstGeom>
            <a:noFill/>
            <a:ln cap="flat" cmpd="sng" w="19050">
              <a:solidFill>
                <a:srgbClr val="B7B7B7"/>
              </a:solidFill>
              <a:prstDash val="solid"/>
              <a:round/>
              <a:headEnd len="sm" w="sm" type="none"/>
              <a:tailEnd len="sm" w="sm" type="none"/>
            </a:ln>
          </p:spPr>
        </p:cxnSp>
        <p:pic>
          <p:nvPicPr>
            <p:cNvPr id="1115" name="Google Shape;1115;p105"/>
            <p:cNvPicPr preferRelativeResize="0"/>
            <p:nvPr/>
          </p:nvPicPr>
          <p:blipFill rotWithShape="1">
            <a:blip r:embed="rId4">
              <a:alphaModFix/>
            </a:blip>
            <a:srcRect b="12858" l="7633" r="54518" t="15941"/>
            <a:stretch/>
          </p:blipFill>
          <p:spPr>
            <a:xfrm>
              <a:off x="5775025" y="3568578"/>
              <a:ext cx="641950" cy="641950"/>
            </a:xfrm>
            <a:prstGeom prst="rect">
              <a:avLst/>
            </a:prstGeom>
            <a:noFill/>
            <a:ln>
              <a:noFill/>
            </a:ln>
          </p:spPr>
        </p:pic>
        <p:sp>
          <p:nvSpPr>
            <p:cNvPr id="1150" name="Google Shape;1150;p105"/>
            <p:cNvSpPr txBox="1"/>
            <p:nvPr/>
          </p:nvSpPr>
          <p:spPr>
            <a:xfrm>
              <a:off x="2938844" y="5991870"/>
              <a:ext cx="1564200" cy="3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solidFill>
                    <a:schemeClr val="dk1"/>
                  </a:solidFill>
                  <a:latin typeface="Proxima Nova"/>
                  <a:ea typeface="Proxima Nova"/>
                  <a:cs typeface="Proxima Nova"/>
                  <a:sym typeface="Proxima Nova"/>
                </a:rPr>
                <a:t>Merced County</a:t>
              </a:r>
              <a:br>
                <a:rPr lang="en-US" sz="1100">
                  <a:solidFill>
                    <a:schemeClr val="dk1"/>
                  </a:solidFill>
                  <a:latin typeface="Proxima Nova"/>
                  <a:ea typeface="Proxima Nova"/>
                  <a:cs typeface="Proxima Nova"/>
                  <a:sym typeface="Proxima Nova"/>
                </a:rPr>
              </a:br>
              <a:r>
                <a:rPr lang="en-US" sz="1100">
                  <a:solidFill>
                    <a:schemeClr val="dk1"/>
                  </a:solidFill>
                  <a:latin typeface="Proxima Nova"/>
                  <a:ea typeface="Proxima Nova"/>
                  <a:cs typeface="Proxima Nova"/>
                  <a:sym typeface="Proxima Nova"/>
                </a:rPr>
                <a:t>Library LAN</a:t>
              </a:r>
              <a:endParaRPr sz="2800">
                <a:solidFill>
                  <a:srgbClr val="3F3F3F"/>
                </a:solidFill>
                <a:latin typeface="Proxima Nova"/>
                <a:ea typeface="Proxima Nova"/>
                <a:cs typeface="Proxima Nova"/>
                <a:sym typeface="Proxima Nova"/>
              </a:endParaRPr>
            </a:p>
          </p:txBody>
        </p:sp>
        <p:pic>
          <p:nvPicPr>
            <p:cNvPr id="1132" name="Google Shape;1132;p105"/>
            <p:cNvPicPr preferRelativeResize="0"/>
            <p:nvPr/>
          </p:nvPicPr>
          <p:blipFill rotWithShape="1">
            <a:blip r:embed="rId3">
              <a:alphaModFix/>
            </a:blip>
            <a:srcRect b="36066" l="18186" r="68356" t="58463"/>
            <a:stretch/>
          </p:blipFill>
          <p:spPr>
            <a:xfrm>
              <a:off x="7339800" y="2772550"/>
              <a:ext cx="738177" cy="270302"/>
            </a:xfrm>
            <a:prstGeom prst="rect">
              <a:avLst/>
            </a:prstGeom>
            <a:noFill/>
            <a:ln>
              <a:noFill/>
            </a:ln>
          </p:spPr>
        </p:pic>
        <p:pic>
          <p:nvPicPr>
            <p:cNvPr id="1130" name="Google Shape;1130;p105"/>
            <p:cNvPicPr preferRelativeResize="0"/>
            <p:nvPr/>
          </p:nvPicPr>
          <p:blipFill rotWithShape="1">
            <a:blip r:embed="rId3">
              <a:alphaModFix/>
            </a:blip>
            <a:srcRect b="36066" l="18186" r="68356" t="58463"/>
            <a:stretch/>
          </p:blipFill>
          <p:spPr>
            <a:xfrm>
              <a:off x="7339800" y="1995550"/>
              <a:ext cx="738177" cy="270302"/>
            </a:xfrm>
            <a:prstGeom prst="rect">
              <a:avLst/>
            </a:prstGeom>
            <a:noFill/>
            <a:ln>
              <a:noFill/>
            </a:ln>
          </p:spPr>
        </p:pic>
        <p:pic>
          <p:nvPicPr>
            <p:cNvPr id="1138" name="Google Shape;1138;p105"/>
            <p:cNvPicPr preferRelativeResize="0"/>
            <p:nvPr/>
          </p:nvPicPr>
          <p:blipFill rotWithShape="1">
            <a:blip r:embed="rId3">
              <a:alphaModFix/>
            </a:blip>
            <a:srcRect b="36066" l="18186" r="68356" t="58463"/>
            <a:stretch/>
          </p:blipFill>
          <p:spPr>
            <a:xfrm>
              <a:off x="3361250" y="2772550"/>
              <a:ext cx="738177" cy="270302"/>
            </a:xfrm>
            <a:prstGeom prst="rect">
              <a:avLst/>
            </a:prstGeom>
            <a:noFill/>
            <a:ln>
              <a:noFill/>
            </a:ln>
          </p:spPr>
        </p:pic>
        <p:pic>
          <p:nvPicPr>
            <p:cNvPr id="1142" name="Google Shape;1142;p105"/>
            <p:cNvPicPr preferRelativeResize="0"/>
            <p:nvPr/>
          </p:nvPicPr>
          <p:blipFill rotWithShape="1">
            <a:blip r:embed="rId3">
              <a:alphaModFix/>
            </a:blip>
            <a:srcRect b="36066" l="18186" r="68356" t="58463"/>
            <a:stretch/>
          </p:blipFill>
          <p:spPr>
            <a:xfrm>
              <a:off x="5726900" y="5513250"/>
              <a:ext cx="738177" cy="270302"/>
            </a:xfrm>
            <a:prstGeom prst="rect">
              <a:avLst/>
            </a:prstGeom>
            <a:noFill/>
            <a:ln>
              <a:noFill/>
            </a:ln>
          </p:spPr>
        </p:pic>
        <p:sp>
          <p:nvSpPr>
            <p:cNvPr id="1151" name="Google Shape;1151;p105"/>
            <p:cNvSpPr txBox="1"/>
            <p:nvPr/>
          </p:nvSpPr>
          <p:spPr>
            <a:xfrm>
              <a:off x="5313894" y="5681920"/>
              <a:ext cx="1564200" cy="3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solidFill>
                    <a:schemeClr val="dk1"/>
                  </a:solidFill>
                  <a:latin typeface="Proxima Nova"/>
                  <a:ea typeface="Proxima Nova"/>
                  <a:cs typeface="Proxima Nova"/>
                  <a:sym typeface="Proxima Nova"/>
                </a:rPr>
                <a:t>Merced County</a:t>
              </a:r>
              <a:br>
                <a:rPr lang="en-US" sz="1100">
                  <a:solidFill>
                    <a:schemeClr val="dk1"/>
                  </a:solidFill>
                  <a:latin typeface="Proxima Nova"/>
                  <a:ea typeface="Proxima Nova"/>
                  <a:cs typeface="Proxima Nova"/>
                  <a:sym typeface="Proxima Nova"/>
                </a:rPr>
              </a:br>
              <a:r>
                <a:rPr lang="en-US" sz="1100">
                  <a:solidFill>
                    <a:schemeClr val="dk1"/>
                  </a:solidFill>
                  <a:latin typeface="Proxima Nova"/>
                  <a:ea typeface="Proxima Nova"/>
                  <a:cs typeface="Proxima Nova"/>
                  <a:sym typeface="Proxima Nova"/>
                </a:rPr>
                <a:t>Library</a:t>
              </a:r>
              <a:endParaRPr sz="2800">
                <a:solidFill>
                  <a:srgbClr val="3F3F3F"/>
                </a:solidFill>
                <a:latin typeface="Proxima Nova"/>
                <a:ea typeface="Proxima Nova"/>
                <a:cs typeface="Proxima Nova"/>
                <a:sym typeface="Proxima Nova"/>
              </a:endParaRPr>
            </a:p>
          </p:txBody>
        </p:sp>
        <p:sp>
          <p:nvSpPr>
            <p:cNvPr id="1152" name="Google Shape;1152;p105"/>
            <p:cNvSpPr txBox="1"/>
            <p:nvPr/>
          </p:nvSpPr>
          <p:spPr>
            <a:xfrm>
              <a:off x="6952194" y="5681920"/>
              <a:ext cx="1564200" cy="3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solidFill>
                    <a:schemeClr val="dk1"/>
                  </a:solidFill>
                  <a:latin typeface="Proxima Nova"/>
                  <a:ea typeface="Proxima Nova"/>
                  <a:cs typeface="Proxima Nova"/>
                  <a:sym typeface="Proxima Nova"/>
                </a:rPr>
                <a:t>Mariposa County</a:t>
              </a:r>
              <a:br>
                <a:rPr lang="en-US" sz="1100">
                  <a:solidFill>
                    <a:schemeClr val="dk1"/>
                  </a:solidFill>
                  <a:latin typeface="Proxima Nova"/>
                  <a:ea typeface="Proxima Nova"/>
                  <a:cs typeface="Proxima Nova"/>
                  <a:sym typeface="Proxima Nova"/>
                </a:rPr>
              </a:br>
              <a:r>
                <a:rPr lang="en-US" sz="1100">
                  <a:solidFill>
                    <a:schemeClr val="dk1"/>
                  </a:solidFill>
                  <a:latin typeface="Proxima Nova"/>
                  <a:ea typeface="Proxima Nova"/>
                  <a:cs typeface="Proxima Nova"/>
                  <a:sym typeface="Proxima Nova"/>
                </a:rPr>
                <a:t>Library</a:t>
              </a:r>
              <a:endParaRPr sz="2800">
                <a:solidFill>
                  <a:srgbClr val="3F3F3F"/>
                </a:solidFill>
                <a:latin typeface="Proxima Nova"/>
                <a:ea typeface="Proxima Nova"/>
                <a:cs typeface="Proxima Nova"/>
                <a:sym typeface="Proxima Nova"/>
              </a:endParaRPr>
            </a:p>
          </p:txBody>
        </p:sp>
        <p:sp>
          <p:nvSpPr>
            <p:cNvPr id="1153" name="Google Shape;1153;p105"/>
            <p:cNvSpPr txBox="1"/>
            <p:nvPr/>
          </p:nvSpPr>
          <p:spPr>
            <a:xfrm>
              <a:off x="8401769" y="5948245"/>
              <a:ext cx="1564200" cy="3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solidFill>
                    <a:schemeClr val="dk1"/>
                  </a:solidFill>
                  <a:latin typeface="Proxima Nova"/>
                  <a:ea typeface="Proxima Nova"/>
                  <a:cs typeface="Proxima Nova"/>
                  <a:sym typeface="Proxima Nova"/>
                </a:rPr>
                <a:t>Mariposa County</a:t>
              </a:r>
              <a:br>
                <a:rPr lang="en-US" sz="1100">
                  <a:solidFill>
                    <a:schemeClr val="dk1"/>
                  </a:solidFill>
                  <a:latin typeface="Proxima Nova"/>
                  <a:ea typeface="Proxima Nova"/>
                  <a:cs typeface="Proxima Nova"/>
                  <a:sym typeface="Proxima Nova"/>
                </a:rPr>
              </a:br>
              <a:r>
                <a:rPr lang="en-US" sz="1100">
                  <a:solidFill>
                    <a:schemeClr val="dk1"/>
                  </a:solidFill>
                  <a:latin typeface="Proxima Nova"/>
                  <a:ea typeface="Proxima Nova"/>
                  <a:cs typeface="Proxima Nova"/>
                  <a:sym typeface="Proxima Nova"/>
                </a:rPr>
                <a:t>Library LAN</a:t>
              </a:r>
              <a:endParaRPr sz="2800">
                <a:solidFill>
                  <a:srgbClr val="3F3F3F"/>
                </a:solidFill>
                <a:latin typeface="Proxima Nova"/>
                <a:ea typeface="Proxima Nova"/>
                <a:cs typeface="Proxima Nova"/>
                <a:sym typeface="Proxima Nova"/>
              </a:endParaRPr>
            </a:p>
          </p:txBody>
        </p:sp>
        <p:sp>
          <p:nvSpPr>
            <p:cNvPr id="1154" name="Google Shape;1154;p105"/>
            <p:cNvSpPr txBox="1"/>
            <p:nvPr/>
          </p:nvSpPr>
          <p:spPr>
            <a:xfrm>
              <a:off x="8401769" y="4595245"/>
              <a:ext cx="1564200" cy="3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solidFill>
                    <a:schemeClr val="dk1"/>
                  </a:solidFill>
                  <a:latin typeface="Proxima Nova"/>
                  <a:ea typeface="Proxima Nova"/>
                  <a:cs typeface="Proxima Nova"/>
                  <a:sym typeface="Proxima Nova"/>
                </a:rPr>
                <a:t>Madera County</a:t>
              </a:r>
              <a:br>
                <a:rPr lang="en-US" sz="1100">
                  <a:solidFill>
                    <a:schemeClr val="dk1"/>
                  </a:solidFill>
                  <a:latin typeface="Proxima Nova"/>
                  <a:ea typeface="Proxima Nova"/>
                  <a:cs typeface="Proxima Nova"/>
                  <a:sym typeface="Proxima Nova"/>
                </a:rPr>
              </a:br>
              <a:r>
                <a:rPr lang="en-US" sz="1100">
                  <a:solidFill>
                    <a:schemeClr val="dk1"/>
                  </a:solidFill>
                  <a:latin typeface="Proxima Nova"/>
                  <a:ea typeface="Proxima Nova"/>
                  <a:cs typeface="Proxima Nova"/>
                  <a:sym typeface="Proxima Nova"/>
                </a:rPr>
                <a:t>Library LAN</a:t>
              </a:r>
              <a:endParaRPr sz="2800">
                <a:solidFill>
                  <a:srgbClr val="3F3F3F"/>
                </a:solidFill>
                <a:latin typeface="Proxima Nova"/>
                <a:ea typeface="Proxima Nova"/>
                <a:cs typeface="Proxima Nova"/>
                <a:sym typeface="Proxima Nova"/>
              </a:endParaRPr>
            </a:p>
          </p:txBody>
        </p:sp>
        <p:sp>
          <p:nvSpPr>
            <p:cNvPr id="1155" name="Google Shape;1155;p105"/>
            <p:cNvSpPr txBox="1"/>
            <p:nvPr/>
          </p:nvSpPr>
          <p:spPr>
            <a:xfrm>
              <a:off x="8401769" y="3419995"/>
              <a:ext cx="1564200" cy="3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solidFill>
                    <a:schemeClr val="dk1"/>
                  </a:solidFill>
                  <a:latin typeface="Proxima Nova"/>
                  <a:ea typeface="Proxima Nova"/>
                  <a:cs typeface="Proxima Nova"/>
                  <a:sym typeface="Proxima Nova"/>
                </a:rPr>
                <a:t>King County</a:t>
              </a:r>
              <a:br>
                <a:rPr lang="en-US" sz="1100">
                  <a:solidFill>
                    <a:schemeClr val="dk1"/>
                  </a:solidFill>
                  <a:latin typeface="Proxima Nova"/>
                  <a:ea typeface="Proxima Nova"/>
                  <a:cs typeface="Proxima Nova"/>
                  <a:sym typeface="Proxima Nova"/>
                </a:rPr>
              </a:br>
              <a:r>
                <a:rPr lang="en-US" sz="1100">
                  <a:solidFill>
                    <a:schemeClr val="dk1"/>
                  </a:solidFill>
                  <a:latin typeface="Proxima Nova"/>
                  <a:ea typeface="Proxima Nova"/>
                  <a:cs typeface="Proxima Nova"/>
                  <a:sym typeface="Proxima Nova"/>
                </a:rPr>
                <a:t>Library LAN</a:t>
              </a:r>
              <a:endParaRPr sz="2800">
                <a:solidFill>
                  <a:srgbClr val="3F3F3F"/>
                </a:solidFill>
                <a:latin typeface="Proxima Nova"/>
                <a:ea typeface="Proxima Nova"/>
                <a:cs typeface="Proxima Nova"/>
                <a:sym typeface="Proxima Nova"/>
              </a:endParaRPr>
            </a:p>
          </p:txBody>
        </p:sp>
        <p:sp>
          <p:nvSpPr>
            <p:cNvPr id="1156" name="Google Shape;1156;p105"/>
            <p:cNvSpPr txBox="1"/>
            <p:nvPr/>
          </p:nvSpPr>
          <p:spPr>
            <a:xfrm>
              <a:off x="8401769" y="2182508"/>
              <a:ext cx="1564200" cy="3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solidFill>
                    <a:schemeClr val="dk1"/>
                  </a:solidFill>
                  <a:latin typeface="Proxima Nova"/>
                  <a:ea typeface="Proxima Nova"/>
                  <a:cs typeface="Proxima Nova"/>
                  <a:sym typeface="Proxima Nova"/>
                </a:rPr>
                <a:t>Fresno County</a:t>
              </a:r>
              <a:br>
                <a:rPr lang="en-US" sz="1100">
                  <a:solidFill>
                    <a:schemeClr val="dk1"/>
                  </a:solidFill>
                  <a:latin typeface="Proxima Nova"/>
                  <a:ea typeface="Proxima Nova"/>
                  <a:cs typeface="Proxima Nova"/>
                  <a:sym typeface="Proxima Nova"/>
                </a:rPr>
              </a:br>
              <a:r>
                <a:rPr lang="en-US" sz="1100">
                  <a:solidFill>
                    <a:schemeClr val="dk1"/>
                  </a:solidFill>
                  <a:latin typeface="Proxima Nova"/>
                  <a:ea typeface="Proxima Nova"/>
                  <a:cs typeface="Proxima Nova"/>
                  <a:sym typeface="Proxima Nova"/>
                </a:rPr>
                <a:t>Library LAN</a:t>
              </a:r>
              <a:endParaRPr sz="2800">
                <a:solidFill>
                  <a:srgbClr val="3F3F3F"/>
                </a:solidFill>
                <a:latin typeface="Proxima Nova"/>
                <a:ea typeface="Proxima Nova"/>
                <a:cs typeface="Proxima Nova"/>
                <a:sym typeface="Proxima Nova"/>
              </a:endParaRPr>
            </a:p>
          </p:txBody>
        </p:sp>
        <p:sp>
          <p:nvSpPr>
            <p:cNvPr id="1157" name="Google Shape;1157;p105"/>
            <p:cNvSpPr txBox="1"/>
            <p:nvPr/>
          </p:nvSpPr>
          <p:spPr>
            <a:xfrm>
              <a:off x="6952207" y="2142158"/>
              <a:ext cx="1564200" cy="3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solidFill>
                    <a:schemeClr val="dk1"/>
                  </a:solidFill>
                  <a:latin typeface="Proxima Nova"/>
                  <a:ea typeface="Proxima Nova"/>
                  <a:cs typeface="Proxima Nova"/>
                  <a:sym typeface="Proxima Nova"/>
                </a:rPr>
                <a:t>Fresno County</a:t>
              </a:r>
              <a:br>
                <a:rPr lang="en-US" sz="1100">
                  <a:solidFill>
                    <a:schemeClr val="dk1"/>
                  </a:solidFill>
                  <a:latin typeface="Proxima Nova"/>
                  <a:ea typeface="Proxima Nova"/>
                  <a:cs typeface="Proxima Nova"/>
                  <a:sym typeface="Proxima Nova"/>
                </a:rPr>
              </a:br>
              <a:r>
                <a:rPr lang="en-US" sz="1100">
                  <a:solidFill>
                    <a:schemeClr val="dk1"/>
                  </a:solidFill>
                  <a:latin typeface="Proxima Nova"/>
                  <a:ea typeface="Proxima Nova"/>
                  <a:cs typeface="Proxima Nova"/>
                  <a:sym typeface="Proxima Nova"/>
                </a:rPr>
                <a:t>Library</a:t>
              </a:r>
              <a:endParaRPr sz="2800">
                <a:solidFill>
                  <a:srgbClr val="3F3F3F"/>
                </a:solidFill>
                <a:latin typeface="Proxima Nova"/>
                <a:ea typeface="Proxima Nova"/>
                <a:cs typeface="Proxima Nova"/>
                <a:sym typeface="Proxima Nova"/>
              </a:endParaRPr>
            </a:p>
          </p:txBody>
        </p:sp>
        <p:sp>
          <p:nvSpPr>
            <p:cNvPr id="1158" name="Google Shape;1158;p105"/>
            <p:cNvSpPr txBox="1"/>
            <p:nvPr/>
          </p:nvSpPr>
          <p:spPr>
            <a:xfrm>
              <a:off x="6952207" y="2909033"/>
              <a:ext cx="1564200" cy="3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solidFill>
                    <a:schemeClr val="dk1"/>
                  </a:solidFill>
                  <a:latin typeface="Proxima Nova"/>
                  <a:ea typeface="Proxima Nova"/>
                  <a:cs typeface="Proxima Nova"/>
                  <a:sym typeface="Proxima Nova"/>
                </a:rPr>
                <a:t>King County</a:t>
              </a:r>
              <a:br>
                <a:rPr lang="en-US" sz="1100">
                  <a:solidFill>
                    <a:schemeClr val="dk1"/>
                  </a:solidFill>
                  <a:latin typeface="Proxima Nova"/>
                  <a:ea typeface="Proxima Nova"/>
                  <a:cs typeface="Proxima Nova"/>
                  <a:sym typeface="Proxima Nova"/>
                </a:rPr>
              </a:br>
              <a:r>
                <a:rPr lang="en-US" sz="1100">
                  <a:solidFill>
                    <a:schemeClr val="dk1"/>
                  </a:solidFill>
                  <a:latin typeface="Proxima Nova"/>
                  <a:ea typeface="Proxima Nova"/>
                  <a:cs typeface="Proxima Nova"/>
                  <a:sym typeface="Proxima Nova"/>
                </a:rPr>
                <a:t>Library</a:t>
              </a:r>
              <a:endParaRPr sz="2800">
                <a:solidFill>
                  <a:srgbClr val="3F3F3F"/>
                </a:solidFill>
                <a:latin typeface="Proxima Nova"/>
                <a:ea typeface="Proxima Nova"/>
                <a:cs typeface="Proxima Nova"/>
                <a:sym typeface="Proxima Nova"/>
              </a:endParaRPr>
            </a:p>
          </p:txBody>
        </p:sp>
        <p:sp>
          <p:nvSpPr>
            <p:cNvPr id="1159" name="Google Shape;1159;p105"/>
            <p:cNvSpPr txBox="1"/>
            <p:nvPr/>
          </p:nvSpPr>
          <p:spPr>
            <a:xfrm>
              <a:off x="6952207" y="3914183"/>
              <a:ext cx="1564200" cy="3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solidFill>
                    <a:schemeClr val="dk1"/>
                  </a:solidFill>
                  <a:latin typeface="Proxima Nova"/>
                  <a:ea typeface="Proxima Nova"/>
                  <a:cs typeface="Proxima Nova"/>
                  <a:sym typeface="Proxima Nova"/>
                </a:rPr>
                <a:t>Madera County</a:t>
              </a:r>
              <a:br>
                <a:rPr lang="en-US" sz="1100">
                  <a:solidFill>
                    <a:schemeClr val="dk1"/>
                  </a:solidFill>
                  <a:latin typeface="Proxima Nova"/>
                  <a:ea typeface="Proxima Nova"/>
                  <a:cs typeface="Proxima Nova"/>
                  <a:sym typeface="Proxima Nova"/>
                </a:rPr>
              </a:br>
              <a:r>
                <a:rPr lang="en-US" sz="1100">
                  <a:solidFill>
                    <a:schemeClr val="dk1"/>
                  </a:solidFill>
                  <a:latin typeface="Proxima Nova"/>
                  <a:ea typeface="Proxima Nova"/>
                  <a:cs typeface="Proxima Nova"/>
                  <a:sym typeface="Proxima Nova"/>
                </a:rPr>
                <a:t>Library</a:t>
              </a:r>
              <a:endParaRPr sz="2800">
                <a:solidFill>
                  <a:srgbClr val="3F3F3F"/>
                </a:solidFill>
                <a:latin typeface="Proxima Nova"/>
                <a:ea typeface="Proxima Nova"/>
                <a:cs typeface="Proxima Nova"/>
                <a:sym typeface="Proxima Nova"/>
              </a:endParaRPr>
            </a:p>
          </p:txBody>
        </p:sp>
        <p:sp>
          <p:nvSpPr>
            <p:cNvPr id="1160" name="Google Shape;1160;p105"/>
            <p:cNvSpPr txBox="1"/>
            <p:nvPr/>
          </p:nvSpPr>
          <p:spPr>
            <a:xfrm>
              <a:off x="5309357" y="2192958"/>
              <a:ext cx="1564200" cy="3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solidFill>
                    <a:schemeClr val="dk1"/>
                  </a:solidFill>
                  <a:latin typeface="Proxima Nova"/>
                  <a:ea typeface="Proxima Nova"/>
                  <a:cs typeface="Proxima Nova"/>
                  <a:sym typeface="Proxima Nova"/>
                </a:rPr>
                <a:t>Tulare County</a:t>
              </a:r>
              <a:br>
                <a:rPr lang="en-US" sz="1100">
                  <a:solidFill>
                    <a:schemeClr val="dk1"/>
                  </a:solidFill>
                  <a:latin typeface="Proxima Nova"/>
                  <a:ea typeface="Proxima Nova"/>
                  <a:cs typeface="Proxima Nova"/>
                  <a:sym typeface="Proxima Nova"/>
                </a:rPr>
              </a:br>
              <a:r>
                <a:rPr lang="en-US" sz="1100">
                  <a:solidFill>
                    <a:schemeClr val="dk1"/>
                  </a:solidFill>
                  <a:latin typeface="Proxima Nova"/>
                  <a:ea typeface="Proxima Nova"/>
                  <a:cs typeface="Proxima Nova"/>
                  <a:sym typeface="Proxima Nova"/>
                </a:rPr>
                <a:t>Library LAN</a:t>
              </a:r>
              <a:endParaRPr sz="2800">
                <a:solidFill>
                  <a:srgbClr val="3F3F3F"/>
                </a:solidFill>
                <a:latin typeface="Proxima Nova"/>
                <a:ea typeface="Proxima Nova"/>
                <a:cs typeface="Proxima Nova"/>
                <a:sym typeface="Proxima Nova"/>
              </a:endParaRPr>
            </a:p>
          </p:txBody>
        </p:sp>
        <p:sp>
          <p:nvSpPr>
            <p:cNvPr id="1161" name="Google Shape;1161;p105"/>
            <p:cNvSpPr txBox="1"/>
            <p:nvPr/>
          </p:nvSpPr>
          <p:spPr>
            <a:xfrm>
              <a:off x="5306607" y="2927208"/>
              <a:ext cx="1564200" cy="3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solidFill>
                    <a:schemeClr val="dk1"/>
                  </a:solidFill>
                  <a:latin typeface="Proxima Nova"/>
                  <a:ea typeface="Proxima Nova"/>
                  <a:cs typeface="Proxima Nova"/>
                  <a:sym typeface="Proxima Nova"/>
                </a:rPr>
                <a:t>Tulare County</a:t>
              </a:r>
              <a:br>
                <a:rPr lang="en-US" sz="1100">
                  <a:solidFill>
                    <a:schemeClr val="dk1"/>
                  </a:solidFill>
                  <a:latin typeface="Proxima Nova"/>
                  <a:ea typeface="Proxima Nova"/>
                  <a:cs typeface="Proxima Nova"/>
                  <a:sym typeface="Proxima Nova"/>
                </a:rPr>
              </a:br>
              <a:r>
                <a:rPr lang="en-US" sz="1100">
                  <a:solidFill>
                    <a:schemeClr val="dk1"/>
                  </a:solidFill>
                  <a:latin typeface="Proxima Nova"/>
                  <a:ea typeface="Proxima Nova"/>
                  <a:cs typeface="Proxima Nova"/>
                  <a:sym typeface="Proxima Nova"/>
                </a:rPr>
                <a:t>Library</a:t>
              </a:r>
              <a:endParaRPr sz="2800">
                <a:solidFill>
                  <a:srgbClr val="3F3F3F"/>
                </a:solidFill>
                <a:latin typeface="Proxima Nova"/>
                <a:ea typeface="Proxima Nova"/>
                <a:cs typeface="Proxima Nova"/>
                <a:sym typeface="Proxima Nova"/>
              </a:endParaRPr>
            </a:p>
          </p:txBody>
        </p:sp>
        <p:sp>
          <p:nvSpPr>
            <p:cNvPr id="1162" name="Google Shape;1162;p105"/>
            <p:cNvSpPr txBox="1"/>
            <p:nvPr/>
          </p:nvSpPr>
          <p:spPr>
            <a:xfrm>
              <a:off x="2938844" y="2192958"/>
              <a:ext cx="1564200" cy="3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solidFill>
                    <a:schemeClr val="dk1"/>
                  </a:solidFill>
                  <a:latin typeface="Proxima Nova"/>
                  <a:ea typeface="Proxima Nova"/>
                  <a:cs typeface="Proxima Nova"/>
                  <a:sym typeface="Proxima Nova"/>
                </a:rPr>
                <a:t>Coalinga County</a:t>
              </a:r>
              <a:br>
                <a:rPr lang="en-US" sz="1100">
                  <a:solidFill>
                    <a:schemeClr val="dk1"/>
                  </a:solidFill>
                  <a:latin typeface="Proxima Nova"/>
                  <a:ea typeface="Proxima Nova"/>
                  <a:cs typeface="Proxima Nova"/>
                  <a:sym typeface="Proxima Nova"/>
                </a:rPr>
              </a:br>
              <a:r>
                <a:rPr lang="en-US" sz="1100">
                  <a:solidFill>
                    <a:schemeClr val="dk1"/>
                  </a:solidFill>
                  <a:latin typeface="Proxima Nova"/>
                  <a:ea typeface="Proxima Nova"/>
                  <a:cs typeface="Proxima Nova"/>
                  <a:sym typeface="Proxima Nova"/>
                </a:rPr>
                <a:t>Library LAN</a:t>
              </a:r>
              <a:endParaRPr sz="2800">
                <a:solidFill>
                  <a:srgbClr val="3F3F3F"/>
                </a:solidFill>
                <a:latin typeface="Proxima Nova"/>
                <a:ea typeface="Proxima Nova"/>
                <a:cs typeface="Proxima Nova"/>
                <a:sym typeface="Proxima Nova"/>
              </a:endParaRPr>
            </a:p>
          </p:txBody>
        </p:sp>
        <p:sp>
          <p:nvSpPr>
            <p:cNvPr id="1163" name="Google Shape;1163;p105"/>
            <p:cNvSpPr txBox="1"/>
            <p:nvPr/>
          </p:nvSpPr>
          <p:spPr>
            <a:xfrm>
              <a:off x="2938844" y="2943933"/>
              <a:ext cx="1564200" cy="3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solidFill>
                    <a:schemeClr val="dk1"/>
                  </a:solidFill>
                  <a:latin typeface="Proxima Nova"/>
                  <a:ea typeface="Proxima Nova"/>
                  <a:cs typeface="Proxima Nova"/>
                  <a:sym typeface="Proxima Nova"/>
                </a:rPr>
                <a:t>Coalinga County</a:t>
              </a:r>
              <a:br>
                <a:rPr lang="en-US" sz="1100">
                  <a:solidFill>
                    <a:schemeClr val="dk1"/>
                  </a:solidFill>
                  <a:latin typeface="Proxima Nova"/>
                  <a:ea typeface="Proxima Nova"/>
                  <a:cs typeface="Proxima Nova"/>
                  <a:sym typeface="Proxima Nova"/>
                </a:rPr>
              </a:br>
              <a:r>
                <a:rPr lang="en-US" sz="1100">
                  <a:solidFill>
                    <a:schemeClr val="dk1"/>
                  </a:solidFill>
                  <a:latin typeface="Proxima Nova"/>
                  <a:ea typeface="Proxima Nova"/>
                  <a:cs typeface="Proxima Nova"/>
                  <a:sym typeface="Proxima Nova"/>
                </a:rPr>
                <a:t>Library</a:t>
              </a:r>
              <a:endParaRPr sz="2800">
                <a:solidFill>
                  <a:srgbClr val="3F3F3F"/>
                </a:solidFill>
                <a:latin typeface="Proxima Nova"/>
                <a:ea typeface="Proxima Nova"/>
                <a:cs typeface="Proxima Nova"/>
                <a:sym typeface="Proxima Nova"/>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cxnSp>
        <p:nvCxnSpPr>
          <p:cNvPr id="1169" name="Google Shape;1169;p106"/>
          <p:cNvCxnSpPr>
            <a:stCxn id="1170" idx="3"/>
          </p:cNvCxnSpPr>
          <p:nvPr/>
        </p:nvCxnSpPr>
        <p:spPr>
          <a:xfrm>
            <a:off x="9846257" y="5761096"/>
            <a:ext cx="812400" cy="532800"/>
          </a:xfrm>
          <a:prstGeom prst="straightConnector1">
            <a:avLst/>
          </a:prstGeom>
          <a:noFill/>
          <a:ln cap="flat" cmpd="sng" w="38100">
            <a:solidFill>
              <a:srgbClr val="B7B7B7"/>
            </a:solidFill>
            <a:prstDash val="solid"/>
            <a:round/>
            <a:headEnd len="sm" w="sm" type="none"/>
            <a:tailEnd len="sm" w="sm" type="none"/>
          </a:ln>
        </p:spPr>
      </p:cxnSp>
      <p:cxnSp>
        <p:nvCxnSpPr>
          <p:cNvPr id="1171" name="Google Shape;1171;p106"/>
          <p:cNvCxnSpPr>
            <a:stCxn id="1170" idx="3"/>
          </p:cNvCxnSpPr>
          <p:nvPr/>
        </p:nvCxnSpPr>
        <p:spPr>
          <a:xfrm flipH="1" rot="10800000">
            <a:off x="9846257" y="5212996"/>
            <a:ext cx="791100" cy="548100"/>
          </a:xfrm>
          <a:prstGeom prst="straightConnector1">
            <a:avLst/>
          </a:prstGeom>
          <a:noFill/>
          <a:ln cap="flat" cmpd="sng" w="38100">
            <a:solidFill>
              <a:srgbClr val="B7B7B7"/>
            </a:solidFill>
            <a:prstDash val="solid"/>
            <a:round/>
            <a:headEnd len="sm" w="sm" type="none"/>
            <a:tailEnd len="sm" w="sm" type="none"/>
          </a:ln>
        </p:spPr>
      </p:cxnSp>
      <p:cxnSp>
        <p:nvCxnSpPr>
          <p:cNvPr id="1172" name="Google Shape;1172;p106"/>
          <p:cNvCxnSpPr>
            <a:stCxn id="1170" idx="1"/>
          </p:cNvCxnSpPr>
          <p:nvPr/>
        </p:nvCxnSpPr>
        <p:spPr>
          <a:xfrm flipH="1">
            <a:off x="8712742" y="5761096"/>
            <a:ext cx="775800" cy="511500"/>
          </a:xfrm>
          <a:prstGeom prst="straightConnector1">
            <a:avLst/>
          </a:prstGeom>
          <a:noFill/>
          <a:ln cap="flat" cmpd="sng" w="38100">
            <a:solidFill>
              <a:srgbClr val="B7B7B7"/>
            </a:solidFill>
            <a:prstDash val="solid"/>
            <a:round/>
            <a:headEnd len="sm" w="sm" type="none"/>
            <a:tailEnd len="sm" w="sm" type="none"/>
          </a:ln>
        </p:spPr>
      </p:cxnSp>
      <p:cxnSp>
        <p:nvCxnSpPr>
          <p:cNvPr id="1173" name="Google Shape;1173;p106"/>
          <p:cNvCxnSpPr>
            <a:stCxn id="1170" idx="1"/>
          </p:cNvCxnSpPr>
          <p:nvPr/>
        </p:nvCxnSpPr>
        <p:spPr>
          <a:xfrm rot="10800000">
            <a:off x="8712742" y="5202496"/>
            <a:ext cx="775800" cy="558600"/>
          </a:xfrm>
          <a:prstGeom prst="straightConnector1">
            <a:avLst/>
          </a:prstGeom>
          <a:noFill/>
          <a:ln cap="flat" cmpd="sng" w="38100">
            <a:solidFill>
              <a:srgbClr val="B7B7B7"/>
            </a:solidFill>
            <a:prstDash val="solid"/>
            <a:round/>
            <a:headEnd len="sm" w="sm" type="none"/>
            <a:tailEnd len="sm" w="sm" type="none"/>
          </a:ln>
        </p:spPr>
      </p:cxnSp>
      <p:graphicFrame>
        <p:nvGraphicFramePr>
          <p:cNvPr id="1174" name="Google Shape;1174;p106"/>
          <p:cNvGraphicFramePr/>
          <p:nvPr/>
        </p:nvGraphicFramePr>
        <p:xfrm>
          <a:off x="0" y="1111475"/>
          <a:ext cx="3000000" cy="3000000"/>
        </p:xfrm>
        <a:graphic>
          <a:graphicData uri="http://schemas.openxmlformats.org/drawingml/2006/table">
            <a:tbl>
              <a:tblPr>
                <a:noFill/>
                <a:tableStyleId>{F3B4DDDD-BE35-42E4-88EA-5DCF6F6580B0}</a:tableStyleId>
              </a:tblPr>
              <a:tblGrid>
                <a:gridCol w="2197100"/>
                <a:gridCol w="4898075"/>
                <a:gridCol w="5096825"/>
              </a:tblGrid>
              <a:tr h="400850">
                <a:tc>
                  <a:txBody>
                    <a:bodyPr/>
                    <a:lstStyle/>
                    <a:p>
                      <a:pPr indent="0" lvl="0" marL="0" rtl="0" algn="l">
                        <a:spcBef>
                          <a:spcPts val="0"/>
                        </a:spcBef>
                        <a:spcAft>
                          <a:spcPts val="0"/>
                        </a:spcAft>
                        <a:buNone/>
                      </a:pPr>
                      <a:r>
                        <a:rPr b="1" lang="en-US">
                          <a:solidFill>
                            <a:schemeClr val="lt1"/>
                          </a:solidFill>
                          <a:latin typeface="Proxima Nova"/>
                          <a:ea typeface="Proxima Nova"/>
                          <a:cs typeface="Proxima Nova"/>
                          <a:sym typeface="Proxima Nova"/>
                        </a:rPr>
                        <a:t>SERVICE TYPE</a:t>
                      </a:r>
                      <a:endParaRPr b="1">
                        <a:solidFill>
                          <a:schemeClr val="lt1"/>
                        </a:solidFill>
                        <a:latin typeface="Proxima Nova"/>
                        <a:ea typeface="Proxima Nova"/>
                        <a:cs typeface="Proxima Nova"/>
                        <a:sym typeface="Proxima Nova"/>
                      </a:endParaRPr>
                    </a:p>
                  </a:txBody>
                  <a:tcPr marT="91425" marB="91425" marR="91425" marL="91425">
                    <a:solidFill>
                      <a:srgbClr val="01204A"/>
                    </a:solidFill>
                  </a:tcPr>
                </a:tc>
                <a:tc>
                  <a:txBody>
                    <a:bodyPr/>
                    <a:lstStyle/>
                    <a:p>
                      <a:pPr indent="0" lvl="0" marL="0" rtl="0" algn="ctr">
                        <a:spcBef>
                          <a:spcPts val="0"/>
                        </a:spcBef>
                        <a:spcAft>
                          <a:spcPts val="0"/>
                        </a:spcAft>
                        <a:buClr>
                          <a:schemeClr val="dk1"/>
                        </a:buClr>
                        <a:buSzPts val="1100"/>
                        <a:buFont typeface="Arial"/>
                        <a:buNone/>
                      </a:pPr>
                      <a:r>
                        <a:rPr b="1" lang="en-US" sz="1800">
                          <a:solidFill>
                            <a:schemeClr val="lt1"/>
                          </a:solidFill>
                          <a:latin typeface="Proxima Nova"/>
                          <a:ea typeface="Proxima Nova"/>
                          <a:cs typeface="Proxima Nova"/>
                          <a:sym typeface="Proxima Nova"/>
                        </a:rPr>
                        <a:t>E-LINE</a:t>
                      </a:r>
                      <a:endParaRPr sz="1800"/>
                    </a:p>
                  </a:txBody>
                  <a:tcPr marT="91425" marB="91425" marR="91425" marL="91425">
                    <a:solidFill>
                      <a:srgbClr val="01204A"/>
                    </a:solidFill>
                  </a:tcPr>
                </a:tc>
                <a:tc>
                  <a:txBody>
                    <a:bodyPr/>
                    <a:lstStyle/>
                    <a:p>
                      <a:pPr indent="0" lvl="0" marL="0" rtl="0" algn="ctr">
                        <a:spcBef>
                          <a:spcPts val="0"/>
                        </a:spcBef>
                        <a:spcAft>
                          <a:spcPts val="0"/>
                        </a:spcAft>
                        <a:buClr>
                          <a:schemeClr val="dk1"/>
                        </a:buClr>
                        <a:buSzPts val="1100"/>
                        <a:buFont typeface="Arial"/>
                        <a:buNone/>
                      </a:pPr>
                      <a:r>
                        <a:rPr b="1" lang="en-US" sz="1800">
                          <a:solidFill>
                            <a:schemeClr val="lt1"/>
                          </a:solidFill>
                          <a:latin typeface="Proxima Nova"/>
                          <a:ea typeface="Proxima Nova"/>
                          <a:cs typeface="Proxima Nova"/>
                          <a:sym typeface="Proxima Nova"/>
                        </a:rPr>
                        <a:t>E-LAN</a:t>
                      </a:r>
                      <a:endParaRPr sz="1800"/>
                    </a:p>
                  </a:txBody>
                  <a:tcPr marT="91425" marB="91425" marR="91425" marL="91425">
                    <a:solidFill>
                      <a:srgbClr val="01204A"/>
                    </a:solidFill>
                  </a:tcPr>
                </a:tc>
              </a:tr>
              <a:tr h="455025">
                <a:tc>
                  <a:txBody>
                    <a:bodyPr/>
                    <a:lstStyle/>
                    <a:p>
                      <a:pPr indent="0" lvl="0" marL="0" rtl="0" algn="l">
                        <a:spcBef>
                          <a:spcPts val="0"/>
                        </a:spcBef>
                        <a:spcAft>
                          <a:spcPts val="0"/>
                        </a:spcAft>
                        <a:buClr>
                          <a:schemeClr val="dk1"/>
                        </a:buClr>
                        <a:buSzPts val="1100"/>
                        <a:buFont typeface="Arial"/>
                        <a:buNone/>
                      </a:pPr>
                      <a:r>
                        <a:rPr b="1" lang="en-US">
                          <a:solidFill>
                            <a:schemeClr val="lt1"/>
                          </a:solidFill>
                          <a:latin typeface="Proxima Nova"/>
                          <a:ea typeface="Proxima Nova"/>
                          <a:cs typeface="Proxima Nova"/>
                          <a:sym typeface="Proxima Nova"/>
                        </a:rPr>
                        <a:t>CONNECTION</a:t>
                      </a:r>
                      <a:endParaRPr/>
                    </a:p>
                  </a:txBody>
                  <a:tcPr marT="91425" marB="91425" marR="91425" marL="91425">
                    <a:solidFill>
                      <a:srgbClr val="01204A"/>
                    </a:solidFill>
                  </a:tcPr>
                </a:tc>
                <a:tc>
                  <a:txBody>
                    <a:bodyPr/>
                    <a:lstStyle/>
                    <a:p>
                      <a:pPr indent="0" lvl="0" marL="0" rtl="0" algn="ctr">
                        <a:spcBef>
                          <a:spcPts val="0"/>
                        </a:spcBef>
                        <a:spcAft>
                          <a:spcPts val="0"/>
                        </a:spcAft>
                        <a:buNone/>
                      </a:pPr>
                      <a:r>
                        <a:rPr lang="en-US">
                          <a:latin typeface="Proxima Nova Semibold"/>
                          <a:ea typeface="Proxima Nova Semibold"/>
                          <a:cs typeface="Proxima Nova Semibold"/>
                          <a:sym typeface="Proxima Nova Semibold"/>
                        </a:rPr>
                        <a:t>Point-to-Point</a:t>
                      </a:r>
                      <a:endParaRPr>
                        <a:latin typeface="Proxima Nova Semibold"/>
                        <a:ea typeface="Proxima Nova Semibold"/>
                        <a:cs typeface="Proxima Nova Semibold"/>
                        <a:sym typeface="Proxima Nova Semibold"/>
                      </a:endParaRPr>
                    </a:p>
                  </a:txBody>
                  <a:tcPr marT="91425" marB="91425" marR="91425" marL="91425">
                    <a:solidFill>
                      <a:srgbClr val="29AEE3">
                        <a:alpha val="10060"/>
                      </a:srgbClr>
                    </a:solidFill>
                  </a:tcPr>
                </a:tc>
                <a:tc>
                  <a:txBody>
                    <a:bodyPr/>
                    <a:lstStyle/>
                    <a:p>
                      <a:pPr indent="0" lvl="0" marL="0" rtl="0" algn="ctr">
                        <a:spcBef>
                          <a:spcPts val="0"/>
                        </a:spcBef>
                        <a:spcAft>
                          <a:spcPts val="0"/>
                        </a:spcAft>
                        <a:buNone/>
                      </a:pPr>
                      <a:r>
                        <a:rPr lang="en-US">
                          <a:latin typeface="Proxima Nova Semibold"/>
                          <a:ea typeface="Proxima Nova Semibold"/>
                          <a:cs typeface="Proxima Nova Semibold"/>
                          <a:sym typeface="Proxima Nova Semibold"/>
                        </a:rPr>
                        <a:t>Multipoint-to-Multipoint</a:t>
                      </a:r>
                      <a:endParaRPr>
                        <a:latin typeface="Proxima Nova Semibold"/>
                        <a:ea typeface="Proxima Nova Semibold"/>
                        <a:cs typeface="Proxima Nova Semibold"/>
                        <a:sym typeface="Proxima Nova Semibold"/>
                      </a:endParaRPr>
                    </a:p>
                  </a:txBody>
                  <a:tcPr marT="91425" marB="91425" marR="91425" marL="91425">
                    <a:solidFill>
                      <a:srgbClr val="29AEE3">
                        <a:alpha val="10060"/>
                      </a:srgbClr>
                    </a:solidFill>
                  </a:tcPr>
                </a:tc>
              </a:tr>
              <a:tr h="1187275">
                <a:tc>
                  <a:txBody>
                    <a:bodyPr/>
                    <a:lstStyle/>
                    <a:p>
                      <a:pPr indent="0" lvl="0" marL="0" rtl="0" algn="l">
                        <a:spcBef>
                          <a:spcPts val="0"/>
                        </a:spcBef>
                        <a:spcAft>
                          <a:spcPts val="0"/>
                        </a:spcAft>
                        <a:buClr>
                          <a:schemeClr val="dk1"/>
                        </a:buClr>
                        <a:buSzPts val="1100"/>
                        <a:buFont typeface="Arial"/>
                        <a:buNone/>
                      </a:pPr>
                      <a:r>
                        <a:rPr b="1" lang="en-US">
                          <a:solidFill>
                            <a:schemeClr val="lt1"/>
                          </a:solidFill>
                          <a:latin typeface="Proxima Nova"/>
                          <a:ea typeface="Proxima Nova"/>
                          <a:cs typeface="Proxima Nova"/>
                          <a:sym typeface="Proxima Nova"/>
                        </a:rPr>
                        <a:t>ASSOCIATE VIEW</a:t>
                      </a:r>
                      <a:endParaRPr/>
                    </a:p>
                  </a:txBody>
                  <a:tcPr marT="91425" marB="91425" marR="91425" marL="91425" anchor="ctr">
                    <a:solidFill>
                      <a:srgbClr val="01204A"/>
                    </a:solidFil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277375">
                <a:tc>
                  <a:txBody>
                    <a:bodyPr/>
                    <a:lstStyle/>
                    <a:p>
                      <a:pPr indent="0" lvl="0" marL="0" rtl="0" algn="l">
                        <a:spcBef>
                          <a:spcPts val="0"/>
                        </a:spcBef>
                        <a:spcAft>
                          <a:spcPts val="0"/>
                        </a:spcAft>
                        <a:buClr>
                          <a:schemeClr val="dk1"/>
                        </a:buClr>
                        <a:buSzPts val="1100"/>
                        <a:buFont typeface="Arial"/>
                        <a:buNone/>
                      </a:pPr>
                      <a:r>
                        <a:rPr b="1" lang="en-US">
                          <a:solidFill>
                            <a:schemeClr val="lt1"/>
                          </a:solidFill>
                          <a:latin typeface="Proxima Nova"/>
                          <a:ea typeface="Proxima Nova"/>
                          <a:cs typeface="Proxima Nova"/>
                          <a:sym typeface="Proxima Nova"/>
                        </a:rPr>
                        <a:t>CENIC VIEW</a:t>
                      </a:r>
                      <a:endParaRPr/>
                    </a:p>
                  </a:txBody>
                  <a:tcPr marT="91425" marB="91425" marR="91425" marL="91425" anchor="ctr">
                    <a:solidFill>
                      <a:srgbClr val="01204A"/>
                    </a:solidFill>
                  </a:tcPr>
                </a:tc>
                <a:tc>
                  <a:txBody>
                    <a:bodyPr/>
                    <a:lstStyle/>
                    <a:p>
                      <a:pPr indent="0" lvl="0" marL="0" rtl="0" algn="l">
                        <a:spcBef>
                          <a:spcPts val="0"/>
                        </a:spcBef>
                        <a:spcAft>
                          <a:spcPts val="0"/>
                        </a:spcAft>
                        <a:buNone/>
                      </a:pPr>
                      <a:r>
                        <a:t/>
                      </a:r>
                      <a:endParaRPr/>
                    </a:p>
                  </a:txBody>
                  <a:tcPr marT="91425" marB="91425" marR="91425" marL="91425">
                    <a:solidFill>
                      <a:srgbClr val="29AEE3">
                        <a:alpha val="10060"/>
                      </a:srgbClr>
                    </a:solidFill>
                  </a:tcPr>
                </a:tc>
                <a:tc>
                  <a:txBody>
                    <a:bodyPr/>
                    <a:lstStyle/>
                    <a:p>
                      <a:pPr indent="0" lvl="0" marL="0" rtl="0" algn="l">
                        <a:spcBef>
                          <a:spcPts val="0"/>
                        </a:spcBef>
                        <a:spcAft>
                          <a:spcPts val="0"/>
                        </a:spcAft>
                        <a:buNone/>
                      </a:pPr>
                      <a:r>
                        <a:t/>
                      </a:r>
                      <a:endParaRPr/>
                    </a:p>
                  </a:txBody>
                  <a:tcPr marT="91425" marB="91425" marR="91425" marL="91425">
                    <a:solidFill>
                      <a:srgbClr val="29AEE3">
                        <a:alpha val="10060"/>
                      </a:srgbClr>
                    </a:solidFill>
                  </a:tcPr>
                </a:tc>
              </a:tr>
              <a:tr h="2369700">
                <a:tc>
                  <a:txBody>
                    <a:bodyPr/>
                    <a:lstStyle/>
                    <a:p>
                      <a:pPr indent="0" lvl="0" marL="0" rtl="0" algn="l">
                        <a:spcBef>
                          <a:spcPts val="0"/>
                        </a:spcBef>
                        <a:spcAft>
                          <a:spcPts val="0"/>
                        </a:spcAft>
                        <a:buClr>
                          <a:schemeClr val="dk1"/>
                        </a:buClr>
                        <a:buSzPts val="1100"/>
                        <a:buFont typeface="Arial"/>
                        <a:buNone/>
                      </a:pPr>
                      <a:r>
                        <a:rPr b="1" lang="en-US">
                          <a:solidFill>
                            <a:schemeClr val="lt1"/>
                          </a:solidFill>
                          <a:latin typeface="Proxima Nova"/>
                          <a:ea typeface="Proxima Nova"/>
                          <a:cs typeface="Proxima Nova"/>
                          <a:sym typeface="Proxima Nova"/>
                        </a:rPr>
                        <a:t>EXAMPLES</a:t>
                      </a:r>
                      <a:endParaRPr/>
                    </a:p>
                  </a:txBody>
                  <a:tcPr marT="91425" marB="91425" marR="91425" marL="91425" anchor="ctr">
                    <a:solidFill>
                      <a:srgbClr val="01204A"/>
                    </a:solidFil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t/>
                      </a:r>
                      <a:endParaRPr sz="2800">
                        <a:solidFill>
                          <a:srgbClr val="3F3F3F"/>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t/>
                      </a:r>
                      <a:endParaRPr/>
                    </a:p>
                  </a:txBody>
                  <a:tcPr marT="91425" marB="91425" marR="91425" marL="91425"/>
                </a:tc>
              </a:tr>
            </a:tbl>
          </a:graphicData>
        </a:graphic>
      </p:graphicFrame>
      <p:sp>
        <p:nvSpPr>
          <p:cNvPr id="1175" name="Google Shape;1175;p106"/>
          <p:cNvSpPr txBox="1"/>
          <p:nvPr>
            <p:ph type="title"/>
          </p:nvPr>
        </p:nvSpPr>
        <p:spPr>
          <a:xfrm>
            <a:off x="371049" y="0"/>
            <a:ext cx="11620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100"/>
              <a:t>E-LAN and E-LINE Comparison</a:t>
            </a:r>
            <a:endParaRPr sz="4100"/>
          </a:p>
        </p:txBody>
      </p:sp>
      <p:grpSp>
        <p:nvGrpSpPr>
          <p:cNvPr id="1176" name="Google Shape;1176;p106"/>
          <p:cNvGrpSpPr/>
          <p:nvPr/>
        </p:nvGrpSpPr>
        <p:grpSpPr>
          <a:xfrm>
            <a:off x="3103111" y="2176413"/>
            <a:ext cx="3108934" cy="722915"/>
            <a:chOff x="3116825" y="3487300"/>
            <a:chExt cx="3481839" cy="809626"/>
          </a:xfrm>
        </p:grpSpPr>
        <p:pic>
          <p:nvPicPr>
            <p:cNvPr id="1177" name="Google Shape;1177;p106"/>
            <p:cNvPicPr preferRelativeResize="0"/>
            <p:nvPr/>
          </p:nvPicPr>
          <p:blipFill rotWithShape="1">
            <a:blip r:embed="rId3">
              <a:alphaModFix/>
            </a:blip>
            <a:srcRect b="5502" l="44366" r="40641" t="59271"/>
            <a:stretch/>
          </p:blipFill>
          <p:spPr>
            <a:xfrm>
              <a:off x="3116825" y="3793075"/>
              <a:ext cx="493877" cy="503851"/>
            </a:xfrm>
            <a:prstGeom prst="rect">
              <a:avLst/>
            </a:prstGeom>
            <a:noFill/>
            <a:ln>
              <a:noFill/>
            </a:ln>
          </p:spPr>
        </p:pic>
        <p:cxnSp>
          <p:nvCxnSpPr>
            <p:cNvPr id="1178" name="Google Shape;1178;p106"/>
            <p:cNvCxnSpPr>
              <a:stCxn id="1177" idx="3"/>
              <a:endCxn id="1179" idx="1"/>
            </p:cNvCxnSpPr>
            <p:nvPr/>
          </p:nvCxnSpPr>
          <p:spPr>
            <a:xfrm>
              <a:off x="3610702" y="4045001"/>
              <a:ext cx="2494200" cy="0"/>
            </a:xfrm>
            <a:prstGeom prst="straightConnector1">
              <a:avLst/>
            </a:prstGeom>
            <a:noFill/>
            <a:ln cap="flat" cmpd="sng" w="38100">
              <a:solidFill>
                <a:srgbClr val="B7B7B7"/>
              </a:solidFill>
              <a:prstDash val="solid"/>
              <a:round/>
              <a:headEnd len="sm" w="sm" type="none"/>
              <a:tailEnd len="sm" w="sm" type="none"/>
            </a:ln>
          </p:spPr>
        </p:cxnSp>
        <p:pic>
          <p:nvPicPr>
            <p:cNvPr id="1179" name="Google Shape;1179;p106"/>
            <p:cNvPicPr preferRelativeResize="0"/>
            <p:nvPr/>
          </p:nvPicPr>
          <p:blipFill rotWithShape="1">
            <a:blip r:embed="rId3">
              <a:alphaModFix/>
            </a:blip>
            <a:srcRect b="5502" l="44366" r="40641" t="59271"/>
            <a:stretch/>
          </p:blipFill>
          <p:spPr>
            <a:xfrm>
              <a:off x="6104788" y="3793075"/>
              <a:ext cx="493877" cy="503851"/>
            </a:xfrm>
            <a:prstGeom prst="rect">
              <a:avLst/>
            </a:prstGeom>
            <a:noFill/>
            <a:ln>
              <a:noFill/>
            </a:ln>
          </p:spPr>
        </p:pic>
        <p:cxnSp>
          <p:nvCxnSpPr>
            <p:cNvPr id="1180" name="Google Shape;1180;p106"/>
            <p:cNvCxnSpPr/>
            <p:nvPr/>
          </p:nvCxnSpPr>
          <p:spPr>
            <a:xfrm>
              <a:off x="3733800" y="3972550"/>
              <a:ext cx="2247900" cy="0"/>
            </a:xfrm>
            <a:prstGeom prst="straightConnector1">
              <a:avLst/>
            </a:prstGeom>
            <a:noFill/>
            <a:ln cap="flat" cmpd="sng" w="28575">
              <a:solidFill>
                <a:srgbClr val="0F2134"/>
              </a:solidFill>
              <a:prstDash val="solid"/>
              <a:round/>
              <a:headEnd len="med" w="med" type="oval"/>
              <a:tailEnd len="med" w="med" type="oval"/>
            </a:ln>
          </p:spPr>
        </p:cxnSp>
        <p:sp>
          <p:nvSpPr>
            <p:cNvPr id="1181" name="Google Shape;1181;p106"/>
            <p:cNvSpPr txBox="1"/>
            <p:nvPr/>
          </p:nvSpPr>
          <p:spPr>
            <a:xfrm>
              <a:off x="3644850" y="3487300"/>
              <a:ext cx="2425800" cy="41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solidFill>
                    <a:schemeClr val="dk1"/>
                  </a:solidFill>
                  <a:latin typeface="Proxima Nova Semibold"/>
                  <a:ea typeface="Proxima Nova Semibold"/>
                  <a:cs typeface="Proxima Nova Semibold"/>
                  <a:sym typeface="Proxima Nova Semibold"/>
                </a:rPr>
                <a:t>Virtual Leased Line</a:t>
              </a:r>
              <a:endParaRPr sz="1100">
                <a:solidFill>
                  <a:srgbClr val="3F3F3F"/>
                </a:solidFill>
                <a:latin typeface="Proxima Nova Semibold"/>
                <a:ea typeface="Proxima Nova Semibold"/>
                <a:cs typeface="Proxima Nova Semibold"/>
                <a:sym typeface="Proxima Nova Semibold"/>
              </a:endParaRPr>
            </a:p>
          </p:txBody>
        </p:sp>
      </p:grpSp>
      <p:grpSp>
        <p:nvGrpSpPr>
          <p:cNvPr id="1182" name="Google Shape;1182;p106"/>
          <p:cNvGrpSpPr/>
          <p:nvPr/>
        </p:nvGrpSpPr>
        <p:grpSpPr>
          <a:xfrm>
            <a:off x="8332340" y="2029429"/>
            <a:ext cx="2586300" cy="1075086"/>
            <a:chOff x="8315950" y="2031631"/>
            <a:chExt cx="3000000" cy="1247055"/>
          </a:xfrm>
        </p:grpSpPr>
        <p:grpSp>
          <p:nvGrpSpPr>
            <p:cNvPr id="1183" name="Google Shape;1183;p106"/>
            <p:cNvGrpSpPr/>
            <p:nvPr/>
          </p:nvGrpSpPr>
          <p:grpSpPr>
            <a:xfrm>
              <a:off x="8407888" y="2182310"/>
              <a:ext cx="2816102" cy="1096376"/>
              <a:chOff x="8331688" y="3469638"/>
              <a:chExt cx="2816102" cy="1096376"/>
            </a:xfrm>
          </p:grpSpPr>
          <p:pic>
            <p:nvPicPr>
              <p:cNvPr id="1184" name="Google Shape;1184;p106"/>
              <p:cNvPicPr preferRelativeResize="0"/>
              <p:nvPr/>
            </p:nvPicPr>
            <p:blipFill rotWithShape="1">
              <a:blip r:embed="rId4">
                <a:alphaModFix/>
              </a:blip>
              <a:srcRect b="12858" l="7633" r="54518" t="15941"/>
              <a:stretch/>
            </p:blipFill>
            <p:spPr>
              <a:xfrm>
                <a:off x="9537950" y="3810912"/>
                <a:ext cx="403600" cy="403600"/>
              </a:xfrm>
              <a:prstGeom prst="rect">
                <a:avLst/>
              </a:prstGeom>
              <a:noFill/>
              <a:ln>
                <a:noFill/>
              </a:ln>
            </p:spPr>
          </p:pic>
          <p:pic>
            <p:nvPicPr>
              <p:cNvPr id="1185" name="Google Shape;1185;p106"/>
              <p:cNvPicPr preferRelativeResize="0"/>
              <p:nvPr/>
            </p:nvPicPr>
            <p:blipFill rotWithShape="1">
              <a:blip r:embed="rId3">
                <a:alphaModFix/>
              </a:blip>
              <a:srcRect b="5502" l="44366" r="40641" t="59271"/>
              <a:stretch/>
            </p:blipFill>
            <p:spPr>
              <a:xfrm>
                <a:off x="8331688" y="3469638"/>
                <a:ext cx="493877" cy="503851"/>
              </a:xfrm>
              <a:prstGeom prst="rect">
                <a:avLst/>
              </a:prstGeom>
              <a:noFill/>
              <a:ln>
                <a:noFill/>
              </a:ln>
            </p:spPr>
          </p:pic>
          <p:pic>
            <p:nvPicPr>
              <p:cNvPr id="1186" name="Google Shape;1186;p106"/>
              <p:cNvPicPr preferRelativeResize="0"/>
              <p:nvPr/>
            </p:nvPicPr>
            <p:blipFill rotWithShape="1">
              <a:blip r:embed="rId3">
                <a:alphaModFix/>
              </a:blip>
              <a:srcRect b="5502" l="44366" r="40641" t="59271"/>
              <a:stretch/>
            </p:blipFill>
            <p:spPr>
              <a:xfrm>
                <a:off x="8331688" y="4062163"/>
                <a:ext cx="493877" cy="503851"/>
              </a:xfrm>
              <a:prstGeom prst="rect">
                <a:avLst/>
              </a:prstGeom>
              <a:noFill/>
              <a:ln>
                <a:noFill/>
              </a:ln>
            </p:spPr>
          </p:pic>
          <p:pic>
            <p:nvPicPr>
              <p:cNvPr id="1187" name="Google Shape;1187;p106"/>
              <p:cNvPicPr preferRelativeResize="0"/>
              <p:nvPr/>
            </p:nvPicPr>
            <p:blipFill rotWithShape="1">
              <a:blip r:embed="rId3">
                <a:alphaModFix/>
              </a:blip>
              <a:srcRect b="5502" l="44366" r="40641" t="59271"/>
              <a:stretch/>
            </p:blipFill>
            <p:spPr>
              <a:xfrm>
                <a:off x="10653913" y="3469638"/>
                <a:ext cx="493877" cy="503851"/>
              </a:xfrm>
              <a:prstGeom prst="rect">
                <a:avLst/>
              </a:prstGeom>
              <a:noFill/>
              <a:ln>
                <a:noFill/>
              </a:ln>
            </p:spPr>
          </p:pic>
          <p:pic>
            <p:nvPicPr>
              <p:cNvPr id="1188" name="Google Shape;1188;p106"/>
              <p:cNvPicPr preferRelativeResize="0"/>
              <p:nvPr/>
            </p:nvPicPr>
            <p:blipFill rotWithShape="1">
              <a:blip r:embed="rId3">
                <a:alphaModFix/>
              </a:blip>
              <a:srcRect b="5502" l="44366" r="40641" t="59271"/>
              <a:stretch/>
            </p:blipFill>
            <p:spPr>
              <a:xfrm>
                <a:off x="10653913" y="4062163"/>
                <a:ext cx="493877" cy="503851"/>
              </a:xfrm>
              <a:prstGeom prst="rect">
                <a:avLst/>
              </a:prstGeom>
              <a:noFill/>
              <a:ln>
                <a:noFill/>
              </a:ln>
            </p:spPr>
          </p:pic>
          <p:cxnSp>
            <p:nvCxnSpPr>
              <p:cNvPr id="1189" name="Google Shape;1189;p106"/>
              <p:cNvCxnSpPr>
                <a:stCxn id="1184" idx="1"/>
                <a:endCxn id="1185" idx="3"/>
              </p:cNvCxnSpPr>
              <p:nvPr/>
            </p:nvCxnSpPr>
            <p:spPr>
              <a:xfrm rot="10800000">
                <a:off x="8825450" y="3721712"/>
                <a:ext cx="712500" cy="291000"/>
              </a:xfrm>
              <a:prstGeom prst="straightConnector1">
                <a:avLst/>
              </a:prstGeom>
              <a:noFill/>
              <a:ln cap="flat" cmpd="sng" w="38100">
                <a:solidFill>
                  <a:srgbClr val="B7B7B7"/>
                </a:solidFill>
                <a:prstDash val="solid"/>
                <a:round/>
                <a:headEnd len="sm" w="sm" type="none"/>
                <a:tailEnd len="sm" w="sm" type="none"/>
              </a:ln>
            </p:spPr>
          </p:cxnSp>
          <p:cxnSp>
            <p:nvCxnSpPr>
              <p:cNvPr id="1190" name="Google Shape;1190;p106"/>
              <p:cNvCxnSpPr>
                <a:stCxn id="1184" idx="1"/>
                <a:endCxn id="1186" idx="3"/>
              </p:cNvCxnSpPr>
              <p:nvPr/>
            </p:nvCxnSpPr>
            <p:spPr>
              <a:xfrm flipH="1">
                <a:off x="8825450" y="4012712"/>
                <a:ext cx="712500" cy="301500"/>
              </a:xfrm>
              <a:prstGeom prst="straightConnector1">
                <a:avLst/>
              </a:prstGeom>
              <a:noFill/>
              <a:ln cap="flat" cmpd="sng" w="38100">
                <a:solidFill>
                  <a:srgbClr val="B7B7B7"/>
                </a:solidFill>
                <a:prstDash val="solid"/>
                <a:round/>
                <a:headEnd len="sm" w="sm" type="none"/>
                <a:tailEnd len="sm" w="sm" type="none"/>
              </a:ln>
            </p:spPr>
          </p:cxnSp>
          <p:cxnSp>
            <p:nvCxnSpPr>
              <p:cNvPr id="1191" name="Google Shape;1191;p106"/>
              <p:cNvCxnSpPr>
                <a:stCxn id="1184" idx="3"/>
                <a:endCxn id="1187" idx="1"/>
              </p:cNvCxnSpPr>
              <p:nvPr/>
            </p:nvCxnSpPr>
            <p:spPr>
              <a:xfrm flipH="1" rot="10800000">
                <a:off x="9941550" y="3721712"/>
                <a:ext cx="712500" cy="291000"/>
              </a:xfrm>
              <a:prstGeom prst="straightConnector1">
                <a:avLst/>
              </a:prstGeom>
              <a:noFill/>
              <a:ln cap="flat" cmpd="sng" w="38100">
                <a:solidFill>
                  <a:srgbClr val="B7B7B7"/>
                </a:solidFill>
                <a:prstDash val="solid"/>
                <a:round/>
                <a:headEnd len="sm" w="sm" type="none"/>
                <a:tailEnd len="sm" w="sm" type="none"/>
              </a:ln>
            </p:spPr>
          </p:cxnSp>
          <p:cxnSp>
            <p:nvCxnSpPr>
              <p:cNvPr id="1192" name="Google Shape;1192;p106"/>
              <p:cNvCxnSpPr>
                <a:stCxn id="1184" idx="3"/>
                <a:endCxn id="1188" idx="1"/>
              </p:cNvCxnSpPr>
              <p:nvPr/>
            </p:nvCxnSpPr>
            <p:spPr>
              <a:xfrm>
                <a:off x="9941550" y="4012712"/>
                <a:ext cx="712500" cy="301500"/>
              </a:xfrm>
              <a:prstGeom prst="straightConnector1">
                <a:avLst/>
              </a:prstGeom>
              <a:noFill/>
              <a:ln cap="flat" cmpd="sng" w="38100">
                <a:solidFill>
                  <a:srgbClr val="B7B7B7"/>
                </a:solidFill>
                <a:prstDash val="solid"/>
                <a:round/>
                <a:headEnd len="sm" w="sm" type="none"/>
                <a:tailEnd len="sm" w="sm" type="none"/>
              </a:ln>
            </p:spPr>
          </p:cxnSp>
          <p:cxnSp>
            <p:nvCxnSpPr>
              <p:cNvPr id="1193" name="Google Shape;1193;p106"/>
              <p:cNvCxnSpPr/>
              <p:nvPr/>
            </p:nvCxnSpPr>
            <p:spPr>
              <a:xfrm flipH="1" rot="10800000">
                <a:off x="10014150" y="3690400"/>
                <a:ext cx="500400" cy="210000"/>
              </a:xfrm>
              <a:prstGeom prst="straightConnector1">
                <a:avLst/>
              </a:prstGeom>
              <a:noFill/>
              <a:ln cap="flat" cmpd="sng" w="28575">
                <a:solidFill>
                  <a:srgbClr val="0F2134"/>
                </a:solidFill>
                <a:prstDash val="solid"/>
                <a:round/>
                <a:headEnd len="med" w="med" type="oval"/>
                <a:tailEnd len="med" w="med" type="oval"/>
              </a:ln>
            </p:spPr>
          </p:cxnSp>
          <p:cxnSp>
            <p:nvCxnSpPr>
              <p:cNvPr id="1194" name="Google Shape;1194;p106"/>
              <p:cNvCxnSpPr/>
              <p:nvPr/>
            </p:nvCxnSpPr>
            <p:spPr>
              <a:xfrm flipH="1" rot="10800000">
                <a:off x="8972844" y="4126303"/>
                <a:ext cx="500400" cy="210000"/>
              </a:xfrm>
              <a:prstGeom prst="straightConnector1">
                <a:avLst/>
              </a:prstGeom>
              <a:noFill/>
              <a:ln cap="flat" cmpd="sng" w="28575">
                <a:solidFill>
                  <a:srgbClr val="0F2134"/>
                </a:solidFill>
                <a:prstDash val="solid"/>
                <a:round/>
                <a:headEnd len="med" w="med" type="oval"/>
                <a:tailEnd len="med" w="med" type="oval"/>
              </a:ln>
            </p:spPr>
          </p:cxnSp>
          <p:cxnSp>
            <p:nvCxnSpPr>
              <p:cNvPr id="1195" name="Google Shape;1195;p106"/>
              <p:cNvCxnSpPr/>
              <p:nvPr/>
            </p:nvCxnSpPr>
            <p:spPr>
              <a:xfrm>
                <a:off x="10026344" y="4133737"/>
                <a:ext cx="500400" cy="210000"/>
              </a:xfrm>
              <a:prstGeom prst="straightConnector1">
                <a:avLst/>
              </a:prstGeom>
              <a:noFill/>
              <a:ln cap="flat" cmpd="sng" w="28575">
                <a:solidFill>
                  <a:srgbClr val="0F2134"/>
                </a:solidFill>
                <a:prstDash val="solid"/>
                <a:round/>
                <a:headEnd len="med" w="med" type="oval"/>
                <a:tailEnd len="med" w="med" type="oval"/>
              </a:ln>
            </p:spPr>
          </p:cxnSp>
          <p:cxnSp>
            <p:nvCxnSpPr>
              <p:cNvPr id="1196" name="Google Shape;1196;p106"/>
              <p:cNvCxnSpPr/>
              <p:nvPr/>
            </p:nvCxnSpPr>
            <p:spPr>
              <a:xfrm>
                <a:off x="8985038" y="3697834"/>
                <a:ext cx="500400" cy="210000"/>
              </a:xfrm>
              <a:prstGeom prst="straightConnector1">
                <a:avLst/>
              </a:prstGeom>
              <a:noFill/>
              <a:ln cap="flat" cmpd="sng" w="28575">
                <a:solidFill>
                  <a:srgbClr val="0F2134"/>
                </a:solidFill>
                <a:prstDash val="solid"/>
                <a:round/>
                <a:headEnd len="med" w="med" type="oval"/>
                <a:tailEnd len="med" w="med" type="oval"/>
              </a:ln>
            </p:spPr>
          </p:cxnSp>
        </p:grpSp>
        <p:sp>
          <p:nvSpPr>
            <p:cNvPr id="1197" name="Google Shape;1197;p106"/>
            <p:cNvSpPr txBox="1"/>
            <p:nvPr/>
          </p:nvSpPr>
          <p:spPr>
            <a:xfrm>
              <a:off x="8315950" y="2031631"/>
              <a:ext cx="3000000" cy="410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solidFill>
                    <a:schemeClr val="dk1"/>
                  </a:solidFill>
                  <a:latin typeface="Proxima Nova Semibold"/>
                  <a:ea typeface="Proxima Nova Semibold"/>
                  <a:cs typeface="Proxima Nova Semibold"/>
                  <a:sym typeface="Proxima Nova Semibold"/>
                </a:rPr>
                <a:t>Virtual LAN Switch</a:t>
              </a:r>
              <a:endParaRPr sz="1100"/>
            </a:p>
          </p:txBody>
        </p:sp>
      </p:grpSp>
      <p:grpSp>
        <p:nvGrpSpPr>
          <p:cNvPr id="1198" name="Google Shape;1198;p106"/>
          <p:cNvGrpSpPr/>
          <p:nvPr/>
        </p:nvGrpSpPr>
        <p:grpSpPr>
          <a:xfrm>
            <a:off x="3129878" y="3452884"/>
            <a:ext cx="3108948" cy="831492"/>
            <a:chOff x="3218949" y="3491499"/>
            <a:chExt cx="3108948" cy="831492"/>
          </a:xfrm>
        </p:grpSpPr>
        <p:sp>
          <p:nvSpPr>
            <p:cNvPr id="1199" name="Google Shape;1199;p106"/>
            <p:cNvSpPr/>
            <p:nvPr/>
          </p:nvSpPr>
          <p:spPr>
            <a:xfrm>
              <a:off x="4066001" y="3491499"/>
              <a:ext cx="1414854" cy="831492"/>
            </a:xfrm>
            <a:custGeom>
              <a:rect b="b" l="l" r="r" t="t"/>
              <a:pathLst>
                <a:path extrusionOk="0" h="21600" w="2160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80"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rgbClr val="FFFFFF"/>
            </a:solidFill>
            <a:ln cap="flat" cmpd="sng" w="76200">
              <a:solidFill>
                <a:srgbClr val="B7B7B7"/>
              </a:solidFill>
              <a:prstDash val="solid"/>
              <a:miter lim="400000"/>
              <a:headEnd len="sm" w="sm" type="none"/>
              <a:tailEnd len="sm" w="sm" type="none"/>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600"/>
                <a:buFont typeface="Helvetica Neue"/>
                <a:buNone/>
              </a:pPr>
              <a:r>
                <a:t/>
              </a:r>
              <a:endParaRPr b="0" i="0" sz="600" u="none" cap="none" strike="noStrike">
                <a:solidFill>
                  <a:srgbClr val="FFFFFF"/>
                </a:solidFill>
                <a:latin typeface="Helvetica Neue"/>
                <a:ea typeface="Helvetica Neue"/>
                <a:cs typeface="Helvetica Neue"/>
                <a:sym typeface="Helvetica Neue"/>
              </a:endParaRPr>
            </a:p>
          </p:txBody>
        </p:sp>
        <p:cxnSp>
          <p:nvCxnSpPr>
            <p:cNvPr id="1200" name="Google Shape;1200;p106"/>
            <p:cNvCxnSpPr>
              <a:stCxn id="1201" idx="3"/>
              <a:endCxn id="1202" idx="1"/>
            </p:cNvCxnSpPr>
            <p:nvPr/>
          </p:nvCxnSpPr>
          <p:spPr>
            <a:xfrm>
              <a:off x="3522598" y="4081073"/>
              <a:ext cx="2501700" cy="0"/>
            </a:xfrm>
            <a:prstGeom prst="straightConnector1">
              <a:avLst/>
            </a:prstGeom>
            <a:noFill/>
            <a:ln cap="flat" cmpd="sng" w="38100">
              <a:solidFill>
                <a:srgbClr val="B7B7B7"/>
              </a:solidFill>
              <a:prstDash val="solid"/>
              <a:round/>
              <a:headEnd len="sm" w="sm" type="none"/>
              <a:tailEnd len="sm" w="sm" type="none"/>
            </a:ln>
          </p:spPr>
        </p:cxnSp>
        <p:pic>
          <p:nvPicPr>
            <p:cNvPr id="1203" name="Google Shape;1203;p106"/>
            <p:cNvPicPr preferRelativeResize="0"/>
            <p:nvPr/>
          </p:nvPicPr>
          <p:blipFill rotWithShape="1">
            <a:blip r:embed="rId3">
              <a:alphaModFix/>
            </a:blip>
            <a:srcRect b="5502" l="44366" r="40641" t="59271"/>
            <a:stretch/>
          </p:blipFill>
          <p:spPr>
            <a:xfrm>
              <a:off x="4192274" y="3926185"/>
              <a:ext cx="303648" cy="309775"/>
            </a:xfrm>
            <a:prstGeom prst="rect">
              <a:avLst/>
            </a:prstGeom>
            <a:noFill/>
            <a:ln>
              <a:noFill/>
            </a:ln>
          </p:spPr>
        </p:pic>
        <p:pic>
          <p:nvPicPr>
            <p:cNvPr id="1204" name="Google Shape;1204;p106"/>
            <p:cNvPicPr preferRelativeResize="0"/>
            <p:nvPr/>
          </p:nvPicPr>
          <p:blipFill rotWithShape="1">
            <a:blip r:embed="rId3">
              <a:alphaModFix/>
            </a:blip>
            <a:srcRect b="5502" l="44366" r="40641" t="59271"/>
            <a:stretch/>
          </p:blipFill>
          <p:spPr>
            <a:xfrm>
              <a:off x="4621599" y="3926185"/>
              <a:ext cx="303648" cy="309775"/>
            </a:xfrm>
            <a:prstGeom prst="rect">
              <a:avLst/>
            </a:prstGeom>
            <a:noFill/>
            <a:ln>
              <a:noFill/>
            </a:ln>
          </p:spPr>
        </p:pic>
        <p:pic>
          <p:nvPicPr>
            <p:cNvPr id="1205" name="Google Shape;1205;p106"/>
            <p:cNvPicPr preferRelativeResize="0"/>
            <p:nvPr/>
          </p:nvPicPr>
          <p:blipFill rotWithShape="1">
            <a:blip r:embed="rId3">
              <a:alphaModFix/>
            </a:blip>
            <a:srcRect b="5502" l="44366" r="40641" t="59271"/>
            <a:stretch/>
          </p:blipFill>
          <p:spPr>
            <a:xfrm>
              <a:off x="5050924" y="3926185"/>
              <a:ext cx="303648" cy="309775"/>
            </a:xfrm>
            <a:prstGeom prst="rect">
              <a:avLst/>
            </a:prstGeom>
            <a:noFill/>
            <a:ln>
              <a:noFill/>
            </a:ln>
          </p:spPr>
        </p:pic>
        <p:pic>
          <p:nvPicPr>
            <p:cNvPr id="1202" name="Google Shape;1202;p106"/>
            <p:cNvPicPr preferRelativeResize="0"/>
            <p:nvPr/>
          </p:nvPicPr>
          <p:blipFill rotWithShape="1">
            <a:blip r:embed="rId3">
              <a:alphaModFix/>
            </a:blip>
            <a:srcRect b="5502" l="44366" r="40641" t="59271"/>
            <a:stretch/>
          </p:blipFill>
          <p:spPr>
            <a:xfrm>
              <a:off x="6024249" y="3926185"/>
              <a:ext cx="303648" cy="309775"/>
            </a:xfrm>
            <a:prstGeom prst="rect">
              <a:avLst/>
            </a:prstGeom>
            <a:noFill/>
            <a:ln>
              <a:noFill/>
            </a:ln>
          </p:spPr>
        </p:pic>
        <p:pic>
          <p:nvPicPr>
            <p:cNvPr id="1201" name="Google Shape;1201;p106"/>
            <p:cNvPicPr preferRelativeResize="0"/>
            <p:nvPr/>
          </p:nvPicPr>
          <p:blipFill rotWithShape="1">
            <a:blip r:embed="rId3">
              <a:alphaModFix/>
            </a:blip>
            <a:srcRect b="5502" l="44366" r="40641" t="59271"/>
            <a:stretch/>
          </p:blipFill>
          <p:spPr>
            <a:xfrm>
              <a:off x="3218949" y="3926185"/>
              <a:ext cx="303648" cy="309775"/>
            </a:xfrm>
            <a:prstGeom prst="rect">
              <a:avLst/>
            </a:prstGeom>
            <a:noFill/>
            <a:ln>
              <a:noFill/>
            </a:ln>
          </p:spPr>
        </p:pic>
        <p:cxnSp>
          <p:nvCxnSpPr>
            <p:cNvPr id="1206" name="Google Shape;1206;p106"/>
            <p:cNvCxnSpPr/>
            <p:nvPr/>
          </p:nvCxnSpPr>
          <p:spPr>
            <a:xfrm>
              <a:off x="3692273" y="4008050"/>
              <a:ext cx="428100" cy="0"/>
            </a:xfrm>
            <a:prstGeom prst="straightConnector1">
              <a:avLst/>
            </a:prstGeom>
            <a:noFill/>
            <a:ln cap="flat" cmpd="sng" w="28575">
              <a:solidFill>
                <a:srgbClr val="0F2134"/>
              </a:solidFill>
              <a:prstDash val="solid"/>
              <a:round/>
              <a:headEnd len="med" w="med" type="oval"/>
              <a:tailEnd len="med" w="med" type="oval"/>
            </a:ln>
          </p:spPr>
        </p:cxnSp>
        <p:cxnSp>
          <p:nvCxnSpPr>
            <p:cNvPr id="1207" name="Google Shape;1207;p106"/>
            <p:cNvCxnSpPr/>
            <p:nvPr/>
          </p:nvCxnSpPr>
          <p:spPr>
            <a:xfrm>
              <a:off x="5426477" y="4008050"/>
              <a:ext cx="428100" cy="0"/>
            </a:xfrm>
            <a:prstGeom prst="straightConnector1">
              <a:avLst/>
            </a:prstGeom>
            <a:noFill/>
            <a:ln cap="flat" cmpd="sng" w="28575">
              <a:solidFill>
                <a:srgbClr val="0F2134"/>
              </a:solidFill>
              <a:prstDash val="solid"/>
              <a:round/>
              <a:headEnd len="med" w="med" type="oval"/>
              <a:tailEnd len="med" w="med" type="oval"/>
            </a:ln>
          </p:spPr>
        </p:cxnSp>
      </p:grpSp>
      <p:grpSp>
        <p:nvGrpSpPr>
          <p:cNvPr id="1208" name="Google Shape;1208;p106"/>
          <p:cNvGrpSpPr/>
          <p:nvPr/>
        </p:nvGrpSpPr>
        <p:grpSpPr>
          <a:xfrm>
            <a:off x="8071014" y="3427436"/>
            <a:ext cx="3108948" cy="865768"/>
            <a:chOff x="8135393" y="3457223"/>
            <a:chExt cx="3108948" cy="865768"/>
          </a:xfrm>
        </p:grpSpPr>
        <p:sp>
          <p:nvSpPr>
            <p:cNvPr id="1209" name="Google Shape;1209;p106"/>
            <p:cNvSpPr/>
            <p:nvPr/>
          </p:nvSpPr>
          <p:spPr>
            <a:xfrm>
              <a:off x="8982444" y="3491499"/>
              <a:ext cx="1414854" cy="831492"/>
            </a:xfrm>
            <a:custGeom>
              <a:rect b="b" l="l" r="r" t="t"/>
              <a:pathLst>
                <a:path extrusionOk="0" h="21600" w="2160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80"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rgbClr val="FFFFFF"/>
            </a:solidFill>
            <a:ln cap="flat" cmpd="sng" w="76200">
              <a:solidFill>
                <a:srgbClr val="B7B7B7"/>
              </a:solidFill>
              <a:prstDash val="solid"/>
              <a:miter lim="400000"/>
              <a:headEnd len="sm" w="sm" type="none"/>
              <a:tailEnd len="sm" w="sm" type="none"/>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600"/>
                <a:buFont typeface="Helvetica Neue"/>
                <a:buNone/>
              </a:pPr>
              <a:r>
                <a:t/>
              </a:r>
              <a:endParaRPr b="0" i="0" sz="600" u="none" cap="none" strike="noStrike">
                <a:solidFill>
                  <a:srgbClr val="FFFFFF"/>
                </a:solidFill>
                <a:latin typeface="Helvetica Neue"/>
                <a:ea typeface="Helvetica Neue"/>
                <a:cs typeface="Helvetica Neue"/>
                <a:sym typeface="Helvetica Neue"/>
              </a:endParaRPr>
            </a:p>
          </p:txBody>
        </p:sp>
        <p:cxnSp>
          <p:nvCxnSpPr>
            <p:cNvPr id="1210" name="Google Shape;1210;p106"/>
            <p:cNvCxnSpPr/>
            <p:nvPr/>
          </p:nvCxnSpPr>
          <p:spPr>
            <a:xfrm flipH="1">
              <a:off x="10184818" y="3636625"/>
              <a:ext cx="909600" cy="385200"/>
            </a:xfrm>
            <a:prstGeom prst="straightConnector1">
              <a:avLst/>
            </a:prstGeom>
            <a:noFill/>
            <a:ln cap="flat" cmpd="sng" w="38100">
              <a:solidFill>
                <a:srgbClr val="B7B7B7"/>
              </a:solidFill>
              <a:prstDash val="solid"/>
              <a:round/>
              <a:headEnd len="sm" w="sm" type="none"/>
              <a:tailEnd len="sm" w="sm" type="none"/>
            </a:ln>
          </p:spPr>
        </p:cxnSp>
        <p:cxnSp>
          <p:nvCxnSpPr>
            <p:cNvPr id="1211" name="Google Shape;1211;p106"/>
            <p:cNvCxnSpPr/>
            <p:nvPr/>
          </p:nvCxnSpPr>
          <p:spPr>
            <a:xfrm>
              <a:off x="8285318" y="3636625"/>
              <a:ext cx="909600" cy="385200"/>
            </a:xfrm>
            <a:prstGeom prst="straightConnector1">
              <a:avLst/>
            </a:prstGeom>
            <a:noFill/>
            <a:ln cap="flat" cmpd="sng" w="38100">
              <a:solidFill>
                <a:srgbClr val="B7B7B7"/>
              </a:solidFill>
              <a:prstDash val="solid"/>
              <a:round/>
              <a:headEnd len="sm" w="sm" type="none"/>
              <a:tailEnd len="sm" w="sm" type="none"/>
            </a:ln>
          </p:spPr>
        </p:cxnSp>
        <p:cxnSp>
          <p:nvCxnSpPr>
            <p:cNvPr id="1212" name="Google Shape;1212;p106"/>
            <p:cNvCxnSpPr>
              <a:stCxn id="1213" idx="3"/>
              <a:endCxn id="1214" idx="1"/>
            </p:cNvCxnSpPr>
            <p:nvPr/>
          </p:nvCxnSpPr>
          <p:spPr>
            <a:xfrm>
              <a:off x="8439041" y="4081073"/>
              <a:ext cx="2501700" cy="0"/>
            </a:xfrm>
            <a:prstGeom prst="straightConnector1">
              <a:avLst/>
            </a:prstGeom>
            <a:noFill/>
            <a:ln cap="flat" cmpd="sng" w="38100">
              <a:solidFill>
                <a:srgbClr val="B7B7B7"/>
              </a:solidFill>
              <a:prstDash val="solid"/>
              <a:round/>
              <a:headEnd len="sm" w="sm" type="none"/>
              <a:tailEnd len="sm" w="sm" type="none"/>
            </a:ln>
          </p:spPr>
        </p:cxnSp>
        <p:pic>
          <p:nvPicPr>
            <p:cNvPr id="1215" name="Google Shape;1215;p106"/>
            <p:cNvPicPr preferRelativeResize="0"/>
            <p:nvPr/>
          </p:nvPicPr>
          <p:blipFill rotWithShape="1">
            <a:blip r:embed="rId3">
              <a:alphaModFix/>
            </a:blip>
            <a:srcRect b="5502" l="44366" r="40641" t="59271"/>
            <a:stretch/>
          </p:blipFill>
          <p:spPr>
            <a:xfrm>
              <a:off x="9108718" y="3926185"/>
              <a:ext cx="303648" cy="309775"/>
            </a:xfrm>
            <a:prstGeom prst="rect">
              <a:avLst/>
            </a:prstGeom>
            <a:noFill/>
            <a:ln>
              <a:noFill/>
            </a:ln>
          </p:spPr>
        </p:pic>
        <p:pic>
          <p:nvPicPr>
            <p:cNvPr id="1216" name="Google Shape;1216;p106"/>
            <p:cNvPicPr preferRelativeResize="0"/>
            <p:nvPr/>
          </p:nvPicPr>
          <p:blipFill rotWithShape="1">
            <a:blip r:embed="rId3">
              <a:alphaModFix/>
            </a:blip>
            <a:srcRect b="5502" l="44366" r="40641" t="59271"/>
            <a:stretch/>
          </p:blipFill>
          <p:spPr>
            <a:xfrm>
              <a:off x="9538043" y="3926185"/>
              <a:ext cx="303648" cy="309775"/>
            </a:xfrm>
            <a:prstGeom prst="rect">
              <a:avLst/>
            </a:prstGeom>
            <a:noFill/>
            <a:ln>
              <a:noFill/>
            </a:ln>
          </p:spPr>
        </p:pic>
        <p:pic>
          <p:nvPicPr>
            <p:cNvPr id="1217" name="Google Shape;1217;p106"/>
            <p:cNvPicPr preferRelativeResize="0"/>
            <p:nvPr/>
          </p:nvPicPr>
          <p:blipFill rotWithShape="1">
            <a:blip r:embed="rId3">
              <a:alphaModFix/>
            </a:blip>
            <a:srcRect b="5502" l="44366" r="40641" t="59271"/>
            <a:stretch/>
          </p:blipFill>
          <p:spPr>
            <a:xfrm>
              <a:off x="9967368" y="3926185"/>
              <a:ext cx="303648" cy="309775"/>
            </a:xfrm>
            <a:prstGeom prst="rect">
              <a:avLst/>
            </a:prstGeom>
            <a:noFill/>
            <a:ln>
              <a:noFill/>
            </a:ln>
          </p:spPr>
        </p:pic>
        <p:pic>
          <p:nvPicPr>
            <p:cNvPr id="1214" name="Google Shape;1214;p106"/>
            <p:cNvPicPr preferRelativeResize="0"/>
            <p:nvPr/>
          </p:nvPicPr>
          <p:blipFill rotWithShape="1">
            <a:blip r:embed="rId3">
              <a:alphaModFix/>
            </a:blip>
            <a:srcRect b="5502" l="44366" r="40641" t="59271"/>
            <a:stretch/>
          </p:blipFill>
          <p:spPr>
            <a:xfrm>
              <a:off x="10940693" y="3926185"/>
              <a:ext cx="303648" cy="309775"/>
            </a:xfrm>
            <a:prstGeom prst="rect">
              <a:avLst/>
            </a:prstGeom>
            <a:noFill/>
            <a:ln>
              <a:noFill/>
            </a:ln>
          </p:spPr>
        </p:pic>
        <p:pic>
          <p:nvPicPr>
            <p:cNvPr id="1213" name="Google Shape;1213;p106"/>
            <p:cNvPicPr preferRelativeResize="0"/>
            <p:nvPr/>
          </p:nvPicPr>
          <p:blipFill rotWithShape="1">
            <a:blip r:embed="rId3">
              <a:alphaModFix/>
            </a:blip>
            <a:srcRect b="5502" l="44366" r="40641" t="59271"/>
            <a:stretch/>
          </p:blipFill>
          <p:spPr>
            <a:xfrm>
              <a:off x="8135393" y="3926185"/>
              <a:ext cx="303648" cy="309775"/>
            </a:xfrm>
            <a:prstGeom prst="rect">
              <a:avLst/>
            </a:prstGeom>
            <a:noFill/>
            <a:ln>
              <a:noFill/>
            </a:ln>
          </p:spPr>
        </p:pic>
        <p:pic>
          <p:nvPicPr>
            <p:cNvPr id="1218" name="Google Shape;1218;p106"/>
            <p:cNvPicPr preferRelativeResize="0"/>
            <p:nvPr/>
          </p:nvPicPr>
          <p:blipFill rotWithShape="1">
            <a:blip r:embed="rId3">
              <a:alphaModFix/>
            </a:blip>
            <a:srcRect b="5502" l="44366" r="40641" t="59271"/>
            <a:stretch/>
          </p:blipFill>
          <p:spPr>
            <a:xfrm>
              <a:off x="10940693" y="3457223"/>
              <a:ext cx="303648" cy="309775"/>
            </a:xfrm>
            <a:prstGeom prst="rect">
              <a:avLst/>
            </a:prstGeom>
            <a:noFill/>
            <a:ln>
              <a:noFill/>
            </a:ln>
          </p:spPr>
        </p:pic>
        <p:pic>
          <p:nvPicPr>
            <p:cNvPr id="1219" name="Google Shape;1219;p106"/>
            <p:cNvPicPr preferRelativeResize="0"/>
            <p:nvPr/>
          </p:nvPicPr>
          <p:blipFill rotWithShape="1">
            <a:blip r:embed="rId3">
              <a:alphaModFix/>
            </a:blip>
            <a:srcRect b="5502" l="44366" r="40641" t="59271"/>
            <a:stretch/>
          </p:blipFill>
          <p:spPr>
            <a:xfrm>
              <a:off x="8135393" y="3457223"/>
              <a:ext cx="303648" cy="309775"/>
            </a:xfrm>
            <a:prstGeom prst="rect">
              <a:avLst/>
            </a:prstGeom>
            <a:noFill/>
            <a:ln>
              <a:noFill/>
            </a:ln>
          </p:spPr>
        </p:pic>
        <p:cxnSp>
          <p:nvCxnSpPr>
            <p:cNvPr id="1220" name="Google Shape;1220;p106"/>
            <p:cNvCxnSpPr/>
            <p:nvPr/>
          </p:nvCxnSpPr>
          <p:spPr>
            <a:xfrm>
              <a:off x="8608716" y="4157875"/>
              <a:ext cx="428100" cy="0"/>
            </a:xfrm>
            <a:prstGeom prst="straightConnector1">
              <a:avLst/>
            </a:prstGeom>
            <a:noFill/>
            <a:ln cap="flat" cmpd="sng" w="28575">
              <a:solidFill>
                <a:srgbClr val="0F2134"/>
              </a:solidFill>
              <a:prstDash val="solid"/>
              <a:round/>
              <a:headEnd len="med" w="med" type="oval"/>
              <a:tailEnd len="med" w="med" type="oval"/>
            </a:ln>
          </p:spPr>
        </p:cxnSp>
        <p:cxnSp>
          <p:nvCxnSpPr>
            <p:cNvPr id="1221" name="Google Shape;1221;p106"/>
            <p:cNvCxnSpPr/>
            <p:nvPr/>
          </p:nvCxnSpPr>
          <p:spPr>
            <a:xfrm>
              <a:off x="10342920" y="4157875"/>
              <a:ext cx="428100" cy="0"/>
            </a:xfrm>
            <a:prstGeom prst="straightConnector1">
              <a:avLst/>
            </a:prstGeom>
            <a:noFill/>
            <a:ln cap="flat" cmpd="sng" w="28575">
              <a:solidFill>
                <a:srgbClr val="0F2134"/>
              </a:solidFill>
              <a:prstDash val="solid"/>
              <a:round/>
              <a:headEnd len="med" w="med" type="oval"/>
              <a:tailEnd len="med" w="med" type="oval"/>
            </a:ln>
          </p:spPr>
        </p:cxnSp>
        <p:cxnSp>
          <p:nvCxnSpPr>
            <p:cNvPr id="1222" name="Google Shape;1222;p106"/>
            <p:cNvCxnSpPr/>
            <p:nvPr/>
          </p:nvCxnSpPr>
          <p:spPr>
            <a:xfrm flipH="1" rot="10800000">
              <a:off x="10308043" y="3711675"/>
              <a:ext cx="417300" cy="181800"/>
            </a:xfrm>
            <a:prstGeom prst="straightConnector1">
              <a:avLst/>
            </a:prstGeom>
            <a:noFill/>
            <a:ln cap="flat" cmpd="sng" w="28575">
              <a:solidFill>
                <a:srgbClr val="0F2134"/>
              </a:solidFill>
              <a:prstDash val="solid"/>
              <a:round/>
              <a:headEnd len="med" w="med" type="oval"/>
              <a:tailEnd len="med" w="med" type="oval"/>
            </a:ln>
          </p:spPr>
        </p:cxnSp>
        <p:cxnSp>
          <p:nvCxnSpPr>
            <p:cNvPr id="1223" name="Google Shape;1223;p106"/>
            <p:cNvCxnSpPr/>
            <p:nvPr/>
          </p:nvCxnSpPr>
          <p:spPr>
            <a:xfrm rot="10800000">
              <a:off x="8614118" y="3700973"/>
              <a:ext cx="417300" cy="181800"/>
            </a:xfrm>
            <a:prstGeom prst="straightConnector1">
              <a:avLst/>
            </a:prstGeom>
            <a:noFill/>
            <a:ln cap="flat" cmpd="sng" w="28575">
              <a:solidFill>
                <a:srgbClr val="0F2134"/>
              </a:solidFill>
              <a:prstDash val="solid"/>
              <a:round/>
              <a:headEnd len="med" w="med" type="oval"/>
              <a:tailEnd len="med" w="med" type="oval"/>
            </a:ln>
          </p:spPr>
        </p:cxnSp>
      </p:grpSp>
      <p:grpSp>
        <p:nvGrpSpPr>
          <p:cNvPr id="1224" name="Google Shape;1224;p106"/>
          <p:cNvGrpSpPr/>
          <p:nvPr/>
        </p:nvGrpSpPr>
        <p:grpSpPr>
          <a:xfrm>
            <a:off x="2562932" y="5292029"/>
            <a:ext cx="4229050" cy="790991"/>
            <a:chOff x="2664875" y="5343516"/>
            <a:chExt cx="4229050" cy="790991"/>
          </a:xfrm>
        </p:grpSpPr>
        <p:grpSp>
          <p:nvGrpSpPr>
            <p:cNvPr id="1225" name="Google Shape;1225;p106"/>
            <p:cNvGrpSpPr/>
            <p:nvPr/>
          </p:nvGrpSpPr>
          <p:grpSpPr>
            <a:xfrm>
              <a:off x="3218955" y="5343516"/>
              <a:ext cx="3108934" cy="449889"/>
              <a:chOff x="3116825" y="3793075"/>
              <a:chExt cx="3481839" cy="503851"/>
            </a:xfrm>
          </p:grpSpPr>
          <p:pic>
            <p:nvPicPr>
              <p:cNvPr id="1226" name="Google Shape;1226;p106"/>
              <p:cNvPicPr preferRelativeResize="0"/>
              <p:nvPr/>
            </p:nvPicPr>
            <p:blipFill rotWithShape="1">
              <a:blip r:embed="rId3">
                <a:alphaModFix/>
              </a:blip>
              <a:srcRect b="5502" l="44366" r="40641" t="59271"/>
              <a:stretch/>
            </p:blipFill>
            <p:spPr>
              <a:xfrm>
                <a:off x="3116825" y="3793075"/>
                <a:ext cx="493877" cy="503851"/>
              </a:xfrm>
              <a:prstGeom prst="rect">
                <a:avLst/>
              </a:prstGeom>
              <a:noFill/>
              <a:ln>
                <a:noFill/>
              </a:ln>
            </p:spPr>
          </p:pic>
          <p:cxnSp>
            <p:nvCxnSpPr>
              <p:cNvPr id="1227" name="Google Shape;1227;p106"/>
              <p:cNvCxnSpPr>
                <a:stCxn id="1226" idx="3"/>
                <a:endCxn id="1228" idx="1"/>
              </p:cNvCxnSpPr>
              <p:nvPr/>
            </p:nvCxnSpPr>
            <p:spPr>
              <a:xfrm>
                <a:off x="3610702" y="4045001"/>
                <a:ext cx="2494200" cy="0"/>
              </a:xfrm>
              <a:prstGeom prst="straightConnector1">
                <a:avLst/>
              </a:prstGeom>
              <a:noFill/>
              <a:ln cap="flat" cmpd="sng" w="38100">
                <a:solidFill>
                  <a:srgbClr val="B7B7B7"/>
                </a:solidFill>
                <a:prstDash val="solid"/>
                <a:round/>
                <a:headEnd len="sm" w="sm" type="none"/>
                <a:tailEnd len="sm" w="sm" type="none"/>
              </a:ln>
            </p:spPr>
          </p:cxnSp>
          <p:pic>
            <p:nvPicPr>
              <p:cNvPr id="1228" name="Google Shape;1228;p106"/>
              <p:cNvPicPr preferRelativeResize="0"/>
              <p:nvPr/>
            </p:nvPicPr>
            <p:blipFill rotWithShape="1">
              <a:blip r:embed="rId3">
                <a:alphaModFix/>
              </a:blip>
              <a:srcRect b="5502" l="44366" r="40641" t="59271"/>
              <a:stretch/>
            </p:blipFill>
            <p:spPr>
              <a:xfrm>
                <a:off x="6104788" y="3793075"/>
                <a:ext cx="493877" cy="503851"/>
              </a:xfrm>
              <a:prstGeom prst="rect">
                <a:avLst/>
              </a:prstGeom>
              <a:noFill/>
              <a:ln>
                <a:noFill/>
              </a:ln>
            </p:spPr>
          </p:pic>
        </p:grpSp>
        <p:sp>
          <p:nvSpPr>
            <p:cNvPr id="1229" name="Google Shape;1229;p106"/>
            <p:cNvSpPr txBox="1"/>
            <p:nvPr/>
          </p:nvSpPr>
          <p:spPr>
            <a:xfrm>
              <a:off x="2664875" y="5749307"/>
              <a:ext cx="1564200" cy="3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Proxima Nova"/>
                  <a:ea typeface="Proxima Nova"/>
                  <a:cs typeface="Proxima Nova"/>
                  <a:sym typeface="Proxima Nova"/>
                </a:rPr>
                <a:t>Los Nettos</a:t>
              </a:r>
              <a:br>
                <a:rPr lang="en-US" sz="1100">
                  <a:solidFill>
                    <a:schemeClr val="dk1"/>
                  </a:solidFill>
                  <a:latin typeface="Proxima Nova"/>
                  <a:ea typeface="Proxima Nova"/>
                  <a:cs typeface="Proxima Nova"/>
                  <a:sym typeface="Proxima Nova"/>
                </a:rPr>
              </a:br>
              <a:r>
                <a:rPr lang="en-US" sz="1100">
                  <a:solidFill>
                    <a:schemeClr val="dk1"/>
                  </a:solidFill>
                  <a:latin typeface="Proxima Nova"/>
                  <a:ea typeface="Proxima Nova"/>
                  <a:cs typeface="Proxima Nova"/>
                  <a:sym typeface="Proxima Nova"/>
                </a:rPr>
                <a:t>Site 1</a:t>
              </a:r>
              <a:endParaRPr sz="2500">
                <a:solidFill>
                  <a:srgbClr val="3F3F3F"/>
                </a:solidFill>
                <a:latin typeface="Proxima Nova"/>
                <a:ea typeface="Proxima Nova"/>
                <a:cs typeface="Proxima Nova"/>
                <a:sym typeface="Proxima Nova"/>
              </a:endParaRPr>
            </a:p>
            <a:p>
              <a:pPr indent="0" lvl="0" marL="0" rtl="0" algn="l">
                <a:spcBef>
                  <a:spcPts val="0"/>
                </a:spcBef>
                <a:spcAft>
                  <a:spcPts val="0"/>
                </a:spcAft>
                <a:buNone/>
              </a:pPr>
              <a:r>
                <a:t/>
              </a:r>
              <a:endParaRPr sz="2800">
                <a:solidFill>
                  <a:srgbClr val="3F3F3F"/>
                </a:solidFill>
                <a:latin typeface="Proxima Nova"/>
                <a:ea typeface="Proxima Nova"/>
                <a:cs typeface="Proxima Nova"/>
                <a:sym typeface="Proxima Nova"/>
              </a:endParaRPr>
            </a:p>
          </p:txBody>
        </p:sp>
        <p:sp>
          <p:nvSpPr>
            <p:cNvPr id="1230" name="Google Shape;1230;p106"/>
            <p:cNvSpPr txBox="1"/>
            <p:nvPr/>
          </p:nvSpPr>
          <p:spPr>
            <a:xfrm>
              <a:off x="5329725" y="5749307"/>
              <a:ext cx="1564200" cy="3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solidFill>
                    <a:schemeClr val="dk1"/>
                  </a:solidFill>
                  <a:latin typeface="Proxima Nova"/>
                  <a:ea typeface="Proxima Nova"/>
                  <a:cs typeface="Proxima Nova"/>
                  <a:sym typeface="Proxima Nova"/>
                </a:rPr>
                <a:t>Los Nettos</a:t>
              </a:r>
              <a:br>
                <a:rPr lang="en-US" sz="1100">
                  <a:solidFill>
                    <a:schemeClr val="dk1"/>
                  </a:solidFill>
                  <a:latin typeface="Proxima Nova"/>
                  <a:ea typeface="Proxima Nova"/>
                  <a:cs typeface="Proxima Nova"/>
                  <a:sym typeface="Proxima Nova"/>
                </a:rPr>
              </a:br>
              <a:r>
                <a:rPr lang="en-US" sz="1100">
                  <a:solidFill>
                    <a:schemeClr val="dk1"/>
                  </a:solidFill>
                  <a:latin typeface="Proxima Nova"/>
                  <a:ea typeface="Proxima Nova"/>
                  <a:cs typeface="Proxima Nova"/>
                  <a:sym typeface="Proxima Nova"/>
                </a:rPr>
                <a:t>Site 2</a:t>
              </a:r>
              <a:endParaRPr sz="1100">
                <a:solidFill>
                  <a:srgbClr val="3F3F3F"/>
                </a:solidFill>
                <a:latin typeface="Proxima Nova"/>
                <a:ea typeface="Proxima Nova"/>
                <a:cs typeface="Proxima Nova"/>
                <a:sym typeface="Proxima Nova"/>
              </a:endParaRPr>
            </a:p>
            <a:p>
              <a:pPr indent="0" lvl="0" marL="0" rtl="0" algn="l">
                <a:spcBef>
                  <a:spcPts val="0"/>
                </a:spcBef>
                <a:spcAft>
                  <a:spcPts val="0"/>
                </a:spcAft>
                <a:buNone/>
              </a:pPr>
              <a:r>
                <a:t/>
              </a:r>
              <a:endParaRPr sz="2800">
                <a:solidFill>
                  <a:srgbClr val="3F3F3F"/>
                </a:solidFill>
                <a:latin typeface="Proxima Nova"/>
                <a:ea typeface="Proxima Nova"/>
                <a:cs typeface="Proxima Nova"/>
                <a:sym typeface="Proxima Nova"/>
              </a:endParaRPr>
            </a:p>
          </p:txBody>
        </p:sp>
      </p:grpSp>
      <p:sp>
        <p:nvSpPr>
          <p:cNvPr id="1231" name="Google Shape;1231;p106"/>
          <p:cNvSpPr txBox="1"/>
          <p:nvPr/>
        </p:nvSpPr>
        <p:spPr>
          <a:xfrm>
            <a:off x="3902250" y="4680677"/>
            <a:ext cx="1564200" cy="3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500">
                <a:solidFill>
                  <a:schemeClr val="dk1"/>
                </a:solidFill>
                <a:latin typeface="Proxima Nova"/>
                <a:ea typeface="Proxima Nova"/>
                <a:cs typeface="Proxima Nova"/>
                <a:sym typeface="Proxima Nova"/>
              </a:rPr>
              <a:t>Los Nettos</a:t>
            </a:r>
            <a:endParaRPr b="1" sz="3100">
              <a:solidFill>
                <a:srgbClr val="3F3F3F"/>
              </a:solidFill>
              <a:latin typeface="Proxima Nova"/>
              <a:ea typeface="Proxima Nova"/>
              <a:cs typeface="Proxima Nova"/>
              <a:sym typeface="Proxima Nova"/>
            </a:endParaRPr>
          </a:p>
        </p:txBody>
      </p:sp>
      <p:grpSp>
        <p:nvGrpSpPr>
          <p:cNvPr id="1232" name="Google Shape;1232;p106"/>
          <p:cNvGrpSpPr/>
          <p:nvPr/>
        </p:nvGrpSpPr>
        <p:grpSpPr>
          <a:xfrm>
            <a:off x="7433935" y="4616101"/>
            <a:ext cx="4626813" cy="2134336"/>
            <a:chOff x="7175582" y="4394010"/>
            <a:chExt cx="5207443" cy="2402179"/>
          </a:xfrm>
        </p:grpSpPr>
        <p:sp>
          <p:nvSpPr>
            <p:cNvPr id="1233" name="Google Shape;1233;p106"/>
            <p:cNvSpPr txBox="1"/>
            <p:nvPr/>
          </p:nvSpPr>
          <p:spPr>
            <a:xfrm>
              <a:off x="8053964" y="4394010"/>
              <a:ext cx="3269700" cy="3852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US" sz="1500">
                  <a:solidFill>
                    <a:schemeClr val="dk1"/>
                  </a:solidFill>
                  <a:latin typeface="Proxima Nova"/>
                  <a:ea typeface="Proxima Nova"/>
                  <a:cs typeface="Proxima Nova"/>
                  <a:sym typeface="Proxima Nova"/>
                </a:rPr>
                <a:t>San Joaquin Valley</a:t>
              </a:r>
              <a:br>
                <a:rPr b="1" lang="en-US" sz="1500">
                  <a:solidFill>
                    <a:schemeClr val="dk1"/>
                  </a:solidFill>
                  <a:latin typeface="Proxima Nova"/>
                  <a:ea typeface="Proxima Nova"/>
                  <a:cs typeface="Proxima Nova"/>
                  <a:sym typeface="Proxima Nova"/>
                </a:rPr>
              </a:br>
              <a:r>
                <a:rPr b="1" lang="en-US" sz="1500">
                  <a:solidFill>
                    <a:schemeClr val="dk1"/>
                  </a:solidFill>
                  <a:latin typeface="Proxima Nova"/>
                  <a:ea typeface="Proxima Nova"/>
                  <a:cs typeface="Proxima Nova"/>
                  <a:sym typeface="Proxima Nova"/>
                </a:rPr>
                <a:t>Library System </a:t>
              </a:r>
              <a:endParaRPr b="1" sz="3100">
                <a:solidFill>
                  <a:srgbClr val="3F3F3F"/>
                </a:solidFill>
                <a:latin typeface="Proxima Nova"/>
                <a:ea typeface="Proxima Nova"/>
                <a:cs typeface="Proxima Nova"/>
                <a:sym typeface="Proxima Nova"/>
              </a:endParaRPr>
            </a:p>
          </p:txBody>
        </p:sp>
        <p:grpSp>
          <p:nvGrpSpPr>
            <p:cNvPr id="1234" name="Google Shape;1234;p106"/>
            <p:cNvGrpSpPr/>
            <p:nvPr/>
          </p:nvGrpSpPr>
          <p:grpSpPr>
            <a:xfrm>
              <a:off x="7175582" y="4833296"/>
              <a:ext cx="5207443" cy="1962893"/>
              <a:chOff x="7175582" y="4833296"/>
              <a:chExt cx="5207443" cy="1962893"/>
            </a:xfrm>
          </p:grpSpPr>
          <p:sp>
            <p:nvSpPr>
              <p:cNvPr id="1235" name="Google Shape;1235;p106"/>
              <p:cNvSpPr txBox="1"/>
              <p:nvPr/>
            </p:nvSpPr>
            <p:spPr>
              <a:xfrm>
                <a:off x="8715316" y="6410990"/>
                <a:ext cx="1947000" cy="3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solidFill>
                      <a:srgbClr val="3F3F3F"/>
                    </a:solidFill>
                    <a:latin typeface="Proxima Nova Semibold"/>
                    <a:ea typeface="Proxima Nova Semibold"/>
                    <a:cs typeface="Proxima Nova Semibold"/>
                    <a:sym typeface="Proxima Nova Semibold"/>
                  </a:rPr>
                  <a:t>Tulare County Library</a:t>
                </a:r>
                <a:endParaRPr sz="1000">
                  <a:solidFill>
                    <a:srgbClr val="3F3F3F"/>
                  </a:solidFill>
                  <a:latin typeface="Proxima Nova Semibold"/>
                  <a:ea typeface="Proxima Nova Semibold"/>
                  <a:cs typeface="Proxima Nova Semibold"/>
                  <a:sym typeface="Proxima Nova Semibold"/>
                </a:endParaRPr>
              </a:p>
            </p:txBody>
          </p:sp>
          <p:grpSp>
            <p:nvGrpSpPr>
              <p:cNvPr id="1236" name="Google Shape;1236;p106"/>
              <p:cNvGrpSpPr/>
              <p:nvPr/>
            </p:nvGrpSpPr>
            <p:grpSpPr>
              <a:xfrm>
                <a:off x="7175582" y="4833296"/>
                <a:ext cx="5207443" cy="1665649"/>
                <a:chOff x="7175582" y="4833296"/>
                <a:chExt cx="5207443" cy="1665649"/>
              </a:xfrm>
            </p:grpSpPr>
            <p:pic>
              <p:nvPicPr>
                <p:cNvPr id="1170" name="Google Shape;1170;p106"/>
                <p:cNvPicPr preferRelativeResize="0"/>
                <p:nvPr/>
              </p:nvPicPr>
              <p:blipFill rotWithShape="1">
                <a:blip r:embed="rId4">
                  <a:alphaModFix/>
                </a:blip>
                <a:srcRect b="12858" l="7633" r="54518" t="15941"/>
                <a:stretch/>
              </p:blipFill>
              <p:spPr>
                <a:xfrm>
                  <a:off x="9488027" y="5481391"/>
                  <a:ext cx="402605" cy="402606"/>
                </a:xfrm>
                <a:prstGeom prst="rect">
                  <a:avLst/>
                </a:prstGeom>
                <a:noFill/>
                <a:ln>
                  <a:noFill/>
                </a:ln>
              </p:spPr>
            </p:pic>
            <p:pic>
              <p:nvPicPr>
                <p:cNvPr id="1237" name="Google Shape;1237;p106"/>
                <p:cNvPicPr preferRelativeResize="0"/>
                <p:nvPr/>
              </p:nvPicPr>
              <p:blipFill rotWithShape="1">
                <a:blip r:embed="rId3">
                  <a:alphaModFix/>
                </a:blip>
                <a:srcRect b="5502" l="44366" r="40641" t="59271"/>
                <a:stretch/>
              </p:blipFill>
              <p:spPr>
                <a:xfrm>
                  <a:off x="8437137" y="5413397"/>
                  <a:ext cx="492658" cy="502609"/>
                </a:xfrm>
                <a:prstGeom prst="rect">
                  <a:avLst/>
                </a:prstGeom>
                <a:noFill/>
                <a:ln>
                  <a:noFill/>
                </a:ln>
              </p:spPr>
            </p:pic>
            <p:pic>
              <p:nvPicPr>
                <p:cNvPr id="1238" name="Google Shape;1238;p106"/>
                <p:cNvPicPr preferRelativeResize="0"/>
                <p:nvPr/>
              </p:nvPicPr>
              <p:blipFill rotWithShape="1">
                <a:blip r:embed="rId3">
                  <a:alphaModFix/>
                </a:blip>
                <a:srcRect b="5502" l="44366" r="40641" t="59271"/>
                <a:stretch/>
              </p:blipFill>
              <p:spPr>
                <a:xfrm>
                  <a:off x="8437137" y="5950950"/>
                  <a:ext cx="492658" cy="502609"/>
                </a:xfrm>
                <a:prstGeom prst="rect">
                  <a:avLst/>
                </a:prstGeom>
                <a:noFill/>
                <a:ln>
                  <a:noFill/>
                </a:ln>
              </p:spPr>
            </p:pic>
            <p:pic>
              <p:nvPicPr>
                <p:cNvPr id="1239" name="Google Shape;1239;p106"/>
                <p:cNvPicPr preferRelativeResize="0"/>
                <p:nvPr/>
              </p:nvPicPr>
              <p:blipFill rotWithShape="1">
                <a:blip r:embed="rId3">
                  <a:alphaModFix/>
                </a:blip>
                <a:srcRect b="5502" l="44366" r="40641" t="59271"/>
                <a:stretch/>
              </p:blipFill>
              <p:spPr>
                <a:xfrm>
                  <a:off x="10448840" y="5413397"/>
                  <a:ext cx="492658" cy="502609"/>
                </a:xfrm>
                <a:prstGeom prst="rect">
                  <a:avLst/>
                </a:prstGeom>
                <a:noFill/>
                <a:ln>
                  <a:noFill/>
                </a:ln>
              </p:spPr>
            </p:pic>
            <p:pic>
              <p:nvPicPr>
                <p:cNvPr id="1240" name="Google Shape;1240;p106"/>
                <p:cNvPicPr preferRelativeResize="0"/>
                <p:nvPr/>
              </p:nvPicPr>
              <p:blipFill rotWithShape="1">
                <a:blip r:embed="rId3">
                  <a:alphaModFix/>
                </a:blip>
                <a:srcRect b="5502" l="44366" r="40641" t="59271"/>
                <a:stretch/>
              </p:blipFill>
              <p:spPr>
                <a:xfrm>
                  <a:off x="10448840" y="5950950"/>
                  <a:ext cx="492658" cy="502609"/>
                </a:xfrm>
                <a:prstGeom prst="rect">
                  <a:avLst/>
                </a:prstGeom>
                <a:noFill/>
                <a:ln>
                  <a:noFill/>
                </a:ln>
              </p:spPr>
            </p:pic>
            <p:cxnSp>
              <p:nvCxnSpPr>
                <p:cNvPr id="1241" name="Google Shape;1241;p106"/>
                <p:cNvCxnSpPr>
                  <a:stCxn id="1170" idx="1"/>
                  <a:endCxn id="1237" idx="3"/>
                </p:cNvCxnSpPr>
                <p:nvPr/>
              </p:nvCxnSpPr>
              <p:spPr>
                <a:xfrm rot="10800000">
                  <a:off x="8929727" y="5664694"/>
                  <a:ext cx="558300" cy="18000"/>
                </a:xfrm>
                <a:prstGeom prst="straightConnector1">
                  <a:avLst/>
                </a:prstGeom>
                <a:noFill/>
                <a:ln cap="flat" cmpd="sng" w="38100">
                  <a:solidFill>
                    <a:srgbClr val="B7B7B7"/>
                  </a:solidFill>
                  <a:prstDash val="solid"/>
                  <a:round/>
                  <a:headEnd len="sm" w="sm" type="none"/>
                  <a:tailEnd len="sm" w="sm" type="none"/>
                </a:ln>
              </p:spPr>
            </p:cxnSp>
            <p:cxnSp>
              <p:nvCxnSpPr>
                <p:cNvPr id="1242" name="Google Shape;1242;p106"/>
                <p:cNvCxnSpPr>
                  <a:stCxn id="1170" idx="3"/>
                  <a:endCxn id="1239" idx="1"/>
                </p:cNvCxnSpPr>
                <p:nvPr/>
              </p:nvCxnSpPr>
              <p:spPr>
                <a:xfrm flipH="1" rot="10800000">
                  <a:off x="9890633" y="5664694"/>
                  <a:ext cx="558300" cy="18000"/>
                </a:xfrm>
                <a:prstGeom prst="straightConnector1">
                  <a:avLst/>
                </a:prstGeom>
                <a:noFill/>
                <a:ln cap="flat" cmpd="sng" w="38100">
                  <a:solidFill>
                    <a:srgbClr val="B7B7B7"/>
                  </a:solidFill>
                  <a:prstDash val="solid"/>
                  <a:round/>
                  <a:headEnd len="sm" w="sm" type="none"/>
                  <a:tailEnd len="sm" w="sm" type="none"/>
                </a:ln>
              </p:spPr>
            </p:cxnSp>
            <p:cxnSp>
              <p:nvCxnSpPr>
                <p:cNvPr id="1243" name="Google Shape;1243;p106"/>
                <p:cNvCxnSpPr>
                  <a:stCxn id="1170" idx="2"/>
                  <a:endCxn id="1244" idx="0"/>
                </p:cNvCxnSpPr>
                <p:nvPr/>
              </p:nvCxnSpPr>
              <p:spPr>
                <a:xfrm>
                  <a:off x="9689330" y="5883997"/>
                  <a:ext cx="0" cy="112200"/>
                </a:xfrm>
                <a:prstGeom prst="straightConnector1">
                  <a:avLst/>
                </a:prstGeom>
                <a:noFill/>
                <a:ln cap="flat" cmpd="sng" w="38100">
                  <a:solidFill>
                    <a:srgbClr val="B7B7B7"/>
                  </a:solidFill>
                  <a:prstDash val="solid"/>
                  <a:round/>
                  <a:headEnd len="sm" w="sm" type="none"/>
                  <a:tailEnd len="sm" w="sm" type="none"/>
                </a:ln>
              </p:spPr>
            </p:cxnSp>
            <p:pic>
              <p:nvPicPr>
                <p:cNvPr id="1245" name="Google Shape;1245;p106"/>
                <p:cNvPicPr preferRelativeResize="0"/>
                <p:nvPr/>
              </p:nvPicPr>
              <p:blipFill rotWithShape="1">
                <a:blip r:embed="rId3">
                  <a:alphaModFix/>
                </a:blip>
                <a:srcRect b="5502" l="44366" r="40641" t="59271"/>
                <a:stretch/>
              </p:blipFill>
              <p:spPr>
                <a:xfrm>
                  <a:off x="8437137" y="4872797"/>
                  <a:ext cx="492658" cy="502609"/>
                </a:xfrm>
                <a:prstGeom prst="rect">
                  <a:avLst/>
                </a:prstGeom>
                <a:noFill/>
                <a:ln>
                  <a:noFill/>
                </a:ln>
              </p:spPr>
            </p:pic>
            <p:pic>
              <p:nvPicPr>
                <p:cNvPr id="1246" name="Google Shape;1246;p106"/>
                <p:cNvPicPr preferRelativeResize="0"/>
                <p:nvPr/>
              </p:nvPicPr>
              <p:blipFill rotWithShape="1">
                <a:blip r:embed="rId3">
                  <a:alphaModFix/>
                </a:blip>
                <a:srcRect b="5502" l="44366" r="40641" t="59271"/>
                <a:stretch/>
              </p:blipFill>
              <p:spPr>
                <a:xfrm>
                  <a:off x="10448840" y="4872797"/>
                  <a:ext cx="492658" cy="502609"/>
                </a:xfrm>
                <a:prstGeom prst="rect">
                  <a:avLst/>
                </a:prstGeom>
                <a:noFill/>
                <a:ln>
                  <a:noFill/>
                </a:ln>
              </p:spPr>
            </p:pic>
            <p:sp>
              <p:nvSpPr>
                <p:cNvPr id="1247" name="Google Shape;1247;p106"/>
                <p:cNvSpPr txBox="1"/>
                <p:nvPr/>
              </p:nvSpPr>
              <p:spPr>
                <a:xfrm>
                  <a:off x="7270606" y="5966743"/>
                  <a:ext cx="1180500" cy="385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000">
                      <a:solidFill>
                        <a:srgbClr val="3F3F3F"/>
                      </a:solidFill>
                      <a:latin typeface="Proxima Nova Semibold"/>
                      <a:ea typeface="Proxima Nova Semibold"/>
                      <a:cs typeface="Proxima Nova Semibold"/>
                      <a:sym typeface="Proxima Nova Semibold"/>
                    </a:rPr>
                    <a:t>Kern County</a:t>
                  </a:r>
                  <a:br>
                    <a:rPr lang="en-US" sz="1000">
                      <a:solidFill>
                        <a:srgbClr val="3F3F3F"/>
                      </a:solidFill>
                      <a:latin typeface="Proxima Nova Semibold"/>
                      <a:ea typeface="Proxima Nova Semibold"/>
                      <a:cs typeface="Proxima Nova Semibold"/>
                      <a:sym typeface="Proxima Nova Semibold"/>
                    </a:rPr>
                  </a:br>
                  <a:r>
                    <a:rPr lang="en-US" sz="1000">
                      <a:solidFill>
                        <a:srgbClr val="3F3F3F"/>
                      </a:solidFill>
                      <a:latin typeface="Proxima Nova Semibold"/>
                      <a:ea typeface="Proxima Nova Semibold"/>
                      <a:cs typeface="Proxima Nova Semibold"/>
                      <a:sym typeface="Proxima Nova Semibold"/>
                    </a:rPr>
                    <a:t>Library</a:t>
                  </a:r>
                  <a:endParaRPr sz="1000">
                    <a:solidFill>
                      <a:srgbClr val="3F3F3F"/>
                    </a:solidFill>
                    <a:latin typeface="Proxima Nova Semibold"/>
                    <a:ea typeface="Proxima Nova Semibold"/>
                    <a:cs typeface="Proxima Nova Semibold"/>
                    <a:sym typeface="Proxima Nova Semibold"/>
                  </a:endParaRPr>
                </a:p>
              </p:txBody>
            </p:sp>
            <p:sp>
              <p:nvSpPr>
                <p:cNvPr id="1248" name="Google Shape;1248;p106"/>
                <p:cNvSpPr txBox="1"/>
                <p:nvPr/>
              </p:nvSpPr>
              <p:spPr>
                <a:xfrm>
                  <a:off x="7296352" y="5414571"/>
                  <a:ext cx="1180500" cy="385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000">
                      <a:solidFill>
                        <a:srgbClr val="3F3F3F"/>
                      </a:solidFill>
                      <a:latin typeface="Proxima Nova Semibold"/>
                      <a:ea typeface="Proxima Nova Semibold"/>
                      <a:cs typeface="Proxima Nova Semibold"/>
                      <a:sym typeface="Proxima Nova Semibold"/>
                    </a:rPr>
                    <a:t>Fresno County</a:t>
                  </a:r>
                  <a:br>
                    <a:rPr lang="en-US" sz="1000">
                      <a:solidFill>
                        <a:srgbClr val="3F3F3F"/>
                      </a:solidFill>
                      <a:latin typeface="Proxima Nova Semibold"/>
                      <a:ea typeface="Proxima Nova Semibold"/>
                      <a:cs typeface="Proxima Nova Semibold"/>
                      <a:sym typeface="Proxima Nova Semibold"/>
                    </a:rPr>
                  </a:br>
                  <a:r>
                    <a:rPr lang="en-US" sz="1000">
                      <a:solidFill>
                        <a:srgbClr val="3F3F3F"/>
                      </a:solidFill>
                      <a:latin typeface="Proxima Nova Semibold"/>
                      <a:ea typeface="Proxima Nova Semibold"/>
                      <a:cs typeface="Proxima Nova Semibold"/>
                      <a:sym typeface="Proxima Nova Semibold"/>
                    </a:rPr>
                    <a:t>Library</a:t>
                  </a:r>
                  <a:endParaRPr sz="1000">
                    <a:solidFill>
                      <a:srgbClr val="3F3F3F"/>
                    </a:solidFill>
                    <a:latin typeface="Proxima Nova Semibold"/>
                    <a:ea typeface="Proxima Nova Semibold"/>
                    <a:cs typeface="Proxima Nova Semibold"/>
                    <a:sym typeface="Proxima Nova Semibold"/>
                  </a:endParaRPr>
                </a:p>
              </p:txBody>
            </p:sp>
            <p:sp>
              <p:nvSpPr>
                <p:cNvPr id="1249" name="Google Shape;1249;p106"/>
                <p:cNvSpPr txBox="1"/>
                <p:nvPr/>
              </p:nvSpPr>
              <p:spPr>
                <a:xfrm>
                  <a:off x="7175582" y="4833296"/>
                  <a:ext cx="1288500" cy="385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000">
                      <a:solidFill>
                        <a:srgbClr val="3F3F3F"/>
                      </a:solidFill>
                      <a:latin typeface="Proxima Nova Semibold"/>
                      <a:ea typeface="Proxima Nova Semibold"/>
                      <a:cs typeface="Proxima Nova Semibold"/>
                      <a:sym typeface="Proxima Nova Semibold"/>
                    </a:rPr>
                    <a:t>Coalinga District</a:t>
                  </a:r>
                  <a:br>
                    <a:rPr lang="en-US" sz="1000">
                      <a:solidFill>
                        <a:srgbClr val="3F3F3F"/>
                      </a:solidFill>
                      <a:latin typeface="Proxima Nova Semibold"/>
                      <a:ea typeface="Proxima Nova Semibold"/>
                      <a:cs typeface="Proxima Nova Semibold"/>
                      <a:sym typeface="Proxima Nova Semibold"/>
                    </a:rPr>
                  </a:br>
                  <a:r>
                    <a:rPr lang="en-US" sz="1000">
                      <a:solidFill>
                        <a:srgbClr val="3F3F3F"/>
                      </a:solidFill>
                      <a:latin typeface="Proxima Nova Semibold"/>
                      <a:ea typeface="Proxima Nova Semibold"/>
                      <a:cs typeface="Proxima Nova Semibold"/>
                      <a:sym typeface="Proxima Nova Semibold"/>
                    </a:rPr>
                    <a:t>Library</a:t>
                  </a:r>
                  <a:endParaRPr sz="1000">
                    <a:solidFill>
                      <a:srgbClr val="3F3F3F"/>
                    </a:solidFill>
                    <a:latin typeface="Proxima Nova Semibold"/>
                    <a:ea typeface="Proxima Nova Semibold"/>
                    <a:cs typeface="Proxima Nova Semibold"/>
                    <a:sym typeface="Proxima Nova Semibold"/>
                  </a:endParaRPr>
                </a:p>
              </p:txBody>
            </p:sp>
            <p:pic>
              <p:nvPicPr>
                <p:cNvPr id="1244" name="Google Shape;1244;p106"/>
                <p:cNvPicPr preferRelativeResize="0"/>
                <p:nvPr/>
              </p:nvPicPr>
              <p:blipFill rotWithShape="1">
                <a:blip r:embed="rId3">
                  <a:alphaModFix/>
                </a:blip>
                <a:srcRect b="5502" l="44366" r="40641" t="59271"/>
                <a:stretch/>
              </p:blipFill>
              <p:spPr>
                <a:xfrm>
                  <a:off x="9442990" y="5996337"/>
                  <a:ext cx="492658" cy="502609"/>
                </a:xfrm>
                <a:prstGeom prst="rect">
                  <a:avLst/>
                </a:prstGeom>
                <a:noFill/>
                <a:ln>
                  <a:noFill/>
                </a:ln>
              </p:spPr>
            </p:pic>
            <p:sp>
              <p:nvSpPr>
                <p:cNvPr id="1250" name="Google Shape;1250;p106"/>
                <p:cNvSpPr txBox="1"/>
                <p:nvPr/>
              </p:nvSpPr>
              <p:spPr>
                <a:xfrm>
                  <a:off x="10904325" y="5953998"/>
                  <a:ext cx="1478700" cy="3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3F3F3F"/>
                      </a:solidFill>
                      <a:latin typeface="Proxima Nova Semibold"/>
                      <a:ea typeface="Proxima Nova Semibold"/>
                      <a:cs typeface="Proxima Nova Semibold"/>
                      <a:sym typeface="Proxima Nova Semibold"/>
                    </a:rPr>
                    <a:t>Merced County</a:t>
                  </a:r>
                  <a:br>
                    <a:rPr lang="en-US" sz="1000">
                      <a:solidFill>
                        <a:srgbClr val="3F3F3F"/>
                      </a:solidFill>
                      <a:latin typeface="Proxima Nova Semibold"/>
                      <a:ea typeface="Proxima Nova Semibold"/>
                      <a:cs typeface="Proxima Nova Semibold"/>
                      <a:sym typeface="Proxima Nova Semibold"/>
                    </a:rPr>
                  </a:br>
                  <a:r>
                    <a:rPr lang="en-US" sz="1000">
                      <a:solidFill>
                        <a:srgbClr val="3F3F3F"/>
                      </a:solidFill>
                      <a:latin typeface="Proxima Nova Semibold"/>
                      <a:ea typeface="Proxima Nova Semibold"/>
                      <a:cs typeface="Proxima Nova Semibold"/>
                      <a:sym typeface="Proxima Nova Semibold"/>
                    </a:rPr>
                    <a:t>Library</a:t>
                  </a:r>
                  <a:endParaRPr sz="1000">
                    <a:solidFill>
                      <a:srgbClr val="3F3F3F"/>
                    </a:solidFill>
                    <a:latin typeface="Proxima Nova Semibold"/>
                    <a:ea typeface="Proxima Nova Semibold"/>
                    <a:cs typeface="Proxima Nova Semibold"/>
                    <a:sym typeface="Proxima Nova Semibold"/>
                  </a:endParaRPr>
                </a:p>
              </p:txBody>
            </p:sp>
            <p:sp>
              <p:nvSpPr>
                <p:cNvPr id="1251" name="Google Shape;1251;p106"/>
                <p:cNvSpPr txBox="1"/>
                <p:nvPr/>
              </p:nvSpPr>
              <p:spPr>
                <a:xfrm>
                  <a:off x="10901823" y="5431969"/>
                  <a:ext cx="1374000" cy="3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3F3F3F"/>
                      </a:solidFill>
                      <a:latin typeface="Proxima Nova Semibold"/>
                      <a:ea typeface="Proxima Nova Semibold"/>
                      <a:cs typeface="Proxima Nova Semibold"/>
                      <a:sym typeface="Proxima Nova Semibold"/>
                    </a:rPr>
                    <a:t>Mariposa County</a:t>
                  </a:r>
                  <a:br>
                    <a:rPr lang="en-US" sz="1000">
                      <a:solidFill>
                        <a:srgbClr val="3F3F3F"/>
                      </a:solidFill>
                      <a:latin typeface="Proxima Nova Semibold"/>
                      <a:ea typeface="Proxima Nova Semibold"/>
                      <a:cs typeface="Proxima Nova Semibold"/>
                      <a:sym typeface="Proxima Nova Semibold"/>
                    </a:rPr>
                  </a:br>
                  <a:r>
                    <a:rPr lang="en-US" sz="1000">
                      <a:solidFill>
                        <a:srgbClr val="3F3F3F"/>
                      </a:solidFill>
                      <a:latin typeface="Proxima Nova Semibold"/>
                      <a:ea typeface="Proxima Nova Semibold"/>
                      <a:cs typeface="Proxima Nova Semibold"/>
                      <a:sym typeface="Proxima Nova Semibold"/>
                    </a:rPr>
                    <a:t>Library</a:t>
                  </a:r>
                  <a:endParaRPr sz="1000">
                    <a:solidFill>
                      <a:srgbClr val="3F3F3F"/>
                    </a:solidFill>
                    <a:latin typeface="Proxima Nova Semibold"/>
                    <a:ea typeface="Proxima Nova Semibold"/>
                    <a:cs typeface="Proxima Nova Semibold"/>
                    <a:sym typeface="Proxima Nova Semibold"/>
                  </a:endParaRPr>
                </a:p>
              </p:txBody>
            </p:sp>
            <p:sp>
              <p:nvSpPr>
                <p:cNvPr id="1252" name="Google Shape;1252;p106"/>
                <p:cNvSpPr txBox="1"/>
                <p:nvPr/>
              </p:nvSpPr>
              <p:spPr>
                <a:xfrm>
                  <a:off x="10909514" y="4836487"/>
                  <a:ext cx="1288500" cy="3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3F3F3F"/>
                      </a:solidFill>
                      <a:latin typeface="Proxima Nova Semibold"/>
                      <a:ea typeface="Proxima Nova Semibold"/>
                      <a:cs typeface="Proxima Nova Semibold"/>
                      <a:sym typeface="Proxima Nova Semibold"/>
                    </a:rPr>
                    <a:t>Madera District</a:t>
                  </a:r>
                  <a:br>
                    <a:rPr lang="en-US" sz="1000">
                      <a:solidFill>
                        <a:srgbClr val="3F3F3F"/>
                      </a:solidFill>
                      <a:latin typeface="Proxima Nova Semibold"/>
                      <a:ea typeface="Proxima Nova Semibold"/>
                      <a:cs typeface="Proxima Nova Semibold"/>
                      <a:sym typeface="Proxima Nova Semibold"/>
                    </a:rPr>
                  </a:br>
                  <a:r>
                    <a:rPr lang="en-US" sz="1000">
                      <a:solidFill>
                        <a:srgbClr val="3F3F3F"/>
                      </a:solidFill>
                      <a:latin typeface="Proxima Nova Semibold"/>
                      <a:ea typeface="Proxima Nova Semibold"/>
                      <a:cs typeface="Proxima Nova Semibold"/>
                      <a:sym typeface="Proxima Nova Semibold"/>
                    </a:rPr>
                    <a:t>Library</a:t>
                  </a:r>
                  <a:endParaRPr sz="1000">
                    <a:solidFill>
                      <a:srgbClr val="3F3F3F"/>
                    </a:solidFill>
                    <a:latin typeface="Proxima Nova Semibold"/>
                    <a:ea typeface="Proxima Nova Semibold"/>
                    <a:cs typeface="Proxima Nova Semibold"/>
                    <a:sym typeface="Proxima Nova Semibold"/>
                  </a:endParaRPr>
                </a:p>
              </p:txBody>
            </p:sp>
          </p:grpSp>
        </p:gr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107"/>
          <p:cNvSpPr txBox="1"/>
          <p:nvPr>
            <p:ph type="ctrTitle"/>
          </p:nvPr>
        </p:nvSpPr>
        <p:spPr>
          <a:xfrm>
            <a:off x="75" y="2854075"/>
            <a:ext cx="12192000" cy="16803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sz="5600"/>
              <a:t>CENIC DDoS Mitigation Service (DMS)</a:t>
            </a:r>
            <a:endParaRPr sz="56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p108"/>
          <p:cNvSpPr txBox="1"/>
          <p:nvPr>
            <p:ph type="title"/>
          </p:nvPr>
        </p:nvSpPr>
        <p:spPr>
          <a:xfrm>
            <a:off x="371049" y="0"/>
            <a:ext cx="11620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100"/>
              <a:t>DDoS Mitigation Service (DMS)</a:t>
            </a:r>
            <a:endParaRPr sz="4100"/>
          </a:p>
        </p:txBody>
      </p:sp>
      <p:sp>
        <p:nvSpPr>
          <p:cNvPr id="1265" name="Google Shape;1265;p108"/>
          <p:cNvSpPr txBox="1"/>
          <p:nvPr>
            <p:ph idx="12" type="sldNum"/>
          </p:nvPr>
        </p:nvSpPr>
        <p:spPr>
          <a:xfrm>
            <a:off x="8610600" y="6341392"/>
            <a:ext cx="2743200" cy="37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266" name="Google Shape;1266;p108"/>
          <p:cNvSpPr txBox="1"/>
          <p:nvPr/>
        </p:nvSpPr>
        <p:spPr>
          <a:xfrm>
            <a:off x="121120" y="1256768"/>
            <a:ext cx="10843200" cy="882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151546"/>
              </a:buClr>
              <a:buSzPts val="2200"/>
              <a:buFont typeface="Calibri"/>
              <a:buNone/>
            </a:pPr>
            <a:r>
              <a:rPr b="1" lang="en-US" sz="2200">
                <a:solidFill>
                  <a:srgbClr val="151546"/>
                </a:solidFill>
                <a:latin typeface="Calibri"/>
                <a:ea typeface="Calibri"/>
                <a:cs typeface="Calibri"/>
                <a:sym typeface="Calibri"/>
              </a:rPr>
              <a:t>DDoS Mitigation Service</a:t>
            </a:r>
            <a:r>
              <a:rPr b="1" lang="en-US" sz="2200">
                <a:solidFill>
                  <a:schemeClr val="dk1"/>
                </a:solidFill>
                <a:latin typeface="Calibri"/>
                <a:ea typeface="Calibri"/>
                <a:cs typeface="Calibri"/>
                <a:sym typeface="Calibri"/>
              </a:rPr>
              <a:t>: </a:t>
            </a:r>
            <a:r>
              <a:rPr lang="en-US" sz="2200">
                <a:solidFill>
                  <a:schemeClr val="dk1"/>
                </a:solidFill>
                <a:latin typeface="Calibri"/>
                <a:ea typeface="Calibri"/>
                <a:cs typeface="Calibri"/>
                <a:sym typeface="Calibri"/>
              </a:rPr>
              <a:t>A managed solution that works to clean CENIC’s traffic by Internet2’s Radware DDoS scrubbing infrastructure. Scrubbing centers are located in the US.</a:t>
            </a:r>
            <a:endParaRPr sz="2200">
              <a:solidFill>
                <a:schemeClr val="dk1"/>
              </a:solidFill>
              <a:latin typeface="Calibri"/>
              <a:ea typeface="Calibri"/>
              <a:cs typeface="Calibri"/>
              <a:sym typeface="Calibri"/>
            </a:endParaRPr>
          </a:p>
        </p:txBody>
      </p:sp>
      <p:sp>
        <p:nvSpPr>
          <p:cNvPr id="1267" name="Google Shape;1267;p108"/>
          <p:cNvSpPr/>
          <p:nvPr/>
        </p:nvSpPr>
        <p:spPr>
          <a:xfrm flipH="1" rot="9849166">
            <a:off x="5719622" y="3495431"/>
            <a:ext cx="2477356" cy="334976"/>
          </a:xfrm>
          <a:prstGeom prst="rightArrow">
            <a:avLst>
              <a:gd fmla="val 26786" name="adj1"/>
              <a:gd fmla="val 91567" name="adj2"/>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268" name="Google Shape;1268;p108"/>
          <p:cNvSpPr/>
          <p:nvPr/>
        </p:nvSpPr>
        <p:spPr>
          <a:xfrm flipH="1" rot="-4601555">
            <a:off x="8329619" y="3471403"/>
            <a:ext cx="2442483" cy="327933"/>
          </a:xfrm>
          <a:prstGeom prst="rightArrow">
            <a:avLst>
              <a:gd fmla="val 26786" name="adj1"/>
              <a:gd fmla="val 91567" name="adj2"/>
            </a:avLst>
          </a:prstGeom>
          <a:solidFill>
            <a:srgbClr val="CC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269" name="Google Shape;1269;p108"/>
          <p:cNvSpPr/>
          <p:nvPr/>
        </p:nvSpPr>
        <p:spPr>
          <a:xfrm flipH="1" rot="-9572059">
            <a:off x="1811156" y="3029478"/>
            <a:ext cx="3094841" cy="334951"/>
          </a:xfrm>
          <a:prstGeom prst="rightArrow">
            <a:avLst>
              <a:gd fmla="val 26786" name="adj1"/>
              <a:gd fmla="val 91567" name="adj2"/>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270" name="Google Shape;1270;p108"/>
          <p:cNvSpPr/>
          <p:nvPr/>
        </p:nvSpPr>
        <p:spPr>
          <a:xfrm flipH="1" rot="1221306">
            <a:off x="2227801" y="3551115"/>
            <a:ext cx="3063501" cy="335033"/>
          </a:xfrm>
          <a:prstGeom prst="rightArrow">
            <a:avLst>
              <a:gd fmla="val 26786" name="adj1"/>
              <a:gd fmla="val 91567" name="adj2"/>
            </a:avLst>
          </a:pr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271" name="Google Shape;1271;p108"/>
          <p:cNvSpPr/>
          <p:nvPr/>
        </p:nvSpPr>
        <p:spPr>
          <a:xfrm flipH="1" rot="1221390">
            <a:off x="6388165" y="5039899"/>
            <a:ext cx="2379402" cy="335033"/>
          </a:xfrm>
          <a:prstGeom prst="rightArrow">
            <a:avLst>
              <a:gd fmla="val 26786" name="adj1"/>
              <a:gd fmla="val 91567" name="adj2"/>
            </a:avLst>
          </a:pr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272" name="Google Shape;1272;p108"/>
          <p:cNvSpPr/>
          <p:nvPr/>
        </p:nvSpPr>
        <p:spPr>
          <a:xfrm flipH="1">
            <a:off x="4816169" y="3050955"/>
            <a:ext cx="1935600" cy="1984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nvGrpSpPr>
          <p:cNvPr id="1273" name="Google Shape;1273;p108"/>
          <p:cNvGrpSpPr/>
          <p:nvPr/>
        </p:nvGrpSpPr>
        <p:grpSpPr>
          <a:xfrm flipH="1">
            <a:off x="8193486" y="2078528"/>
            <a:ext cx="3026513" cy="1670640"/>
            <a:chOff x="11241875" y="307776"/>
            <a:chExt cx="1752570" cy="943758"/>
          </a:xfrm>
        </p:grpSpPr>
        <p:sp>
          <p:nvSpPr>
            <p:cNvPr id="1274" name="Google Shape;1274;p108"/>
            <p:cNvSpPr/>
            <p:nvPr/>
          </p:nvSpPr>
          <p:spPr>
            <a:xfrm>
              <a:off x="11241875" y="307776"/>
              <a:ext cx="1752570" cy="943758"/>
            </a:xfrm>
            <a:custGeom>
              <a:rect b="b" l="l" r="r" t="t"/>
              <a:pathLst>
                <a:path extrusionOk="0" h="21600" w="2160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80"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rgbClr val="57D2EA"/>
            </a:solidFill>
            <a:ln cap="flat" cmpd="sng" w="76200">
              <a:solidFill>
                <a:schemeClr val="lt1"/>
              </a:solidFill>
              <a:prstDash val="solid"/>
              <a:miter lim="400000"/>
              <a:headEnd len="sm" w="sm" type="none"/>
              <a:tailEnd len="sm" w="sm" type="none"/>
            </a:ln>
            <a:effectLst>
              <a:outerShdw blurRad="485775" rotWithShape="0" dir="5400000" dist="200025">
                <a:srgbClr val="000000">
                  <a:alpha val="36080"/>
                </a:srgbClr>
              </a:outerShdw>
            </a:effectLst>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600"/>
                <a:buFont typeface="Helvetica Neue"/>
                <a:buNone/>
              </a:pPr>
              <a:r>
                <a:t/>
              </a:r>
              <a:endParaRPr b="0" i="0" sz="600" u="none" cap="none" strike="noStrike">
                <a:solidFill>
                  <a:srgbClr val="FFFFFF"/>
                </a:solidFill>
                <a:latin typeface="Helvetica Neue"/>
                <a:ea typeface="Helvetica Neue"/>
                <a:cs typeface="Helvetica Neue"/>
                <a:sym typeface="Helvetica Neue"/>
              </a:endParaRPr>
            </a:p>
          </p:txBody>
        </p:sp>
        <p:sp>
          <p:nvSpPr>
            <p:cNvPr id="1275" name="Google Shape;1275;p108"/>
            <p:cNvSpPr txBox="1"/>
            <p:nvPr/>
          </p:nvSpPr>
          <p:spPr>
            <a:xfrm>
              <a:off x="11522827" y="785575"/>
              <a:ext cx="1114200" cy="220200"/>
            </a:xfrm>
            <a:prstGeom prst="rect">
              <a:avLst/>
            </a:prstGeom>
            <a:solidFill>
              <a:srgbClr val="57D2EA"/>
            </a:solid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151546"/>
                </a:buClr>
                <a:buSzPts val="2100"/>
                <a:buFont typeface="Proxima Nova Semibold"/>
                <a:buNone/>
              </a:pPr>
              <a:r>
                <a:rPr b="0" i="0" lang="en-US" sz="2200" u="none" cap="none" strike="noStrike">
                  <a:solidFill>
                    <a:schemeClr val="lt1"/>
                  </a:solidFill>
                  <a:latin typeface="Proxima Nova Semibold"/>
                  <a:ea typeface="Proxima Nova Semibold"/>
                  <a:cs typeface="Proxima Nova Semibold"/>
                  <a:sym typeface="Proxima Nova Semibold"/>
                </a:rPr>
                <a:t>INTERNET</a:t>
              </a:r>
              <a:endParaRPr sz="800">
                <a:solidFill>
                  <a:schemeClr val="lt1"/>
                </a:solidFill>
                <a:latin typeface="Calibri"/>
                <a:ea typeface="Calibri"/>
                <a:cs typeface="Calibri"/>
                <a:sym typeface="Calibri"/>
              </a:endParaRPr>
            </a:p>
          </p:txBody>
        </p:sp>
      </p:grpSp>
      <p:grpSp>
        <p:nvGrpSpPr>
          <p:cNvPr id="1276" name="Google Shape;1276;p108"/>
          <p:cNvGrpSpPr/>
          <p:nvPr/>
        </p:nvGrpSpPr>
        <p:grpSpPr>
          <a:xfrm flipH="1">
            <a:off x="746383" y="2075748"/>
            <a:ext cx="1783652" cy="1512185"/>
            <a:chOff x="4737479" y="3938724"/>
            <a:chExt cx="1602850" cy="1325664"/>
          </a:xfrm>
        </p:grpSpPr>
        <p:grpSp>
          <p:nvGrpSpPr>
            <p:cNvPr id="1277" name="Google Shape;1277;p108"/>
            <p:cNvGrpSpPr/>
            <p:nvPr/>
          </p:nvGrpSpPr>
          <p:grpSpPr>
            <a:xfrm>
              <a:off x="4737479" y="3938724"/>
              <a:ext cx="1602850" cy="1325664"/>
              <a:chOff x="2451347" y="6379023"/>
              <a:chExt cx="2010600" cy="1662900"/>
            </a:xfrm>
          </p:grpSpPr>
          <p:sp>
            <p:nvSpPr>
              <p:cNvPr id="1278" name="Google Shape;1278;p108"/>
              <p:cNvSpPr/>
              <p:nvPr/>
            </p:nvSpPr>
            <p:spPr>
              <a:xfrm rot="5400000">
                <a:off x="2625196" y="6490023"/>
                <a:ext cx="1662900" cy="1440900"/>
              </a:xfrm>
              <a:prstGeom prst="hexagon">
                <a:avLst>
                  <a:gd fmla="val 25000" name="adj"/>
                  <a:gd fmla="val 115470" name="vf"/>
                </a:avLst>
              </a:prstGeom>
              <a:solidFill>
                <a:srgbClr val="F3F3F3"/>
              </a:solidFill>
              <a:ln cap="flat" cmpd="sng" w="76200">
                <a:solidFill>
                  <a:srgbClr val="00ACA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1600"/>
                  <a:buFont typeface="Helvetica Neue"/>
                  <a:buNone/>
                </a:pPr>
                <a:r>
                  <a:t/>
                </a:r>
                <a:endParaRPr sz="1600">
                  <a:solidFill>
                    <a:srgbClr val="FFFFFF"/>
                  </a:solidFill>
                  <a:latin typeface="Helvetica Neue"/>
                  <a:ea typeface="Helvetica Neue"/>
                  <a:cs typeface="Helvetica Neue"/>
                  <a:sym typeface="Helvetica Neue"/>
                </a:endParaRPr>
              </a:p>
            </p:txBody>
          </p:sp>
          <p:sp>
            <p:nvSpPr>
              <p:cNvPr id="1279" name="Google Shape;1279;p108"/>
              <p:cNvSpPr/>
              <p:nvPr/>
            </p:nvSpPr>
            <p:spPr>
              <a:xfrm>
                <a:off x="2451347" y="6597736"/>
                <a:ext cx="2010600" cy="1225500"/>
              </a:xfrm>
              <a:prstGeom prst="ellipse">
                <a:avLst/>
              </a:prstGeom>
              <a:noFill/>
              <a:ln>
                <a:noFill/>
              </a:ln>
            </p:spPr>
            <p:txBody>
              <a:bodyPr anchorCtr="0" anchor="ctr" bIns="25400" lIns="25400" spcFirstLastPara="1" rIns="25400" wrap="square" tIns="25400">
                <a:noAutofit/>
              </a:bodyPr>
              <a:lstStyle/>
              <a:p>
                <a:pPr indent="0" lvl="0" marL="0" marR="0" rtl="0" algn="ctr">
                  <a:lnSpc>
                    <a:spcPct val="80000"/>
                  </a:lnSpc>
                  <a:spcBef>
                    <a:spcPts val="0"/>
                  </a:spcBef>
                  <a:spcAft>
                    <a:spcPts val="0"/>
                  </a:spcAft>
                  <a:buClr>
                    <a:srgbClr val="151546"/>
                  </a:buClr>
                  <a:buSzPts val="2100"/>
                  <a:buFont typeface="Proxima Nova"/>
                  <a:buNone/>
                </a:pPr>
                <a:r>
                  <a:t/>
                </a:r>
                <a:endParaRPr sz="400">
                  <a:solidFill>
                    <a:schemeClr val="dk1"/>
                  </a:solidFill>
                  <a:latin typeface="Calibri"/>
                  <a:ea typeface="Calibri"/>
                  <a:cs typeface="Calibri"/>
                  <a:sym typeface="Calibri"/>
                </a:endParaRPr>
              </a:p>
              <a:p>
                <a:pPr indent="0" lvl="0" marL="0" marR="0" rtl="0" algn="ctr">
                  <a:lnSpc>
                    <a:spcPct val="80000"/>
                  </a:lnSpc>
                  <a:spcBef>
                    <a:spcPts val="0"/>
                  </a:spcBef>
                  <a:spcAft>
                    <a:spcPts val="0"/>
                  </a:spcAft>
                  <a:buClr>
                    <a:srgbClr val="151546"/>
                  </a:buClr>
                  <a:buSzPts val="2100"/>
                  <a:buFont typeface="Proxima Nova"/>
                  <a:buNone/>
                </a:pPr>
                <a:r>
                  <a:t/>
                </a:r>
                <a:endParaRPr sz="1500">
                  <a:solidFill>
                    <a:srgbClr val="151546"/>
                  </a:solidFill>
                  <a:latin typeface="Proxima Nova"/>
                  <a:ea typeface="Proxima Nova"/>
                  <a:cs typeface="Proxima Nova"/>
                  <a:sym typeface="Proxima Nova"/>
                </a:endParaRPr>
              </a:p>
              <a:p>
                <a:pPr indent="0" lvl="0" marL="0" marR="0" rtl="0" algn="ctr">
                  <a:lnSpc>
                    <a:spcPct val="80000"/>
                  </a:lnSpc>
                  <a:spcBef>
                    <a:spcPts val="0"/>
                  </a:spcBef>
                  <a:spcAft>
                    <a:spcPts val="0"/>
                  </a:spcAft>
                  <a:buClr>
                    <a:srgbClr val="151546"/>
                  </a:buClr>
                  <a:buSzPts val="2100"/>
                  <a:buFont typeface="Proxima Nova"/>
                  <a:buNone/>
                </a:pPr>
                <a:r>
                  <a:rPr lang="en-US" sz="2000">
                    <a:solidFill>
                      <a:srgbClr val="151546"/>
                    </a:solidFill>
                    <a:latin typeface="Proxima Nova"/>
                    <a:ea typeface="Proxima Nova"/>
                    <a:cs typeface="Proxima Nova"/>
                    <a:sym typeface="Proxima Nova"/>
                  </a:rPr>
                  <a:t>Member</a:t>
                </a:r>
                <a:endParaRPr sz="600">
                  <a:solidFill>
                    <a:schemeClr val="dk1"/>
                  </a:solidFill>
                  <a:latin typeface="Calibri"/>
                  <a:ea typeface="Calibri"/>
                  <a:cs typeface="Calibri"/>
                  <a:sym typeface="Calibri"/>
                </a:endParaRPr>
              </a:p>
            </p:txBody>
          </p:sp>
        </p:grpSp>
        <p:pic>
          <p:nvPicPr>
            <p:cNvPr descr="CENIC-Logo-no-connecting-CA-text.png" id="1280" name="Google Shape;1280;p108"/>
            <p:cNvPicPr preferRelativeResize="0"/>
            <p:nvPr/>
          </p:nvPicPr>
          <p:blipFill rotWithShape="1">
            <a:blip r:embed="rId3">
              <a:alphaModFix/>
            </a:blip>
            <a:srcRect b="32062" l="0" r="0" t="18927"/>
            <a:stretch/>
          </p:blipFill>
          <p:spPr>
            <a:xfrm flipH="1">
              <a:off x="5073714" y="4340775"/>
              <a:ext cx="930370" cy="256500"/>
            </a:xfrm>
            <a:prstGeom prst="rect">
              <a:avLst/>
            </a:prstGeom>
            <a:noFill/>
            <a:ln>
              <a:noFill/>
            </a:ln>
          </p:spPr>
        </p:pic>
      </p:grpSp>
      <p:pic>
        <p:nvPicPr>
          <p:cNvPr id="1281" name="Google Shape;1281;p108"/>
          <p:cNvPicPr preferRelativeResize="0"/>
          <p:nvPr/>
        </p:nvPicPr>
        <p:blipFill rotWithShape="1">
          <a:blip r:embed="rId4">
            <a:alphaModFix/>
          </a:blip>
          <a:srcRect b="-16344" l="-5725" r="-3959" t="-10655"/>
          <a:stretch/>
        </p:blipFill>
        <p:spPr>
          <a:xfrm>
            <a:off x="4953995" y="3614560"/>
            <a:ext cx="1673858" cy="539821"/>
          </a:xfrm>
          <a:prstGeom prst="rect">
            <a:avLst/>
          </a:prstGeom>
          <a:noFill/>
          <a:ln>
            <a:noFill/>
          </a:ln>
        </p:spPr>
      </p:pic>
      <p:sp>
        <p:nvSpPr>
          <p:cNvPr id="1282" name="Google Shape;1282;p108"/>
          <p:cNvSpPr txBox="1"/>
          <p:nvPr/>
        </p:nvSpPr>
        <p:spPr>
          <a:xfrm flipH="1">
            <a:off x="496169" y="5249681"/>
            <a:ext cx="2335800" cy="1372800"/>
          </a:xfrm>
          <a:prstGeom prst="rect">
            <a:avLst/>
          </a:prstGeom>
          <a:noFill/>
          <a:ln>
            <a:noFill/>
          </a:ln>
        </p:spPr>
        <p:txBody>
          <a:bodyPr anchorCtr="0" anchor="t" bIns="91425" lIns="91425" spcFirstLastPara="1" rIns="91425" wrap="square" tIns="91425">
            <a:noAutofit/>
          </a:bodyPr>
          <a:lstStyle/>
          <a:p>
            <a:pPr indent="0" lvl="0" marL="0" marR="0" rtl="0" algn="r">
              <a:spcBef>
                <a:spcPts val="0"/>
              </a:spcBef>
              <a:spcAft>
                <a:spcPts val="0"/>
              </a:spcAft>
              <a:buClr>
                <a:srgbClr val="151546"/>
              </a:buClr>
              <a:buSzPts val="1800"/>
              <a:buFont typeface="Calibri"/>
              <a:buNone/>
            </a:pPr>
            <a:r>
              <a:rPr lang="en-US" sz="1800">
                <a:solidFill>
                  <a:srgbClr val="151546"/>
                </a:solidFill>
                <a:latin typeface="Calibri"/>
                <a:ea typeface="Calibri"/>
                <a:cs typeface="Calibri"/>
                <a:sym typeface="Calibri"/>
              </a:rPr>
              <a:t>Outbound Traffic</a:t>
            </a:r>
            <a:endParaRPr sz="1800">
              <a:solidFill>
                <a:srgbClr val="151546"/>
              </a:solidFill>
              <a:latin typeface="Calibri"/>
              <a:ea typeface="Calibri"/>
              <a:cs typeface="Calibri"/>
              <a:sym typeface="Calibri"/>
            </a:endParaRPr>
          </a:p>
          <a:p>
            <a:pPr indent="0" lvl="0" marL="0" marR="0" rtl="0" algn="r">
              <a:spcBef>
                <a:spcPts val="0"/>
              </a:spcBef>
              <a:spcAft>
                <a:spcPts val="0"/>
              </a:spcAft>
              <a:buClr>
                <a:srgbClr val="151546"/>
              </a:buClr>
              <a:buSzPts val="1800"/>
              <a:buFont typeface="Calibri"/>
              <a:buNone/>
            </a:pPr>
            <a:r>
              <a:rPr lang="en-US" sz="1800">
                <a:solidFill>
                  <a:srgbClr val="151546"/>
                </a:solidFill>
                <a:latin typeface="Calibri"/>
                <a:ea typeface="Calibri"/>
                <a:cs typeface="Calibri"/>
                <a:sym typeface="Calibri"/>
              </a:rPr>
              <a:t>DDoS Traffic</a:t>
            </a:r>
            <a:endParaRPr sz="1800">
              <a:solidFill>
                <a:srgbClr val="151546"/>
              </a:solidFill>
              <a:latin typeface="Calibri"/>
              <a:ea typeface="Calibri"/>
              <a:cs typeface="Calibri"/>
              <a:sym typeface="Calibri"/>
            </a:endParaRPr>
          </a:p>
          <a:p>
            <a:pPr indent="0" lvl="0" marL="0" marR="0" rtl="0" algn="r">
              <a:spcBef>
                <a:spcPts val="0"/>
              </a:spcBef>
              <a:spcAft>
                <a:spcPts val="0"/>
              </a:spcAft>
              <a:buClr>
                <a:srgbClr val="151546"/>
              </a:buClr>
              <a:buSzPts val="1800"/>
              <a:buFont typeface="Calibri"/>
              <a:buNone/>
            </a:pPr>
            <a:r>
              <a:rPr lang="en-US" sz="1800">
                <a:solidFill>
                  <a:srgbClr val="151546"/>
                </a:solidFill>
                <a:latin typeface="Calibri"/>
                <a:ea typeface="Calibri"/>
                <a:cs typeface="Calibri"/>
                <a:sym typeface="Calibri"/>
              </a:rPr>
              <a:t>Clean Traffic</a:t>
            </a:r>
            <a:endParaRPr sz="1800">
              <a:solidFill>
                <a:srgbClr val="151546"/>
              </a:solidFill>
              <a:latin typeface="Calibri"/>
              <a:ea typeface="Calibri"/>
              <a:cs typeface="Calibri"/>
              <a:sym typeface="Calibri"/>
            </a:endParaRPr>
          </a:p>
          <a:p>
            <a:pPr indent="0" lvl="0" marL="0" marR="0" rtl="0" algn="r">
              <a:spcBef>
                <a:spcPts val="0"/>
              </a:spcBef>
              <a:spcAft>
                <a:spcPts val="0"/>
              </a:spcAft>
              <a:buClr>
                <a:schemeClr val="dk1"/>
              </a:buClr>
              <a:buSzPts val="1800"/>
              <a:buFont typeface="Calibri"/>
              <a:buNone/>
            </a:pPr>
            <a:r>
              <a:t/>
            </a:r>
            <a:endParaRPr sz="1800">
              <a:solidFill>
                <a:srgbClr val="151546"/>
              </a:solidFill>
              <a:latin typeface="Calibri"/>
              <a:ea typeface="Calibri"/>
              <a:cs typeface="Calibri"/>
              <a:sym typeface="Calibri"/>
            </a:endParaRPr>
          </a:p>
        </p:txBody>
      </p:sp>
      <p:grpSp>
        <p:nvGrpSpPr>
          <p:cNvPr id="1283" name="Google Shape;1283;p108"/>
          <p:cNvGrpSpPr/>
          <p:nvPr/>
        </p:nvGrpSpPr>
        <p:grpSpPr>
          <a:xfrm flipH="1">
            <a:off x="7951669" y="4747795"/>
            <a:ext cx="1884900" cy="1932211"/>
            <a:chOff x="2428975" y="3833575"/>
            <a:chExt cx="1884900" cy="1884900"/>
          </a:xfrm>
        </p:grpSpPr>
        <p:sp>
          <p:nvSpPr>
            <p:cNvPr id="1284" name="Google Shape;1284;p108"/>
            <p:cNvSpPr/>
            <p:nvPr/>
          </p:nvSpPr>
          <p:spPr>
            <a:xfrm>
              <a:off x="2428975" y="3833575"/>
              <a:ext cx="1884900" cy="18849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285" name="Google Shape;1285;p108"/>
            <p:cNvPicPr preferRelativeResize="0"/>
            <p:nvPr/>
          </p:nvPicPr>
          <p:blipFill rotWithShape="1">
            <a:blip r:embed="rId5">
              <a:alphaModFix/>
            </a:blip>
            <a:srcRect b="-7446" l="0" r="-3788" t="-7469"/>
            <a:stretch/>
          </p:blipFill>
          <p:spPr>
            <a:xfrm flipH="1">
              <a:off x="2646826" y="4931974"/>
              <a:ext cx="1381250" cy="281980"/>
            </a:xfrm>
            <a:prstGeom prst="rect">
              <a:avLst/>
            </a:prstGeom>
            <a:noFill/>
            <a:ln>
              <a:noFill/>
            </a:ln>
          </p:spPr>
        </p:pic>
        <p:pic>
          <p:nvPicPr>
            <p:cNvPr id="1286" name="Google Shape;1286;p108"/>
            <p:cNvPicPr preferRelativeResize="0"/>
            <p:nvPr/>
          </p:nvPicPr>
          <p:blipFill rotWithShape="1">
            <a:blip r:embed="rId6">
              <a:alphaModFix/>
            </a:blip>
            <a:srcRect b="0" l="0" r="0" t="0"/>
            <a:stretch/>
          </p:blipFill>
          <p:spPr>
            <a:xfrm flipH="1">
              <a:off x="2679950" y="4088241"/>
              <a:ext cx="1247053" cy="784639"/>
            </a:xfrm>
            <a:prstGeom prst="rect">
              <a:avLst/>
            </a:prstGeom>
            <a:noFill/>
            <a:ln>
              <a:noFill/>
            </a:ln>
          </p:spPr>
        </p:pic>
      </p:grpSp>
      <p:sp>
        <p:nvSpPr>
          <p:cNvPr id="1287" name="Google Shape;1287;p108"/>
          <p:cNvSpPr/>
          <p:nvPr/>
        </p:nvSpPr>
        <p:spPr>
          <a:xfrm flipH="1">
            <a:off x="4892081" y="3580753"/>
            <a:ext cx="1783800" cy="1114500"/>
          </a:xfrm>
          <a:prstGeom prst="ellipse">
            <a:avLst/>
          </a:prstGeom>
          <a:noFill/>
          <a:ln>
            <a:noFill/>
          </a:ln>
        </p:spPr>
        <p:txBody>
          <a:bodyPr anchorCtr="0" anchor="ctr" bIns="25400" lIns="25400" spcFirstLastPara="1" rIns="25400" wrap="square" tIns="25400">
            <a:noAutofit/>
          </a:bodyPr>
          <a:lstStyle/>
          <a:p>
            <a:pPr indent="0" lvl="0" marL="0" marR="0" rtl="0" algn="ctr">
              <a:lnSpc>
                <a:spcPct val="80000"/>
              </a:lnSpc>
              <a:spcBef>
                <a:spcPts val="0"/>
              </a:spcBef>
              <a:spcAft>
                <a:spcPts val="0"/>
              </a:spcAft>
              <a:buClr>
                <a:srgbClr val="151546"/>
              </a:buClr>
              <a:buSzPts val="2100"/>
              <a:buFont typeface="Proxima Nova"/>
              <a:buNone/>
            </a:pPr>
            <a:r>
              <a:t/>
            </a:r>
            <a:endParaRPr sz="400">
              <a:solidFill>
                <a:schemeClr val="dk1"/>
              </a:solidFill>
              <a:latin typeface="Calibri"/>
              <a:ea typeface="Calibri"/>
              <a:cs typeface="Calibri"/>
              <a:sym typeface="Calibri"/>
            </a:endParaRPr>
          </a:p>
          <a:p>
            <a:pPr indent="0" lvl="0" marL="0" marR="0" rtl="0" algn="ctr">
              <a:lnSpc>
                <a:spcPct val="80000"/>
              </a:lnSpc>
              <a:spcBef>
                <a:spcPts val="0"/>
              </a:spcBef>
              <a:spcAft>
                <a:spcPts val="0"/>
              </a:spcAft>
              <a:buClr>
                <a:srgbClr val="151546"/>
              </a:buClr>
              <a:buSzPts val="2100"/>
              <a:buFont typeface="Proxima Nova"/>
              <a:buNone/>
            </a:pPr>
            <a:r>
              <a:t/>
            </a:r>
            <a:endParaRPr sz="1500">
              <a:solidFill>
                <a:srgbClr val="151546"/>
              </a:solidFill>
              <a:latin typeface="Proxima Nova"/>
              <a:ea typeface="Proxima Nova"/>
              <a:cs typeface="Proxima Nova"/>
              <a:sym typeface="Proxima Nova"/>
            </a:endParaRPr>
          </a:p>
          <a:p>
            <a:pPr indent="0" lvl="0" marL="0" marR="0" rtl="0" algn="ctr">
              <a:lnSpc>
                <a:spcPct val="80000"/>
              </a:lnSpc>
              <a:spcBef>
                <a:spcPts val="0"/>
              </a:spcBef>
              <a:spcAft>
                <a:spcPts val="0"/>
              </a:spcAft>
              <a:buClr>
                <a:srgbClr val="151546"/>
              </a:buClr>
              <a:buSzPts val="2100"/>
              <a:buFont typeface="Proxima Nova"/>
              <a:buNone/>
            </a:pPr>
            <a:r>
              <a:rPr lang="en-US" sz="2400">
                <a:solidFill>
                  <a:srgbClr val="151546"/>
                </a:solidFill>
                <a:latin typeface="Proxima Nova"/>
                <a:ea typeface="Proxima Nova"/>
                <a:cs typeface="Proxima Nova"/>
                <a:sym typeface="Proxima Nova"/>
              </a:rPr>
              <a:t>CalREN</a:t>
            </a:r>
            <a:endParaRPr sz="1000">
              <a:solidFill>
                <a:schemeClr val="dk1"/>
              </a:solidFill>
              <a:latin typeface="Calibri"/>
              <a:ea typeface="Calibri"/>
              <a:cs typeface="Calibri"/>
              <a:sym typeface="Calibri"/>
            </a:endParaRPr>
          </a:p>
        </p:txBody>
      </p:sp>
      <p:cxnSp>
        <p:nvCxnSpPr>
          <p:cNvPr id="1288" name="Google Shape;1288;p108"/>
          <p:cNvCxnSpPr/>
          <p:nvPr/>
        </p:nvCxnSpPr>
        <p:spPr>
          <a:xfrm rot="10800000">
            <a:off x="2874299" y="6065644"/>
            <a:ext cx="321600" cy="0"/>
          </a:xfrm>
          <a:prstGeom prst="straightConnector1">
            <a:avLst/>
          </a:prstGeom>
          <a:noFill/>
          <a:ln cap="flat" cmpd="sng" w="76200">
            <a:solidFill>
              <a:schemeClr val="accent4"/>
            </a:solidFill>
            <a:prstDash val="solid"/>
            <a:round/>
            <a:headEnd len="sm" w="sm" type="none"/>
            <a:tailEnd len="sm" w="sm" type="none"/>
          </a:ln>
        </p:spPr>
      </p:cxnSp>
      <p:cxnSp>
        <p:nvCxnSpPr>
          <p:cNvPr id="1289" name="Google Shape;1289;p108"/>
          <p:cNvCxnSpPr/>
          <p:nvPr/>
        </p:nvCxnSpPr>
        <p:spPr>
          <a:xfrm rot="10800000">
            <a:off x="2874299" y="5776373"/>
            <a:ext cx="321600" cy="0"/>
          </a:xfrm>
          <a:prstGeom prst="straightConnector1">
            <a:avLst/>
          </a:prstGeom>
          <a:noFill/>
          <a:ln cap="flat" cmpd="sng" w="76200">
            <a:solidFill>
              <a:srgbClr val="CC0000"/>
            </a:solidFill>
            <a:prstDash val="solid"/>
            <a:round/>
            <a:headEnd len="sm" w="sm" type="none"/>
            <a:tailEnd len="sm" w="sm" type="none"/>
          </a:ln>
        </p:spPr>
      </p:cxnSp>
      <p:cxnSp>
        <p:nvCxnSpPr>
          <p:cNvPr id="1290" name="Google Shape;1290;p108"/>
          <p:cNvCxnSpPr/>
          <p:nvPr/>
        </p:nvCxnSpPr>
        <p:spPr>
          <a:xfrm rot="10800000">
            <a:off x="2874299" y="5487101"/>
            <a:ext cx="321600" cy="0"/>
          </a:xfrm>
          <a:prstGeom prst="straightConnector1">
            <a:avLst/>
          </a:prstGeom>
          <a:noFill/>
          <a:ln cap="flat" cmpd="sng" w="76200">
            <a:solidFill>
              <a:schemeClr val="lt1"/>
            </a:solidFill>
            <a:prstDash val="solid"/>
            <a:round/>
            <a:headEnd len="sm" w="sm" type="none"/>
            <a:tailEnd len="sm" w="sm" type="none"/>
          </a:ln>
        </p:spPr>
      </p:cxnSp>
      <p:sp>
        <p:nvSpPr>
          <p:cNvPr id="1291" name="Google Shape;1291;p108"/>
          <p:cNvSpPr/>
          <p:nvPr/>
        </p:nvSpPr>
        <p:spPr>
          <a:xfrm>
            <a:off x="0" y="1234450"/>
            <a:ext cx="12192000" cy="5718900"/>
          </a:xfrm>
          <a:prstGeom prst="rect">
            <a:avLst/>
          </a:prstGeom>
          <a:solidFill>
            <a:srgbClr val="57D2E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292" name="Google Shape;1292;p108"/>
          <p:cNvSpPr txBox="1"/>
          <p:nvPr/>
        </p:nvSpPr>
        <p:spPr>
          <a:xfrm>
            <a:off x="674400" y="1530051"/>
            <a:ext cx="10843200" cy="882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151546"/>
              </a:buClr>
              <a:buSzPts val="2200"/>
              <a:buFont typeface="Calibri"/>
              <a:buNone/>
            </a:pPr>
            <a:r>
              <a:rPr b="1" lang="en-US" sz="2200">
                <a:solidFill>
                  <a:srgbClr val="151546"/>
                </a:solidFill>
                <a:latin typeface="Calibri"/>
                <a:ea typeface="Calibri"/>
                <a:cs typeface="Calibri"/>
                <a:sym typeface="Calibri"/>
              </a:rPr>
              <a:t>DDoS Mitigation Service: </a:t>
            </a:r>
            <a:r>
              <a:rPr lang="en-US" sz="2200">
                <a:solidFill>
                  <a:schemeClr val="lt1"/>
                </a:solidFill>
                <a:latin typeface="Calibri"/>
                <a:ea typeface="Calibri"/>
                <a:cs typeface="Calibri"/>
                <a:sym typeface="Calibri"/>
              </a:rPr>
              <a:t>A managed solution that works to clean CENIC’s traffic by Internet2’s Radware DDoS scrubbing infrastructure. Scrubbing centers are located in the US.</a:t>
            </a:r>
            <a:endParaRPr sz="2200">
              <a:solidFill>
                <a:schemeClr val="lt1"/>
              </a:solidFill>
              <a:latin typeface="Calibri"/>
              <a:ea typeface="Calibri"/>
              <a:cs typeface="Calibri"/>
              <a:sym typeface="Calibri"/>
            </a:endParaRPr>
          </a:p>
        </p:txBody>
      </p:sp>
      <p:sp>
        <p:nvSpPr>
          <p:cNvPr id="1293" name="Google Shape;1293;p108"/>
          <p:cNvSpPr/>
          <p:nvPr/>
        </p:nvSpPr>
        <p:spPr>
          <a:xfrm flipH="1" rot="9849166">
            <a:off x="5883422" y="4115896"/>
            <a:ext cx="2477356" cy="334976"/>
          </a:xfrm>
          <a:prstGeom prst="rightArrow">
            <a:avLst>
              <a:gd fmla="val 26786" name="adj1"/>
              <a:gd fmla="val 91567" name="adj2"/>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294" name="Google Shape;1294;p108"/>
          <p:cNvSpPr/>
          <p:nvPr/>
        </p:nvSpPr>
        <p:spPr>
          <a:xfrm flipH="1" rot="-4601628">
            <a:off x="8769907" y="3873168"/>
            <a:ext cx="1993004" cy="327933"/>
          </a:xfrm>
          <a:prstGeom prst="rightArrow">
            <a:avLst>
              <a:gd fmla="val 26786" name="adj1"/>
              <a:gd fmla="val 91567" name="adj2"/>
            </a:avLst>
          </a:prstGeom>
          <a:solidFill>
            <a:srgbClr val="CC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295" name="Google Shape;1295;p108"/>
          <p:cNvSpPr/>
          <p:nvPr/>
        </p:nvSpPr>
        <p:spPr>
          <a:xfrm flipH="1" rot="-9572059">
            <a:off x="1974956" y="3649942"/>
            <a:ext cx="3094841" cy="334951"/>
          </a:xfrm>
          <a:prstGeom prst="rightArrow">
            <a:avLst>
              <a:gd fmla="val 26786" name="adj1"/>
              <a:gd fmla="val 91567" name="adj2"/>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296" name="Google Shape;1296;p108"/>
          <p:cNvSpPr/>
          <p:nvPr/>
        </p:nvSpPr>
        <p:spPr>
          <a:xfrm flipH="1" rot="1221306">
            <a:off x="2391601" y="4171579"/>
            <a:ext cx="3063501" cy="335033"/>
          </a:xfrm>
          <a:prstGeom prst="rightArrow">
            <a:avLst>
              <a:gd fmla="val 26786" name="adj1"/>
              <a:gd fmla="val 91567" name="adj2"/>
            </a:avLst>
          </a:pr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297" name="Google Shape;1297;p108"/>
          <p:cNvSpPr/>
          <p:nvPr/>
        </p:nvSpPr>
        <p:spPr>
          <a:xfrm flipH="1" rot="1221390">
            <a:off x="6551965" y="5660363"/>
            <a:ext cx="2379402" cy="335033"/>
          </a:xfrm>
          <a:prstGeom prst="rightArrow">
            <a:avLst>
              <a:gd fmla="val 26786" name="adj1"/>
              <a:gd fmla="val 91567" name="adj2"/>
            </a:avLst>
          </a:pr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298" name="Google Shape;1298;p108"/>
          <p:cNvSpPr/>
          <p:nvPr/>
        </p:nvSpPr>
        <p:spPr>
          <a:xfrm flipH="1">
            <a:off x="4979969" y="3671419"/>
            <a:ext cx="1935600" cy="1984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nvGrpSpPr>
          <p:cNvPr id="1299" name="Google Shape;1299;p108"/>
          <p:cNvGrpSpPr/>
          <p:nvPr/>
        </p:nvGrpSpPr>
        <p:grpSpPr>
          <a:xfrm flipH="1">
            <a:off x="8357286" y="2698992"/>
            <a:ext cx="3026513" cy="1670640"/>
            <a:chOff x="11241875" y="307776"/>
            <a:chExt cx="1752570" cy="943758"/>
          </a:xfrm>
        </p:grpSpPr>
        <p:sp>
          <p:nvSpPr>
            <p:cNvPr id="1300" name="Google Shape;1300;p108"/>
            <p:cNvSpPr/>
            <p:nvPr/>
          </p:nvSpPr>
          <p:spPr>
            <a:xfrm>
              <a:off x="11241875" y="307776"/>
              <a:ext cx="1752570" cy="943758"/>
            </a:xfrm>
            <a:custGeom>
              <a:rect b="b" l="l" r="r" t="t"/>
              <a:pathLst>
                <a:path extrusionOk="0" h="21600" w="2160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80"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rgbClr val="57D2EA"/>
            </a:solidFill>
            <a:ln cap="flat" cmpd="sng" w="76200">
              <a:solidFill>
                <a:schemeClr val="lt1"/>
              </a:solidFill>
              <a:prstDash val="solid"/>
              <a:miter lim="400000"/>
              <a:headEnd len="sm" w="sm" type="none"/>
              <a:tailEnd len="sm" w="sm" type="none"/>
            </a:ln>
            <a:effectLst>
              <a:outerShdw blurRad="485775" rotWithShape="0" dir="5400000" dist="200025">
                <a:srgbClr val="000000">
                  <a:alpha val="36080"/>
                </a:srgbClr>
              </a:outerShdw>
            </a:effectLst>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600"/>
                <a:buFont typeface="Helvetica Neue"/>
                <a:buNone/>
              </a:pPr>
              <a:r>
                <a:t/>
              </a:r>
              <a:endParaRPr b="0" i="0" sz="600" u="none" cap="none" strike="noStrike">
                <a:solidFill>
                  <a:srgbClr val="FFFFFF"/>
                </a:solidFill>
                <a:latin typeface="Helvetica Neue"/>
                <a:ea typeface="Helvetica Neue"/>
                <a:cs typeface="Helvetica Neue"/>
                <a:sym typeface="Helvetica Neue"/>
              </a:endParaRPr>
            </a:p>
          </p:txBody>
        </p:sp>
        <p:sp>
          <p:nvSpPr>
            <p:cNvPr id="1301" name="Google Shape;1301;p108"/>
            <p:cNvSpPr txBox="1"/>
            <p:nvPr/>
          </p:nvSpPr>
          <p:spPr>
            <a:xfrm>
              <a:off x="11522827" y="785575"/>
              <a:ext cx="1114200" cy="220200"/>
            </a:xfrm>
            <a:prstGeom prst="rect">
              <a:avLst/>
            </a:prstGeom>
            <a:solidFill>
              <a:srgbClr val="57D2EA"/>
            </a:solid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151546"/>
                </a:buClr>
                <a:buSzPts val="2100"/>
                <a:buFont typeface="Proxima Nova Semibold"/>
                <a:buNone/>
              </a:pPr>
              <a:r>
                <a:rPr b="0" i="0" lang="en-US" sz="2200" u="none" cap="none" strike="noStrike">
                  <a:solidFill>
                    <a:schemeClr val="lt1"/>
                  </a:solidFill>
                  <a:latin typeface="Proxima Nova Semibold"/>
                  <a:ea typeface="Proxima Nova Semibold"/>
                  <a:cs typeface="Proxima Nova Semibold"/>
                  <a:sym typeface="Proxima Nova Semibold"/>
                </a:rPr>
                <a:t>INTERNET</a:t>
              </a:r>
              <a:endParaRPr sz="800">
                <a:solidFill>
                  <a:schemeClr val="lt1"/>
                </a:solidFill>
                <a:latin typeface="Calibri"/>
                <a:ea typeface="Calibri"/>
                <a:cs typeface="Calibri"/>
                <a:sym typeface="Calibri"/>
              </a:endParaRPr>
            </a:p>
          </p:txBody>
        </p:sp>
      </p:grpSp>
      <p:grpSp>
        <p:nvGrpSpPr>
          <p:cNvPr id="1302" name="Google Shape;1302;p108"/>
          <p:cNvGrpSpPr/>
          <p:nvPr/>
        </p:nvGrpSpPr>
        <p:grpSpPr>
          <a:xfrm flipH="1">
            <a:off x="910183" y="2696213"/>
            <a:ext cx="1783652" cy="1512185"/>
            <a:chOff x="4737479" y="3938724"/>
            <a:chExt cx="1602850" cy="1325664"/>
          </a:xfrm>
        </p:grpSpPr>
        <p:grpSp>
          <p:nvGrpSpPr>
            <p:cNvPr id="1303" name="Google Shape;1303;p108"/>
            <p:cNvGrpSpPr/>
            <p:nvPr/>
          </p:nvGrpSpPr>
          <p:grpSpPr>
            <a:xfrm>
              <a:off x="4737479" y="3938724"/>
              <a:ext cx="1602850" cy="1325664"/>
              <a:chOff x="2451347" y="6379023"/>
              <a:chExt cx="2010600" cy="1662900"/>
            </a:xfrm>
          </p:grpSpPr>
          <p:sp>
            <p:nvSpPr>
              <p:cNvPr id="1304" name="Google Shape;1304;p108"/>
              <p:cNvSpPr/>
              <p:nvPr/>
            </p:nvSpPr>
            <p:spPr>
              <a:xfrm rot="5400000">
                <a:off x="2625196" y="6490023"/>
                <a:ext cx="1662900" cy="1440900"/>
              </a:xfrm>
              <a:prstGeom prst="hexagon">
                <a:avLst>
                  <a:gd fmla="val 25000" name="adj"/>
                  <a:gd fmla="val 115470" name="vf"/>
                </a:avLst>
              </a:prstGeom>
              <a:solidFill>
                <a:srgbClr val="F3F3F3"/>
              </a:solidFill>
              <a:ln cap="flat" cmpd="sng" w="76200">
                <a:solidFill>
                  <a:srgbClr val="00ACA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1600"/>
                  <a:buFont typeface="Helvetica Neue"/>
                  <a:buNone/>
                </a:pPr>
                <a:r>
                  <a:t/>
                </a:r>
                <a:endParaRPr sz="1600">
                  <a:solidFill>
                    <a:srgbClr val="FFFFFF"/>
                  </a:solidFill>
                  <a:latin typeface="Helvetica Neue"/>
                  <a:ea typeface="Helvetica Neue"/>
                  <a:cs typeface="Helvetica Neue"/>
                  <a:sym typeface="Helvetica Neue"/>
                </a:endParaRPr>
              </a:p>
            </p:txBody>
          </p:sp>
          <p:sp>
            <p:nvSpPr>
              <p:cNvPr id="1305" name="Google Shape;1305;p108"/>
              <p:cNvSpPr/>
              <p:nvPr/>
            </p:nvSpPr>
            <p:spPr>
              <a:xfrm>
                <a:off x="2451347" y="6597736"/>
                <a:ext cx="2010600" cy="1225500"/>
              </a:xfrm>
              <a:prstGeom prst="ellipse">
                <a:avLst/>
              </a:prstGeom>
              <a:noFill/>
              <a:ln>
                <a:noFill/>
              </a:ln>
            </p:spPr>
            <p:txBody>
              <a:bodyPr anchorCtr="0" anchor="ctr" bIns="25400" lIns="25400" spcFirstLastPara="1" rIns="25400" wrap="square" tIns="25400">
                <a:noAutofit/>
              </a:bodyPr>
              <a:lstStyle/>
              <a:p>
                <a:pPr indent="0" lvl="0" marL="0" marR="0" rtl="0" algn="ctr">
                  <a:lnSpc>
                    <a:spcPct val="80000"/>
                  </a:lnSpc>
                  <a:spcBef>
                    <a:spcPts val="0"/>
                  </a:spcBef>
                  <a:spcAft>
                    <a:spcPts val="0"/>
                  </a:spcAft>
                  <a:buClr>
                    <a:srgbClr val="151546"/>
                  </a:buClr>
                  <a:buSzPts val="2100"/>
                  <a:buFont typeface="Proxima Nova"/>
                  <a:buNone/>
                </a:pPr>
                <a:r>
                  <a:t/>
                </a:r>
                <a:endParaRPr sz="400">
                  <a:solidFill>
                    <a:schemeClr val="dk1"/>
                  </a:solidFill>
                  <a:latin typeface="Calibri"/>
                  <a:ea typeface="Calibri"/>
                  <a:cs typeface="Calibri"/>
                  <a:sym typeface="Calibri"/>
                </a:endParaRPr>
              </a:p>
              <a:p>
                <a:pPr indent="0" lvl="0" marL="0" marR="0" rtl="0" algn="ctr">
                  <a:lnSpc>
                    <a:spcPct val="80000"/>
                  </a:lnSpc>
                  <a:spcBef>
                    <a:spcPts val="0"/>
                  </a:spcBef>
                  <a:spcAft>
                    <a:spcPts val="0"/>
                  </a:spcAft>
                  <a:buClr>
                    <a:srgbClr val="151546"/>
                  </a:buClr>
                  <a:buSzPts val="2100"/>
                  <a:buFont typeface="Proxima Nova"/>
                  <a:buNone/>
                </a:pPr>
                <a:r>
                  <a:t/>
                </a:r>
                <a:endParaRPr sz="1500">
                  <a:solidFill>
                    <a:srgbClr val="151546"/>
                  </a:solidFill>
                  <a:latin typeface="Proxima Nova"/>
                  <a:ea typeface="Proxima Nova"/>
                  <a:cs typeface="Proxima Nova"/>
                  <a:sym typeface="Proxima Nova"/>
                </a:endParaRPr>
              </a:p>
              <a:p>
                <a:pPr indent="0" lvl="0" marL="0" marR="0" rtl="0" algn="ctr">
                  <a:lnSpc>
                    <a:spcPct val="80000"/>
                  </a:lnSpc>
                  <a:spcBef>
                    <a:spcPts val="0"/>
                  </a:spcBef>
                  <a:spcAft>
                    <a:spcPts val="0"/>
                  </a:spcAft>
                  <a:buClr>
                    <a:srgbClr val="151546"/>
                  </a:buClr>
                  <a:buSzPts val="2100"/>
                  <a:buFont typeface="Proxima Nova"/>
                  <a:buNone/>
                </a:pPr>
                <a:r>
                  <a:rPr lang="en-US" sz="2000">
                    <a:solidFill>
                      <a:srgbClr val="151546"/>
                    </a:solidFill>
                    <a:latin typeface="Proxima Nova"/>
                    <a:ea typeface="Proxima Nova"/>
                    <a:cs typeface="Proxima Nova"/>
                    <a:sym typeface="Proxima Nova"/>
                  </a:rPr>
                  <a:t>Member</a:t>
                </a:r>
                <a:endParaRPr sz="600">
                  <a:solidFill>
                    <a:schemeClr val="dk1"/>
                  </a:solidFill>
                  <a:latin typeface="Calibri"/>
                  <a:ea typeface="Calibri"/>
                  <a:cs typeface="Calibri"/>
                  <a:sym typeface="Calibri"/>
                </a:endParaRPr>
              </a:p>
            </p:txBody>
          </p:sp>
        </p:grpSp>
        <p:pic>
          <p:nvPicPr>
            <p:cNvPr descr="CENIC-Logo-no-connecting-CA-text.png" id="1306" name="Google Shape;1306;p108"/>
            <p:cNvPicPr preferRelativeResize="0"/>
            <p:nvPr/>
          </p:nvPicPr>
          <p:blipFill rotWithShape="1">
            <a:blip r:embed="rId3">
              <a:alphaModFix/>
            </a:blip>
            <a:srcRect b="32062" l="0" r="0" t="18927"/>
            <a:stretch/>
          </p:blipFill>
          <p:spPr>
            <a:xfrm flipH="1">
              <a:off x="5073714" y="4340775"/>
              <a:ext cx="930370" cy="256500"/>
            </a:xfrm>
            <a:prstGeom prst="rect">
              <a:avLst/>
            </a:prstGeom>
            <a:noFill/>
            <a:ln>
              <a:noFill/>
            </a:ln>
          </p:spPr>
        </p:pic>
      </p:grpSp>
      <p:pic>
        <p:nvPicPr>
          <p:cNvPr id="1307" name="Google Shape;1307;p108"/>
          <p:cNvPicPr preferRelativeResize="0"/>
          <p:nvPr/>
        </p:nvPicPr>
        <p:blipFill rotWithShape="1">
          <a:blip r:embed="rId4">
            <a:alphaModFix/>
          </a:blip>
          <a:srcRect b="-16344" l="-5725" r="-3959" t="-10655"/>
          <a:stretch/>
        </p:blipFill>
        <p:spPr>
          <a:xfrm>
            <a:off x="5117795" y="4235025"/>
            <a:ext cx="1673858" cy="539821"/>
          </a:xfrm>
          <a:prstGeom prst="rect">
            <a:avLst/>
          </a:prstGeom>
          <a:noFill/>
          <a:ln>
            <a:noFill/>
          </a:ln>
        </p:spPr>
      </p:pic>
      <p:sp>
        <p:nvSpPr>
          <p:cNvPr id="1308" name="Google Shape;1308;p108"/>
          <p:cNvSpPr txBox="1"/>
          <p:nvPr/>
        </p:nvSpPr>
        <p:spPr>
          <a:xfrm flipH="1">
            <a:off x="659969" y="5479599"/>
            <a:ext cx="2335800" cy="1372800"/>
          </a:xfrm>
          <a:prstGeom prst="rect">
            <a:avLst/>
          </a:prstGeom>
          <a:noFill/>
          <a:ln>
            <a:noFill/>
          </a:ln>
        </p:spPr>
        <p:txBody>
          <a:bodyPr anchorCtr="0" anchor="t" bIns="91425" lIns="91425" spcFirstLastPara="1" rIns="91425" wrap="square" tIns="91425">
            <a:noAutofit/>
          </a:bodyPr>
          <a:lstStyle/>
          <a:p>
            <a:pPr indent="0" lvl="0" marL="0" marR="0" rtl="0" algn="r">
              <a:spcBef>
                <a:spcPts val="0"/>
              </a:spcBef>
              <a:spcAft>
                <a:spcPts val="0"/>
              </a:spcAft>
              <a:buClr>
                <a:srgbClr val="151546"/>
              </a:buClr>
              <a:buSzPts val="1800"/>
              <a:buFont typeface="Calibri"/>
              <a:buNone/>
            </a:pPr>
            <a:r>
              <a:rPr lang="en-US" sz="1800">
                <a:solidFill>
                  <a:srgbClr val="151546"/>
                </a:solidFill>
                <a:latin typeface="Calibri"/>
                <a:ea typeface="Calibri"/>
                <a:cs typeface="Calibri"/>
                <a:sym typeface="Calibri"/>
              </a:rPr>
              <a:t>Outbound Traffic</a:t>
            </a:r>
            <a:endParaRPr sz="1800">
              <a:solidFill>
                <a:srgbClr val="151546"/>
              </a:solidFill>
              <a:latin typeface="Calibri"/>
              <a:ea typeface="Calibri"/>
              <a:cs typeface="Calibri"/>
              <a:sym typeface="Calibri"/>
            </a:endParaRPr>
          </a:p>
          <a:p>
            <a:pPr indent="0" lvl="0" marL="0" marR="0" rtl="0" algn="r">
              <a:spcBef>
                <a:spcPts val="0"/>
              </a:spcBef>
              <a:spcAft>
                <a:spcPts val="0"/>
              </a:spcAft>
              <a:buClr>
                <a:srgbClr val="151546"/>
              </a:buClr>
              <a:buSzPts val="1800"/>
              <a:buFont typeface="Calibri"/>
              <a:buNone/>
            </a:pPr>
            <a:r>
              <a:rPr lang="en-US" sz="1800">
                <a:solidFill>
                  <a:srgbClr val="151546"/>
                </a:solidFill>
                <a:latin typeface="Calibri"/>
                <a:ea typeface="Calibri"/>
                <a:cs typeface="Calibri"/>
                <a:sym typeface="Calibri"/>
              </a:rPr>
              <a:t>DDoS Traffic</a:t>
            </a:r>
            <a:endParaRPr sz="1800">
              <a:solidFill>
                <a:srgbClr val="151546"/>
              </a:solidFill>
              <a:latin typeface="Calibri"/>
              <a:ea typeface="Calibri"/>
              <a:cs typeface="Calibri"/>
              <a:sym typeface="Calibri"/>
            </a:endParaRPr>
          </a:p>
          <a:p>
            <a:pPr indent="0" lvl="0" marL="0" marR="0" rtl="0" algn="r">
              <a:spcBef>
                <a:spcPts val="0"/>
              </a:spcBef>
              <a:spcAft>
                <a:spcPts val="0"/>
              </a:spcAft>
              <a:buClr>
                <a:srgbClr val="151546"/>
              </a:buClr>
              <a:buSzPts val="1800"/>
              <a:buFont typeface="Calibri"/>
              <a:buNone/>
            </a:pPr>
            <a:r>
              <a:rPr lang="en-US" sz="1800">
                <a:solidFill>
                  <a:srgbClr val="151546"/>
                </a:solidFill>
                <a:latin typeface="Calibri"/>
                <a:ea typeface="Calibri"/>
                <a:cs typeface="Calibri"/>
                <a:sym typeface="Calibri"/>
              </a:rPr>
              <a:t>Clean Traffic</a:t>
            </a:r>
            <a:endParaRPr sz="1800">
              <a:solidFill>
                <a:srgbClr val="151546"/>
              </a:solidFill>
              <a:latin typeface="Calibri"/>
              <a:ea typeface="Calibri"/>
              <a:cs typeface="Calibri"/>
              <a:sym typeface="Calibri"/>
            </a:endParaRPr>
          </a:p>
          <a:p>
            <a:pPr indent="0" lvl="0" marL="0" marR="0" rtl="0" algn="r">
              <a:spcBef>
                <a:spcPts val="0"/>
              </a:spcBef>
              <a:spcAft>
                <a:spcPts val="0"/>
              </a:spcAft>
              <a:buClr>
                <a:schemeClr val="dk1"/>
              </a:buClr>
              <a:buSzPts val="1800"/>
              <a:buFont typeface="Calibri"/>
              <a:buNone/>
            </a:pPr>
            <a:r>
              <a:t/>
            </a:r>
            <a:endParaRPr sz="1800">
              <a:solidFill>
                <a:srgbClr val="151546"/>
              </a:solidFill>
              <a:latin typeface="Calibri"/>
              <a:ea typeface="Calibri"/>
              <a:cs typeface="Calibri"/>
              <a:sym typeface="Calibri"/>
            </a:endParaRPr>
          </a:p>
        </p:txBody>
      </p:sp>
      <p:grpSp>
        <p:nvGrpSpPr>
          <p:cNvPr id="1309" name="Google Shape;1309;p108"/>
          <p:cNvGrpSpPr/>
          <p:nvPr/>
        </p:nvGrpSpPr>
        <p:grpSpPr>
          <a:xfrm flipH="1">
            <a:off x="8115469" y="4812051"/>
            <a:ext cx="1884900" cy="1932211"/>
            <a:chOff x="2428975" y="3833575"/>
            <a:chExt cx="1884900" cy="1884900"/>
          </a:xfrm>
        </p:grpSpPr>
        <p:sp>
          <p:nvSpPr>
            <p:cNvPr id="1310" name="Google Shape;1310;p108"/>
            <p:cNvSpPr/>
            <p:nvPr/>
          </p:nvSpPr>
          <p:spPr>
            <a:xfrm>
              <a:off x="2428975" y="3833575"/>
              <a:ext cx="1884900" cy="18849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311" name="Google Shape;1311;p108"/>
            <p:cNvPicPr preferRelativeResize="0"/>
            <p:nvPr/>
          </p:nvPicPr>
          <p:blipFill rotWithShape="1">
            <a:blip r:embed="rId5">
              <a:alphaModFix/>
            </a:blip>
            <a:srcRect b="-7446" l="0" r="-3788" t="-7469"/>
            <a:stretch/>
          </p:blipFill>
          <p:spPr>
            <a:xfrm flipH="1">
              <a:off x="2646826" y="4931974"/>
              <a:ext cx="1381250" cy="281980"/>
            </a:xfrm>
            <a:prstGeom prst="rect">
              <a:avLst/>
            </a:prstGeom>
            <a:noFill/>
            <a:ln>
              <a:noFill/>
            </a:ln>
          </p:spPr>
        </p:pic>
        <p:pic>
          <p:nvPicPr>
            <p:cNvPr id="1312" name="Google Shape;1312;p108"/>
            <p:cNvPicPr preferRelativeResize="0"/>
            <p:nvPr/>
          </p:nvPicPr>
          <p:blipFill rotWithShape="1">
            <a:blip r:embed="rId6">
              <a:alphaModFix/>
            </a:blip>
            <a:srcRect b="0" l="0" r="0" t="0"/>
            <a:stretch/>
          </p:blipFill>
          <p:spPr>
            <a:xfrm flipH="1">
              <a:off x="2679950" y="4088241"/>
              <a:ext cx="1247053" cy="784639"/>
            </a:xfrm>
            <a:prstGeom prst="rect">
              <a:avLst/>
            </a:prstGeom>
            <a:noFill/>
            <a:ln>
              <a:noFill/>
            </a:ln>
          </p:spPr>
        </p:pic>
      </p:grpSp>
      <p:sp>
        <p:nvSpPr>
          <p:cNvPr id="1313" name="Google Shape;1313;p108"/>
          <p:cNvSpPr/>
          <p:nvPr/>
        </p:nvSpPr>
        <p:spPr>
          <a:xfrm flipH="1">
            <a:off x="5055881" y="4201217"/>
            <a:ext cx="1783800" cy="1114500"/>
          </a:xfrm>
          <a:prstGeom prst="ellipse">
            <a:avLst/>
          </a:prstGeom>
          <a:noFill/>
          <a:ln>
            <a:noFill/>
          </a:ln>
        </p:spPr>
        <p:txBody>
          <a:bodyPr anchorCtr="0" anchor="ctr" bIns="25400" lIns="25400" spcFirstLastPara="1" rIns="25400" wrap="square" tIns="25400">
            <a:noAutofit/>
          </a:bodyPr>
          <a:lstStyle/>
          <a:p>
            <a:pPr indent="0" lvl="0" marL="0" marR="0" rtl="0" algn="ctr">
              <a:lnSpc>
                <a:spcPct val="80000"/>
              </a:lnSpc>
              <a:spcBef>
                <a:spcPts val="0"/>
              </a:spcBef>
              <a:spcAft>
                <a:spcPts val="0"/>
              </a:spcAft>
              <a:buClr>
                <a:srgbClr val="151546"/>
              </a:buClr>
              <a:buSzPts val="2100"/>
              <a:buFont typeface="Proxima Nova"/>
              <a:buNone/>
            </a:pPr>
            <a:r>
              <a:t/>
            </a:r>
            <a:endParaRPr sz="400">
              <a:solidFill>
                <a:schemeClr val="dk1"/>
              </a:solidFill>
              <a:latin typeface="Calibri"/>
              <a:ea typeface="Calibri"/>
              <a:cs typeface="Calibri"/>
              <a:sym typeface="Calibri"/>
            </a:endParaRPr>
          </a:p>
          <a:p>
            <a:pPr indent="0" lvl="0" marL="0" marR="0" rtl="0" algn="ctr">
              <a:lnSpc>
                <a:spcPct val="80000"/>
              </a:lnSpc>
              <a:spcBef>
                <a:spcPts val="0"/>
              </a:spcBef>
              <a:spcAft>
                <a:spcPts val="0"/>
              </a:spcAft>
              <a:buClr>
                <a:srgbClr val="151546"/>
              </a:buClr>
              <a:buSzPts val="2100"/>
              <a:buFont typeface="Proxima Nova"/>
              <a:buNone/>
            </a:pPr>
            <a:r>
              <a:t/>
            </a:r>
            <a:endParaRPr sz="1500">
              <a:solidFill>
                <a:srgbClr val="151546"/>
              </a:solidFill>
              <a:latin typeface="Proxima Nova"/>
              <a:ea typeface="Proxima Nova"/>
              <a:cs typeface="Proxima Nova"/>
              <a:sym typeface="Proxima Nova"/>
            </a:endParaRPr>
          </a:p>
          <a:p>
            <a:pPr indent="0" lvl="0" marL="0" marR="0" rtl="0" algn="ctr">
              <a:lnSpc>
                <a:spcPct val="80000"/>
              </a:lnSpc>
              <a:spcBef>
                <a:spcPts val="0"/>
              </a:spcBef>
              <a:spcAft>
                <a:spcPts val="0"/>
              </a:spcAft>
              <a:buClr>
                <a:srgbClr val="151546"/>
              </a:buClr>
              <a:buSzPts val="2100"/>
              <a:buFont typeface="Proxima Nova"/>
              <a:buNone/>
            </a:pPr>
            <a:r>
              <a:rPr lang="en-US" sz="2400">
                <a:solidFill>
                  <a:srgbClr val="151546"/>
                </a:solidFill>
                <a:latin typeface="Proxima Nova"/>
                <a:ea typeface="Proxima Nova"/>
                <a:cs typeface="Proxima Nova"/>
                <a:sym typeface="Proxima Nova"/>
              </a:rPr>
              <a:t>CalREN</a:t>
            </a:r>
            <a:endParaRPr sz="1000">
              <a:solidFill>
                <a:schemeClr val="dk1"/>
              </a:solidFill>
              <a:latin typeface="Calibri"/>
              <a:ea typeface="Calibri"/>
              <a:cs typeface="Calibri"/>
              <a:sym typeface="Calibri"/>
            </a:endParaRPr>
          </a:p>
        </p:txBody>
      </p:sp>
      <p:cxnSp>
        <p:nvCxnSpPr>
          <p:cNvPr id="1314" name="Google Shape;1314;p108"/>
          <p:cNvCxnSpPr/>
          <p:nvPr/>
        </p:nvCxnSpPr>
        <p:spPr>
          <a:xfrm rot="10800000">
            <a:off x="3038099" y="6295561"/>
            <a:ext cx="321600" cy="0"/>
          </a:xfrm>
          <a:prstGeom prst="straightConnector1">
            <a:avLst/>
          </a:prstGeom>
          <a:noFill/>
          <a:ln cap="flat" cmpd="sng" w="76200">
            <a:solidFill>
              <a:schemeClr val="accent4"/>
            </a:solidFill>
            <a:prstDash val="solid"/>
            <a:round/>
            <a:headEnd len="sm" w="sm" type="none"/>
            <a:tailEnd len="sm" w="sm" type="none"/>
          </a:ln>
        </p:spPr>
      </p:cxnSp>
      <p:cxnSp>
        <p:nvCxnSpPr>
          <p:cNvPr id="1315" name="Google Shape;1315;p108"/>
          <p:cNvCxnSpPr/>
          <p:nvPr/>
        </p:nvCxnSpPr>
        <p:spPr>
          <a:xfrm rot="10800000">
            <a:off x="3038099" y="6006290"/>
            <a:ext cx="321600" cy="0"/>
          </a:xfrm>
          <a:prstGeom prst="straightConnector1">
            <a:avLst/>
          </a:prstGeom>
          <a:noFill/>
          <a:ln cap="flat" cmpd="sng" w="76200">
            <a:solidFill>
              <a:srgbClr val="CC0000"/>
            </a:solidFill>
            <a:prstDash val="solid"/>
            <a:round/>
            <a:headEnd len="sm" w="sm" type="none"/>
            <a:tailEnd len="sm" w="sm" type="none"/>
          </a:ln>
        </p:spPr>
      </p:cxnSp>
      <p:cxnSp>
        <p:nvCxnSpPr>
          <p:cNvPr id="1316" name="Google Shape;1316;p108"/>
          <p:cNvCxnSpPr/>
          <p:nvPr/>
        </p:nvCxnSpPr>
        <p:spPr>
          <a:xfrm rot="10800000">
            <a:off x="3038099" y="5717019"/>
            <a:ext cx="321600" cy="0"/>
          </a:xfrm>
          <a:prstGeom prst="straightConnector1">
            <a:avLst/>
          </a:prstGeom>
          <a:noFill/>
          <a:ln cap="flat" cmpd="sng" w="76200">
            <a:solidFill>
              <a:schemeClr val="lt1"/>
            </a:solidFill>
            <a:prstDash val="solid"/>
            <a:round/>
            <a:headEnd len="sm" w="sm" type="none"/>
            <a:tailEnd len="sm" w="sm" type="non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21" name="Shape 1321"/>
        <p:cNvGrpSpPr/>
        <p:nvPr/>
      </p:nvGrpSpPr>
      <p:grpSpPr>
        <a:xfrm>
          <a:off x="0" y="0"/>
          <a:ext cx="0" cy="0"/>
          <a:chOff x="0" y="0"/>
          <a:chExt cx="0" cy="0"/>
        </a:xfrm>
      </p:grpSpPr>
      <p:sp>
        <p:nvSpPr>
          <p:cNvPr id="1322" name="Google Shape;1322;p109"/>
          <p:cNvSpPr txBox="1"/>
          <p:nvPr>
            <p:ph type="title"/>
          </p:nvPr>
        </p:nvSpPr>
        <p:spPr>
          <a:xfrm>
            <a:off x="371049" y="0"/>
            <a:ext cx="11620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100"/>
              <a:t>DDoS Mitigation Service (DMS)</a:t>
            </a:r>
            <a:endParaRPr sz="4100"/>
          </a:p>
        </p:txBody>
      </p:sp>
      <p:grpSp>
        <p:nvGrpSpPr>
          <p:cNvPr id="1323" name="Google Shape;1323;p109"/>
          <p:cNvGrpSpPr/>
          <p:nvPr/>
        </p:nvGrpSpPr>
        <p:grpSpPr>
          <a:xfrm>
            <a:off x="0" y="1450231"/>
            <a:ext cx="4419593" cy="3294589"/>
            <a:chOff x="0" y="1450225"/>
            <a:chExt cx="3729300" cy="3294589"/>
          </a:xfrm>
        </p:grpSpPr>
        <p:grpSp>
          <p:nvGrpSpPr>
            <p:cNvPr id="1324" name="Google Shape;1324;p109"/>
            <p:cNvGrpSpPr/>
            <p:nvPr/>
          </p:nvGrpSpPr>
          <p:grpSpPr>
            <a:xfrm>
              <a:off x="0" y="1450225"/>
              <a:ext cx="3729300" cy="628614"/>
              <a:chOff x="114475" y="618575"/>
              <a:chExt cx="3729300" cy="896100"/>
            </a:xfrm>
          </p:grpSpPr>
          <p:sp>
            <p:nvSpPr>
              <p:cNvPr id="1325" name="Google Shape;1325;p109"/>
              <p:cNvSpPr/>
              <p:nvPr/>
            </p:nvSpPr>
            <p:spPr>
              <a:xfrm>
                <a:off x="114475" y="618575"/>
                <a:ext cx="3729300" cy="896100"/>
              </a:xfrm>
              <a:prstGeom prst="homePlat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326" name="Google Shape;1326;p109"/>
              <p:cNvSpPr txBox="1"/>
              <p:nvPr/>
            </p:nvSpPr>
            <p:spPr>
              <a:xfrm>
                <a:off x="720621" y="682616"/>
                <a:ext cx="2517000" cy="7680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F3F3F3"/>
                  </a:buClr>
                  <a:buSzPts val="2300"/>
                  <a:buFont typeface="Oswald Medium"/>
                  <a:buNone/>
                </a:pPr>
                <a:r>
                  <a:rPr lang="en-US" sz="2300">
                    <a:solidFill>
                      <a:srgbClr val="F3F3F3"/>
                    </a:solidFill>
                    <a:latin typeface="Proxima Nova Semibold"/>
                    <a:ea typeface="Proxima Nova Semibold"/>
                    <a:cs typeface="Proxima Nova Semibold"/>
                    <a:sym typeface="Proxima Nova Semibold"/>
                  </a:rPr>
                  <a:t>Protects Against</a:t>
                </a:r>
                <a:endParaRPr sz="1200">
                  <a:solidFill>
                    <a:schemeClr val="dk1"/>
                  </a:solidFill>
                  <a:latin typeface="Proxima Nova Semibold"/>
                  <a:ea typeface="Proxima Nova Semibold"/>
                  <a:cs typeface="Proxima Nova Semibold"/>
                  <a:sym typeface="Proxima Nova Semibold"/>
                </a:endParaRPr>
              </a:p>
            </p:txBody>
          </p:sp>
        </p:grpSp>
        <p:grpSp>
          <p:nvGrpSpPr>
            <p:cNvPr id="1327" name="Google Shape;1327;p109"/>
            <p:cNvGrpSpPr/>
            <p:nvPr/>
          </p:nvGrpSpPr>
          <p:grpSpPr>
            <a:xfrm>
              <a:off x="0" y="4116200"/>
              <a:ext cx="3664800" cy="628614"/>
              <a:chOff x="114475" y="401326"/>
              <a:chExt cx="3664800" cy="896100"/>
            </a:xfrm>
          </p:grpSpPr>
          <p:sp>
            <p:nvSpPr>
              <p:cNvPr id="1328" name="Google Shape;1328;p109"/>
              <p:cNvSpPr/>
              <p:nvPr/>
            </p:nvSpPr>
            <p:spPr>
              <a:xfrm>
                <a:off x="114475" y="401326"/>
                <a:ext cx="3664800" cy="896100"/>
              </a:xfrm>
              <a:prstGeom prst="homePlat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329" name="Google Shape;1329;p109"/>
              <p:cNvSpPr txBox="1"/>
              <p:nvPr/>
            </p:nvSpPr>
            <p:spPr>
              <a:xfrm>
                <a:off x="401426" y="465385"/>
                <a:ext cx="3090900" cy="768000"/>
              </a:xfrm>
              <a:prstGeom prst="rect">
                <a:avLst/>
              </a:prstGeom>
              <a:solidFill>
                <a:schemeClr val="lt2"/>
              </a:solid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lt1"/>
                  </a:buClr>
                  <a:buSzPts val="2300"/>
                  <a:buFont typeface="Oswald Medium"/>
                  <a:buNone/>
                </a:pPr>
                <a:r>
                  <a:rPr lang="en-US" sz="2300">
                    <a:solidFill>
                      <a:srgbClr val="F3F3F3"/>
                    </a:solidFill>
                    <a:latin typeface="Proxima Nova Semibold"/>
                    <a:ea typeface="Proxima Nova Semibold"/>
                    <a:cs typeface="Proxima Nova Semibold"/>
                    <a:sym typeface="Proxima Nova Semibold"/>
                  </a:rPr>
                  <a:t>Does Not Protect Against</a:t>
                </a:r>
                <a:endParaRPr sz="1200">
                  <a:solidFill>
                    <a:schemeClr val="lt1"/>
                  </a:solidFill>
                  <a:latin typeface="Oswald Medium"/>
                  <a:ea typeface="Oswald Medium"/>
                  <a:cs typeface="Oswald Medium"/>
                  <a:sym typeface="Oswald Medium"/>
                </a:endParaRPr>
              </a:p>
            </p:txBody>
          </p:sp>
        </p:grpSp>
      </p:grpSp>
      <p:sp>
        <p:nvSpPr>
          <p:cNvPr id="1330" name="Google Shape;1330;p109"/>
          <p:cNvSpPr txBox="1"/>
          <p:nvPr/>
        </p:nvSpPr>
        <p:spPr>
          <a:xfrm>
            <a:off x="775300" y="2155050"/>
            <a:ext cx="10388100" cy="1929300"/>
          </a:xfrm>
          <a:prstGeom prst="rect">
            <a:avLst/>
          </a:prstGeom>
          <a:noFill/>
          <a:ln>
            <a:noFill/>
          </a:ln>
        </p:spPr>
        <p:txBody>
          <a:bodyPr anchorCtr="0" anchor="t" bIns="91425" lIns="91425" spcFirstLastPara="1" rIns="91425" wrap="square" tIns="91425">
            <a:spAutoFit/>
          </a:bodyPr>
          <a:lstStyle/>
          <a:p>
            <a:pPr indent="-361950" lvl="0" marL="457200" marR="0" rtl="0" algn="l">
              <a:spcBef>
                <a:spcPts val="0"/>
              </a:spcBef>
              <a:spcAft>
                <a:spcPts val="0"/>
              </a:spcAft>
              <a:buClr>
                <a:schemeClr val="accent3"/>
              </a:buClr>
              <a:buSzPts val="2100"/>
              <a:buFont typeface="Proxima Nova Semibold"/>
              <a:buChar char="●"/>
            </a:pPr>
            <a:r>
              <a:rPr lang="en-US" sz="2100">
                <a:solidFill>
                  <a:schemeClr val="accent3"/>
                </a:solidFill>
                <a:latin typeface="Proxima Nova Semibold"/>
                <a:ea typeface="Proxima Nova Semibold"/>
                <a:cs typeface="Proxima Nova Semibold"/>
                <a:sym typeface="Proxima Nova Semibold"/>
              </a:rPr>
              <a:t>Radware’s DMS Product Mitigates Volumetric Attacks that Operate at the Network and Transport Layer of the Open Systems Interconnection (OSI) Model.</a:t>
            </a:r>
            <a:endParaRPr sz="2100">
              <a:solidFill>
                <a:schemeClr val="accent3"/>
              </a:solidFill>
              <a:latin typeface="Proxima Nova Semibold"/>
              <a:ea typeface="Proxima Nova Semibold"/>
              <a:cs typeface="Proxima Nova Semibold"/>
              <a:sym typeface="Proxima Nova Semibold"/>
            </a:endParaRPr>
          </a:p>
          <a:p>
            <a:pPr indent="-342900" lvl="0" marL="457200" marR="0" rtl="0" algn="l">
              <a:spcBef>
                <a:spcPts val="1000"/>
              </a:spcBef>
              <a:spcAft>
                <a:spcPts val="0"/>
              </a:spcAft>
              <a:buClr>
                <a:schemeClr val="accent3"/>
              </a:buClr>
              <a:buSzPts val="1800"/>
              <a:buFont typeface="Proxima Nova Semibold"/>
              <a:buChar char="●"/>
            </a:pPr>
            <a:r>
              <a:rPr lang="en-US" sz="2100">
                <a:solidFill>
                  <a:schemeClr val="accent3"/>
                </a:solidFill>
                <a:latin typeface="Proxima Nova Semibold"/>
                <a:ea typeface="Proxima Nova Semibold"/>
                <a:cs typeface="Proxima Nova Semibold"/>
                <a:sym typeface="Proxima Nova Semibold"/>
              </a:rPr>
              <a:t>Protection is Offered Against DDoS Attacks that Target Network Infrastructure and Equipment in an Effort to Overwhelm Bandwidth and Session Handling Capacity. </a:t>
            </a:r>
            <a:endParaRPr sz="2100">
              <a:solidFill>
                <a:schemeClr val="accent3"/>
              </a:solidFill>
              <a:latin typeface="Proxima Nova Semibold"/>
              <a:ea typeface="Proxima Nova Semibold"/>
              <a:cs typeface="Proxima Nova Semibold"/>
              <a:sym typeface="Proxima Nova Semibold"/>
            </a:endParaRPr>
          </a:p>
        </p:txBody>
      </p:sp>
      <p:sp>
        <p:nvSpPr>
          <p:cNvPr id="1331" name="Google Shape;1331;p109"/>
          <p:cNvSpPr txBox="1"/>
          <p:nvPr/>
        </p:nvSpPr>
        <p:spPr>
          <a:xfrm>
            <a:off x="670739" y="4770225"/>
            <a:ext cx="12069600" cy="1879500"/>
          </a:xfrm>
          <a:prstGeom prst="rect">
            <a:avLst/>
          </a:prstGeom>
          <a:noFill/>
          <a:ln>
            <a:noFill/>
          </a:ln>
        </p:spPr>
        <p:txBody>
          <a:bodyPr anchorCtr="0" anchor="t" bIns="91425" lIns="91425" spcFirstLastPara="1" rIns="91425" wrap="square" tIns="91425">
            <a:spAutoFit/>
          </a:bodyPr>
          <a:lstStyle/>
          <a:p>
            <a:pPr indent="-355600" lvl="0" marL="457200" marR="0" rtl="0" algn="l">
              <a:spcBef>
                <a:spcPts val="0"/>
              </a:spcBef>
              <a:spcAft>
                <a:spcPts val="0"/>
              </a:spcAft>
              <a:buClr>
                <a:schemeClr val="accent3"/>
              </a:buClr>
              <a:buSzPts val="2000"/>
              <a:buFont typeface="Proxima Nova Semibold"/>
              <a:buChar char="●"/>
            </a:pPr>
            <a:r>
              <a:rPr lang="en-US" sz="2300">
                <a:solidFill>
                  <a:schemeClr val="accent3"/>
                </a:solidFill>
                <a:latin typeface="Proxima Nova Semibold"/>
                <a:ea typeface="Proxima Nova Semibold"/>
                <a:cs typeface="Proxima Nova Semibold"/>
                <a:sym typeface="Proxima Nova Semibold"/>
              </a:rPr>
              <a:t>Other Types Of Cyber Attacks → Generally Targeting the Application Layer</a:t>
            </a:r>
            <a:endParaRPr sz="2300">
              <a:solidFill>
                <a:schemeClr val="accent3"/>
              </a:solidFill>
              <a:latin typeface="Proxima Nova Semibold"/>
              <a:ea typeface="Proxima Nova Semibold"/>
              <a:cs typeface="Proxima Nova Semibold"/>
              <a:sym typeface="Proxima Nova Semibold"/>
            </a:endParaRPr>
          </a:p>
          <a:p>
            <a:pPr indent="-355600" lvl="1" marL="914400" marR="0" rtl="0" algn="l">
              <a:lnSpc>
                <a:spcPct val="90000"/>
              </a:lnSpc>
              <a:spcBef>
                <a:spcPts val="1000"/>
              </a:spcBef>
              <a:spcAft>
                <a:spcPts val="0"/>
              </a:spcAft>
              <a:buClr>
                <a:srgbClr val="3F3F3F"/>
              </a:buClr>
              <a:buSzPts val="2000"/>
              <a:buFont typeface="Proxima Nova Semibold"/>
              <a:buChar char="○"/>
            </a:pPr>
            <a:r>
              <a:rPr i="0" lang="en-US" sz="2300" u="none" cap="none" strike="noStrike">
                <a:solidFill>
                  <a:srgbClr val="3F3F3F"/>
                </a:solidFill>
                <a:latin typeface="Proxima Nova Semibold"/>
                <a:ea typeface="Proxima Nova Semibold"/>
                <a:cs typeface="Proxima Nova Semibold"/>
                <a:sym typeface="Proxima Nova Semibold"/>
              </a:rPr>
              <a:t>Ransomware/Malware </a:t>
            </a:r>
            <a:endParaRPr i="0" sz="2300" u="none" cap="none" strike="noStrike">
              <a:solidFill>
                <a:srgbClr val="3F3F3F"/>
              </a:solidFill>
              <a:latin typeface="Proxima Nova Semibold"/>
              <a:ea typeface="Proxima Nova Semibold"/>
              <a:cs typeface="Proxima Nova Semibold"/>
              <a:sym typeface="Proxima Nova Semibold"/>
            </a:endParaRPr>
          </a:p>
          <a:p>
            <a:pPr indent="-355600" lvl="1" marL="914400" marR="0" rtl="0" algn="l">
              <a:lnSpc>
                <a:spcPct val="90000"/>
              </a:lnSpc>
              <a:spcBef>
                <a:spcPts val="1000"/>
              </a:spcBef>
              <a:spcAft>
                <a:spcPts val="0"/>
              </a:spcAft>
              <a:buClr>
                <a:srgbClr val="3F3F3F"/>
              </a:buClr>
              <a:buSzPts val="2000"/>
              <a:buFont typeface="Proxima Nova Semibold"/>
              <a:buChar char="○"/>
            </a:pPr>
            <a:r>
              <a:rPr i="0" lang="en-US" sz="2300" u="none" cap="none" strike="noStrike">
                <a:solidFill>
                  <a:srgbClr val="3F3F3F"/>
                </a:solidFill>
                <a:latin typeface="Proxima Nova Semibold"/>
                <a:ea typeface="Proxima Nova Semibold"/>
                <a:cs typeface="Proxima Nova Semibold"/>
                <a:sym typeface="Proxima Nova Semibold"/>
              </a:rPr>
              <a:t>SQL Injection</a:t>
            </a:r>
            <a:endParaRPr i="0" sz="2300" u="none" cap="none" strike="noStrike">
              <a:solidFill>
                <a:srgbClr val="3F3F3F"/>
              </a:solidFill>
              <a:latin typeface="Proxima Nova Semibold"/>
              <a:ea typeface="Proxima Nova Semibold"/>
              <a:cs typeface="Proxima Nova Semibold"/>
              <a:sym typeface="Proxima Nova Semibold"/>
            </a:endParaRPr>
          </a:p>
          <a:p>
            <a:pPr indent="-355600" lvl="1" marL="914400" marR="0" rtl="0" algn="l">
              <a:lnSpc>
                <a:spcPct val="90000"/>
              </a:lnSpc>
              <a:spcBef>
                <a:spcPts val="1000"/>
              </a:spcBef>
              <a:spcAft>
                <a:spcPts val="0"/>
              </a:spcAft>
              <a:buClr>
                <a:srgbClr val="3F3F3F"/>
              </a:buClr>
              <a:buSzPts val="2000"/>
              <a:buFont typeface="Proxima Nova Semibold"/>
              <a:buChar char="○"/>
            </a:pPr>
            <a:r>
              <a:rPr i="0" lang="en-US" sz="2300" u="none" cap="none" strike="noStrike">
                <a:solidFill>
                  <a:srgbClr val="3F3F3F"/>
                </a:solidFill>
                <a:latin typeface="Proxima Nova Semibold"/>
                <a:ea typeface="Proxima Nova Semibold"/>
                <a:cs typeface="Proxima Nova Semibold"/>
                <a:sym typeface="Proxima Nova Semibold"/>
              </a:rPr>
              <a:t>Cross-Site Scripting</a:t>
            </a:r>
            <a:endParaRPr i="0" sz="2300" u="none" cap="none" strike="noStrike">
              <a:solidFill>
                <a:srgbClr val="3F3F3F"/>
              </a:solidFill>
              <a:latin typeface="Proxima Nova Semibold"/>
              <a:ea typeface="Proxima Nova Semibold"/>
              <a:cs typeface="Proxima Nova Semibold"/>
              <a:sym typeface="Proxima Nova Semibo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sp>
        <p:nvSpPr>
          <p:cNvPr id="1337" name="Google Shape;1337;p110"/>
          <p:cNvSpPr txBox="1"/>
          <p:nvPr>
            <p:ph type="title"/>
          </p:nvPr>
        </p:nvSpPr>
        <p:spPr>
          <a:xfrm>
            <a:off x="371049" y="0"/>
            <a:ext cx="11620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100"/>
              <a:t>DDoS Mitigation Service (DMS) – Options</a:t>
            </a:r>
            <a:endParaRPr sz="4100"/>
          </a:p>
        </p:txBody>
      </p:sp>
      <p:grpSp>
        <p:nvGrpSpPr>
          <p:cNvPr id="1338" name="Google Shape;1338;p110"/>
          <p:cNvGrpSpPr/>
          <p:nvPr/>
        </p:nvGrpSpPr>
        <p:grpSpPr>
          <a:xfrm>
            <a:off x="5803553" y="2266400"/>
            <a:ext cx="6406761" cy="628614"/>
            <a:chOff x="-88655" y="618575"/>
            <a:chExt cx="6033300" cy="896100"/>
          </a:xfrm>
        </p:grpSpPr>
        <p:sp>
          <p:nvSpPr>
            <p:cNvPr id="1339" name="Google Shape;1339;p110"/>
            <p:cNvSpPr/>
            <p:nvPr/>
          </p:nvSpPr>
          <p:spPr>
            <a:xfrm>
              <a:off x="-88655" y="618575"/>
              <a:ext cx="6033300" cy="896100"/>
            </a:xfrm>
            <a:prstGeom prst="homePlat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340" name="Google Shape;1340;p110"/>
            <p:cNvSpPr txBox="1"/>
            <p:nvPr/>
          </p:nvSpPr>
          <p:spPr>
            <a:xfrm>
              <a:off x="518994" y="685132"/>
              <a:ext cx="4818000" cy="789900"/>
            </a:xfrm>
            <a:prstGeom prst="rect">
              <a:avLst/>
            </a:prstGeom>
            <a:solidFill>
              <a:schemeClr val="lt2"/>
            </a:solid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lt1"/>
                </a:buClr>
                <a:buSzPts val="2400"/>
                <a:buFont typeface="Oswald Medium"/>
                <a:buNone/>
              </a:pPr>
              <a:r>
                <a:rPr lang="en-US" sz="2400">
                  <a:solidFill>
                    <a:schemeClr val="lt1"/>
                  </a:solidFill>
                  <a:latin typeface="Proxima Nova Semibold"/>
                  <a:ea typeface="Proxima Nova Semibold"/>
                  <a:cs typeface="Proxima Nova Semibold"/>
                  <a:sym typeface="Proxima Nova Semibold"/>
                </a:rPr>
                <a:t>Self-Service Solution</a:t>
              </a:r>
              <a:endParaRPr sz="2400">
                <a:solidFill>
                  <a:schemeClr val="lt1"/>
                </a:solidFill>
                <a:latin typeface="Proxima Nova Semibold"/>
                <a:ea typeface="Proxima Nova Semibold"/>
                <a:cs typeface="Proxima Nova Semibold"/>
                <a:sym typeface="Proxima Nova Semibold"/>
              </a:endParaRPr>
            </a:p>
          </p:txBody>
        </p:sp>
      </p:grpSp>
      <p:sp>
        <p:nvSpPr>
          <p:cNvPr id="1341" name="Google Shape;1341;p110"/>
          <p:cNvSpPr txBox="1"/>
          <p:nvPr/>
        </p:nvSpPr>
        <p:spPr>
          <a:xfrm>
            <a:off x="6211137" y="2990100"/>
            <a:ext cx="5697300" cy="3772500"/>
          </a:xfrm>
          <a:prstGeom prst="rect">
            <a:avLst/>
          </a:prstGeom>
          <a:solidFill>
            <a:schemeClr val="lt1"/>
          </a:solidFill>
          <a:ln>
            <a:noFill/>
          </a:ln>
        </p:spPr>
        <p:txBody>
          <a:bodyPr anchorCtr="0" anchor="t" bIns="91425" lIns="91425" spcFirstLastPara="1" rIns="91425" wrap="square" tIns="91425">
            <a:spAutoFit/>
          </a:bodyPr>
          <a:lstStyle/>
          <a:p>
            <a:pPr indent="-361950" lvl="0" marL="457200" marR="0" rtl="0" algn="l">
              <a:lnSpc>
                <a:spcPct val="115000"/>
              </a:lnSpc>
              <a:spcBef>
                <a:spcPts val="0"/>
              </a:spcBef>
              <a:spcAft>
                <a:spcPts val="0"/>
              </a:spcAft>
              <a:buClr>
                <a:schemeClr val="accent3"/>
              </a:buClr>
              <a:buSzPts val="2100"/>
              <a:buFont typeface="Proxima Nova"/>
              <a:buChar char="●"/>
            </a:pPr>
            <a:r>
              <a:rPr lang="en-US" sz="2100">
                <a:solidFill>
                  <a:schemeClr val="accent3"/>
                </a:solidFill>
                <a:latin typeface="Proxima Nova"/>
                <a:ea typeface="Proxima Nova"/>
                <a:cs typeface="Proxima Nova"/>
                <a:sym typeface="Proxima Nova"/>
              </a:rPr>
              <a:t>Downstream Tenant of Internet2/Radware</a:t>
            </a:r>
            <a:endParaRPr sz="2100">
              <a:solidFill>
                <a:schemeClr val="accent3"/>
              </a:solidFill>
              <a:latin typeface="Proxima Nova"/>
              <a:ea typeface="Proxima Nova"/>
              <a:cs typeface="Proxima Nova"/>
              <a:sym typeface="Proxima Nova"/>
            </a:endParaRPr>
          </a:p>
          <a:p>
            <a:pPr indent="-361950" lvl="1" marL="914400" marR="0" rtl="0" algn="l">
              <a:lnSpc>
                <a:spcPct val="115000"/>
              </a:lnSpc>
              <a:spcBef>
                <a:spcPts val="0"/>
              </a:spcBef>
              <a:spcAft>
                <a:spcPts val="0"/>
              </a:spcAft>
              <a:buClr>
                <a:srgbClr val="3F3F3F"/>
              </a:buClr>
              <a:buSzPts val="2100"/>
              <a:buFont typeface="Proxima Nova"/>
              <a:buChar char="○"/>
            </a:pPr>
            <a:r>
              <a:rPr i="0" lang="en-US" sz="2100" u="none" cap="none" strike="noStrike">
                <a:solidFill>
                  <a:srgbClr val="3F3F3F"/>
                </a:solidFill>
                <a:latin typeface="Proxima Nova"/>
                <a:ea typeface="Proxima Nova"/>
                <a:cs typeface="Proxima Nova"/>
                <a:sym typeface="Proxima Nova"/>
              </a:rPr>
              <a:t>Direct Access to the Service Provider Security Operations Center (SOC): </a:t>
            </a:r>
            <a:endParaRPr i="0" sz="2100" u="none" cap="none" strike="noStrike">
              <a:solidFill>
                <a:srgbClr val="3F3F3F"/>
              </a:solidFill>
              <a:latin typeface="Proxima Nova"/>
              <a:ea typeface="Proxima Nova"/>
              <a:cs typeface="Proxima Nova"/>
              <a:sym typeface="Proxima Nova"/>
            </a:endParaRPr>
          </a:p>
          <a:p>
            <a:pPr indent="-190500" lvl="2" marL="1600200" marR="0" rtl="0" algn="l">
              <a:lnSpc>
                <a:spcPct val="115000"/>
              </a:lnSpc>
              <a:spcBef>
                <a:spcPts val="0"/>
              </a:spcBef>
              <a:spcAft>
                <a:spcPts val="0"/>
              </a:spcAft>
              <a:buClr>
                <a:srgbClr val="3F3F3F"/>
              </a:buClr>
              <a:buSzPts val="1200"/>
              <a:buFont typeface="Proxima Nova"/>
              <a:buChar char="■"/>
            </a:pPr>
            <a:r>
              <a:rPr i="1" lang="en-US" sz="2000" u="none" cap="none" strike="noStrike">
                <a:solidFill>
                  <a:srgbClr val="3F3F3F"/>
                </a:solidFill>
                <a:latin typeface="Proxima Nova"/>
                <a:ea typeface="Proxima Nova"/>
                <a:cs typeface="Proxima Nova"/>
                <a:sym typeface="Proxima Nova"/>
              </a:rPr>
              <a:t>Initiate Scrubbing</a:t>
            </a:r>
            <a:endParaRPr i="1" sz="2000" u="none" cap="none" strike="noStrike">
              <a:solidFill>
                <a:srgbClr val="3F3F3F"/>
              </a:solidFill>
              <a:latin typeface="Proxima Nova"/>
              <a:ea typeface="Proxima Nova"/>
              <a:cs typeface="Proxima Nova"/>
              <a:sym typeface="Proxima Nova"/>
            </a:endParaRPr>
          </a:p>
          <a:p>
            <a:pPr indent="-190500" lvl="2" marL="1600200" marR="0" rtl="0" algn="l">
              <a:lnSpc>
                <a:spcPct val="115000"/>
              </a:lnSpc>
              <a:spcBef>
                <a:spcPts val="0"/>
              </a:spcBef>
              <a:spcAft>
                <a:spcPts val="0"/>
              </a:spcAft>
              <a:buClr>
                <a:srgbClr val="3F3F3F"/>
              </a:buClr>
              <a:buSzPts val="1200"/>
              <a:buFont typeface="Proxima Nova"/>
              <a:buChar char="■"/>
            </a:pPr>
            <a:r>
              <a:rPr i="1" lang="en-US" sz="2000" u="none" cap="none" strike="noStrike">
                <a:solidFill>
                  <a:srgbClr val="3F3F3F"/>
                </a:solidFill>
                <a:latin typeface="Proxima Nova"/>
                <a:ea typeface="Proxima Nova"/>
                <a:cs typeface="Proxima Nova"/>
                <a:sym typeface="Proxima Nova"/>
              </a:rPr>
              <a:t>Portal Access to Review Mitigation Efforts and Reporting </a:t>
            </a:r>
            <a:endParaRPr i="1" sz="2000" u="none" cap="none" strike="noStrike">
              <a:solidFill>
                <a:srgbClr val="3F3F3F"/>
              </a:solidFill>
              <a:latin typeface="Proxima Nova"/>
              <a:ea typeface="Proxima Nova"/>
              <a:cs typeface="Proxima Nova"/>
              <a:sym typeface="Proxima Nova"/>
            </a:endParaRPr>
          </a:p>
          <a:p>
            <a:pPr indent="-190500" lvl="2" marL="1600200" marR="0" rtl="0" algn="l">
              <a:lnSpc>
                <a:spcPct val="115000"/>
              </a:lnSpc>
              <a:spcBef>
                <a:spcPts val="0"/>
              </a:spcBef>
              <a:spcAft>
                <a:spcPts val="0"/>
              </a:spcAft>
              <a:buClr>
                <a:srgbClr val="3F3F3F"/>
              </a:buClr>
              <a:buSzPts val="1200"/>
              <a:buFont typeface="Proxima Nova"/>
              <a:buChar char="■"/>
            </a:pPr>
            <a:r>
              <a:rPr i="1" lang="en-US" sz="2000" u="none" cap="none" strike="noStrike">
                <a:solidFill>
                  <a:srgbClr val="3F3F3F"/>
                </a:solidFill>
                <a:latin typeface="Proxima Nova"/>
                <a:ea typeface="Proxima Nova"/>
                <a:cs typeface="Proxima Nova"/>
                <a:sym typeface="Proxima Nova"/>
              </a:rPr>
              <a:t>Direct VRF</a:t>
            </a:r>
            <a:endParaRPr i="1" sz="2000" u="none" cap="none" strike="noStrike">
              <a:solidFill>
                <a:srgbClr val="3F3F3F"/>
              </a:solidFill>
              <a:latin typeface="Proxima Nova"/>
              <a:ea typeface="Proxima Nova"/>
              <a:cs typeface="Proxima Nova"/>
              <a:sym typeface="Proxima Nova"/>
            </a:endParaRPr>
          </a:p>
          <a:p>
            <a:pPr indent="-349250" lvl="0" marL="457200" marR="0" rtl="0" algn="l">
              <a:lnSpc>
                <a:spcPct val="115000"/>
              </a:lnSpc>
              <a:spcBef>
                <a:spcPts val="1000"/>
              </a:spcBef>
              <a:spcAft>
                <a:spcPts val="0"/>
              </a:spcAft>
              <a:buClr>
                <a:schemeClr val="accent3"/>
              </a:buClr>
              <a:buSzPts val="1900"/>
              <a:buFont typeface="Proxima Nova"/>
              <a:buChar char="●"/>
            </a:pPr>
            <a:r>
              <a:rPr lang="en-US" sz="2100">
                <a:solidFill>
                  <a:schemeClr val="accent3"/>
                </a:solidFill>
                <a:latin typeface="Proxima Nova"/>
                <a:ea typeface="Proxima Nova"/>
                <a:cs typeface="Proxima Nova"/>
                <a:sym typeface="Proxima Nova"/>
              </a:rPr>
              <a:t>Responsible for Own DDoS Detection and Activation of Mitigation Scrubbing Services</a:t>
            </a:r>
            <a:endParaRPr sz="2100">
              <a:solidFill>
                <a:schemeClr val="accent3"/>
              </a:solidFill>
              <a:latin typeface="Proxima Nova"/>
              <a:ea typeface="Proxima Nova"/>
              <a:cs typeface="Proxima Nova"/>
              <a:sym typeface="Proxima Nova"/>
            </a:endParaRPr>
          </a:p>
          <a:p>
            <a:pPr indent="0" lvl="0" marL="0" marR="0" rtl="0" algn="l">
              <a:lnSpc>
                <a:spcPct val="115000"/>
              </a:lnSpc>
              <a:spcBef>
                <a:spcPts val="0"/>
              </a:spcBef>
              <a:spcAft>
                <a:spcPts val="0"/>
              </a:spcAft>
              <a:buClr>
                <a:schemeClr val="dk1"/>
              </a:buClr>
              <a:buSzPts val="1200"/>
              <a:buFont typeface="Calibri"/>
              <a:buNone/>
            </a:pPr>
            <a:r>
              <a:t/>
            </a:r>
            <a:endParaRPr sz="1200">
              <a:solidFill>
                <a:srgbClr val="3F3F3F"/>
              </a:solidFill>
              <a:latin typeface="Calibri"/>
              <a:ea typeface="Calibri"/>
              <a:cs typeface="Calibri"/>
              <a:sym typeface="Calibri"/>
            </a:endParaRPr>
          </a:p>
        </p:txBody>
      </p:sp>
      <p:grpSp>
        <p:nvGrpSpPr>
          <p:cNvPr id="1342" name="Google Shape;1342;p110"/>
          <p:cNvGrpSpPr/>
          <p:nvPr/>
        </p:nvGrpSpPr>
        <p:grpSpPr>
          <a:xfrm>
            <a:off x="-18525" y="2266400"/>
            <a:ext cx="6191280" cy="4529600"/>
            <a:chOff x="-37465" y="1494065"/>
            <a:chExt cx="6795390" cy="4529600"/>
          </a:xfrm>
        </p:grpSpPr>
        <p:sp>
          <p:nvSpPr>
            <p:cNvPr id="1343" name="Google Shape;1343;p110"/>
            <p:cNvSpPr txBox="1"/>
            <p:nvPr/>
          </p:nvSpPr>
          <p:spPr>
            <a:xfrm>
              <a:off x="406188" y="2214265"/>
              <a:ext cx="6103800" cy="3809400"/>
            </a:xfrm>
            <a:prstGeom prst="rect">
              <a:avLst/>
            </a:prstGeom>
            <a:noFill/>
            <a:ln>
              <a:noFill/>
            </a:ln>
          </p:spPr>
          <p:txBody>
            <a:bodyPr anchorCtr="0" anchor="t" bIns="91425" lIns="91425" spcFirstLastPara="1" rIns="91425" wrap="square" tIns="91425">
              <a:spAutoFit/>
            </a:bodyPr>
            <a:lstStyle/>
            <a:p>
              <a:pPr indent="-361950" lvl="0" marL="457200" marR="0" rtl="0" algn="l">
                <a:lnSpc>
                  <a:spcPct val="100000"/>
                </a:lnSpc>
                <a:spcBef>
                  <a:spcPts val="0"/>
                </a:spcBef>
                <a:spcAft>
                  <a:spcPts val="0"/>
                </a:spcAft>
                <a:buClr>
                  <a:schemeClr val="accent3"/>
                </a:buClr>
                <a:buSzPts val="2100"/>
                <a:buFont typeface="Proxima Nova"/>
                <a:buChar char="●"/>
              </a:pPr>
              <a:r>
                <a:rPr lang="en-US" sz="2100">
                  <a:solidFill>
                    <a:schemeClr val="accent3"/>
                  </a:solidFill>
                  <a:latin typeface="Proxima Nova"/>
                  <a:ea typeface="Proxima Nova"/>
                  <a:cs typeface="Proxima Nova"/>
                  <a:sym typeface="Proxima Nova"/>
                </a:rPr>
                <a:t>Subscriber of CENIC’s DDoS Mitigation Service</a:t>
              </a:r>
              <a:endParaRPr sz="2100">
                <a:solidFill>
                  <a:schemeClr val="accent3"/>
                </a:solidFill>
                <a:latin typeface="Proxima Nova"/>
                <a:ea typeface="Proxima Nova"/>
                <a:cs typeface="Proxima Nova"/>
                <a:sym typeface="Proxima Nova"/>
              </a:endParaRPr>
            </a:p>
            <a:p>
              <a:pPr indent="-361950" lvl="0" marL="457200" marR="0" rtl="0" algn="l">
                <a:lnSpc>
                  <a:spcPct val="115000"/>
                </a:lnSpc>
                <a:spcBef>
                  <a:spcPts val="1000"/>
                </a:spcBef>
                <a:spcAft>
                  <a:spcPts val="0"/>
                </a:spcAft>
                <a:buClr>
                  <a:schemeClr val="accent3"/>
                </a:buClr>
                <a:buSzPts val="2100"/>
                <a:buFont typeface="Proxima Nova"/>
                <a:buChar char="●"/>
              </a:pPr>
              <a:r>
                <a:rPr lang="en-US" sz="2100">
                  <a:solidFill>
                    <a:schemeClr val="accent3"/>
                  </a:solidFill>
                  <a:latin typeface="Proxima Nova"/>
                  <a:ea typeface="Proxima Nova"/>
                  <a:cs typeface="Proxima Nova"/>
                  <a:sym typeface="Proxima Nova"/>
                </a:rPr>
                <a:t>CENIC will perform the following:</a:t>
              </a:r>
              <a:endParaRPr sz="2100">
                <a:solidFill>
                  <a:schemeClr val="accent3"/>
                </a:solidFill>
                <a:latin typeface="Proxima Nova"/>
                <a:ea typeface="Proxima Nova"/>
                <a:cs typeface="Proxima Nova"/>
                <a:sym typeface="Proxima Nova"/>
              </a:endParaRPr>
            </a:p>
            <a:p>
              <a:pPr indent="-355600" lvl="1" marL="914400" marR="0" rtl="0" algn="l">
                <a:spcBef>
                  <a:spcPts val="0"/>
                </a:spcBef>
                <a:spcAft>
                  <a:spcPts val="0"/>
                </a:spcAft>
                <a:buClr>
                  <a:srgbClr val="3F3F3F"/>
                </a:buClr>
                <a:buSzPts val="2000"/>
                <a:buFont typeface="Proxima Nova"/>
                <a:buChar char="○"/>
              </a:pPr>
              <a:r>
                <a:rPr i="0" lang="en-US" sz="2000" u="none" cap="none" strike="noStrike">
                  <a:solidFill>
                    <a:srgbClr val="3F3F3F"/>
                  </a:solidFill>
                  <a:latin typeface="Proxima Nova"/>
                  <a:ea typeface="Proxima Nova"/>
                  <a:cs typeface="Proxima Nova"/>
                  <a:sym typeface="Proxima Nova"/>
                </a:rPr>
                <a:t>All Technical Setup to Support Mitigation Routing</a:t>
              </a:r>
              <a:endParaRPr i="0" sz="2000" u="none" cap="none" strike="noStrike">
                <a:solidFill>
                  <a:srgbClr val="3F3F3F"/>
                </a:solidFill>
                <a:latin typeface="Proxima Nova"/>
                <a:ea typeface="Proxima Nova"/>
                <a:cs typeface="Proxima Nova"/>
                <a:sym typeface="Proxima Nova"/>
              </a:endParaRPr>
            </a:p>
            <a:p>
              <a:pPr indent="-355600" lvl="1" marL="914400" marR="0" rtl="0" algn="l">
                <a:spcBef>
                  <a:spcPts val="0"/>
                </a:spcBef>
                <a:spcAft>
                  <a:spcPts val="0"/>
                </a:spcAft>
                <a:buClr>
                  <a:srgbClr val="3F3F3F"/>
                </a:buClr>
                <a:buSzPts val="2000"/>
                <a:buFont typeface="Proxima Nova"/>
                <a:buChar char="○"/>
              </a:pPr>
              <a:r>
                <a:rPr i="0" lang="en-US" sz="2000" u="none" cap="none" strike="noStrike">
                  <a:solidFill>
                    <a:srgbClr val="3F3F3F"/>
                  </a:solidFill>
                  <a:latin typeface="Proxima Nova"/>
                  <a:ea typeface="Proxima Nova"/>
                  <a:cs typeface="Proxima Nova"/>
                  <a:sym typeface="Proxima Nova"/>
                </a:rPr>
                <a:t>DDoS Detection of Volumetric Attacks</a:t>
              </a:r>
              <a:endParaRPr i="0" sz="2000" u="none" cap="none" strike="noStrike">
                <a:solidFill>
                  <a:srgbClr val="3F3F3F"/>
                </a:solidFill>
                <a:latin typeface="Proxima Nova"/>
                <a:ea typeface="Proxima Nova"/>
                <a:cs typeface="Proxima Nova"/>
                <a:sym typeface="Proxima Nova"/>
              </a:endParaRPr>
            </a:p>
            <a:p>
              <a:pPr indent="-355600" lvl="1" marL="914400" marR="0" rtl="0" algn="l">
                <a:spcBef>
                  <a:spcPts val="0"/>
                </a:spcBef>
                <a:spcAft>
                  <a:spcPts val="0"/>
                </a:spcAft>
                <a:buClr>
                  <a:srgbClr val="3F3F3F"/>
                </a:buClr>
                <a:buSzPts val="2000"/>
                <a:buFont typeface="Proxima Nova"/>
                <a:buChar char="○"/>
              </a:pPr>
              <a:r>
                <a:rPr i="0" lang="en-US" sz="2000" u="none" cap="none" strike="noStrike">
                  <a:solidFill>
                    <a:srgbClr val="3F3F3F"/>
                  </a:solidFill>
                  <a:latin typeface="Proxima Nova"/>
                  <a:ea typeface="Proxima Nova"/>
                  <a:cs typeface="Proxima Nova"/>
                  <a:sym typeface="Proxima Nova"/>
                </a:rPr>
                <a:t>Activation of Mitigation Scrubbing Services - Upon Customer Approval</a:t>
              </a:r>
              <a:endParaRPr i="0" sz="2000" u="none" cap="none" strike="noStrike">
                <a:solidFill>
                  <a:srgbClr val="3F3F3F"/>
                </a:solidFill>
                <a:latin typeface="Proxima Nova"/>
                <a:ea typeface="Proxima Nova"/>
                <a:cs typeface="Proxima Nova"/>
                <a:sym typeface="Proxima Nova"/>
              </a:endParaRPr>
            </a:p>
            <a:p>
              <a:pPr indent="-355600" lvl="1" marL="914400" marR="0" rtl="0" algn="l">
                <a:spcBef>
                  <a:spcPts val="0"/>
                </a:spcBef>
                <a:spcAft>
                  <a:spcPts val="0"/>
                </a:spcAft>
                <a:buClr>
                  <a:srgbClr val="3F3F3F"/>
                </a:buClr>
                <a:buSzPts val="2000"/>
                <a:buFont typeface="Proxima Nova"/>
                <a:buChar char="○"/>
              </a:pPr>
              <a:r>
                <a:rPr i="0" lang="en-US" sz="2000" u="none" cap="none" strike="noStrike">
                  <a:solidFill>
                    <a:srgbClr val="3F3F3F"/>
                  </a:solidFill>
                  <a:latin typeface="Proxima Nova"/>
                  <a:ea typeface="Proxima Nova"/>
                  <a:cs typeface="Proxima Nova"/>
                  <a:sym typeface="Proxima Nova"/>
                </a:rPr>
                <a:t>Provide Quarterly Reports of Mitigation Activity</a:t>
              </a:r>
              <a:endParaRPr i="0" sz="2000" u="none" cap="none" strike="noStrike">
                <a:solidFill>
                  <a:srgbClr val="3F3F3F"/>
                </a:solidFill>
                <a:latin typeface="Proxima Nova"/>
                <a:ea typeface="Proxima Nova"/>
                <a:cs typeface="Proxima Nova"/>
                <a:sym typeface="Proxima Nova"/>
              </a:endParaRPr>
            </a:p>
            <a:p>
              <a:pPr indent="0" lvl="0" marL="0" marR="0" rtl="0" algn="l">
                <a:spcBef>
                  <a:spcPts val="0"/>
                </a:spcBef>
                <a:spcAft>
                  <a:spcPts val="0"/>
                </a:spcAft>
                <a:buClr>
                  <a:schemeClr val="dk1"/>
                </a:buClr>
                <a:buSzPts val="2100"/>
                <a:buFont typeface="Calibri"/>
                <a:buNone/>
              </a:pPr>
              <a:r>
                <a:t/>
              </a:r>
              <a:endParaRPr sz="2100">
                <a:solidFill>
                  <a:srgbClr val="3F3F3F"/>
                </a:solidFill>
                <a:latin typeface="Calibri"/>
                <a:ea typeface="Calibri"/>
                <a:cs typeface="Calibri"/>
                <a:sym typeface="Calibri"/>
              </a:endParaRPr>
            </a:p>
          </p:txBody>
        </p:sp>
        <p:grpSp>
          <p:nvGrpSpPr>
            <p:cNvPr id="1344" name="Google Shape;1344;p110"/>
            <p:cNvGrpSpPr/>
            <p:nvPr/>
          </p:nvGrpSpPr>
          <p:grpSpPr>
            <a:xfrm>
              <a:off x="-37465" y="1494065"/>
              <a:ext cx="6795390" cy="628614"/>
              <a:chOff x="114486" y="618571"/>
              <a:chExt cx="5978700" cy="896100"/>
            </a:xfrm>
          </p:grpSpPr>
          <p:sp>
            <p:nvSpPr>
              <p:cNvPr id="1345" name="Google Shape;1345;p110"/>
              <p:cNvSpPr/>
              <p:nvPr/>
            </p:nvSpPr>
            <p:spPr>
              <a:xfrm>
                <a:off x="114486" y="618571"/>
                <a:ext cx="5978700" cy="896100"/>
              </a:xfrm>
              <a:prstGeom prst="homePlat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346" name="Google Shape;1346;p110"/>
              <p:cNvSpPr txBox="1"/>
              <p:nvPr/>
            </p:nvSpPr>
            <p:spPr>
              <a:xfrm>
                <a:off x="574596" y="682634"/>
                <a:ext cx="4111800" cy="7899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lt1"/>
                  </a:buClr>
                  <a:buSzPts val="2400"/>
                  <a:buFont typeface="Oswald Medium"/>
                  <a:buNone/>
                </a:pPr>
                <a:r>
                  <a:rPr lang="en-US" sz="2400">
                    <a:solidFill>
                      <a:schemeClr val="lt1"/>
                    </a:solidFill>
                    <a:latin typeface="Proxima Nova Semibold"/>
                    <a:ea typeface="Proxima Nova Semibold"/>
                    <a:cs typeface="Proxima Nova Semibold"/>
                    <a:sym typeface="Proxima Nova Semibold"/>
                  </a:rPr>
                  <a:t>CENIC Managed Solution</a:t>
                </a:r>
                <a:endParaRPr sz="2400">
                  <a:solidFill>
                    <a:schemeClr val="lt1"/>
                  </a:solidFill>
                  <a:latin typeface="Proxima Nova Semibold"/>
                  <a:ea typeface="Proxima Nova Semibold"/>
                  <a:cs typeface="Proxima Nova Semibold"/>
                  <a:sym typeface="Proxima Nova Semibold"/>
                </a:endParaRPr>
              </a:p>
            </p:txBody>
          </p:sp>
        </p:grpSp>
      </p:grpSp>
      <p:sp>
        <p:nvSpPr>
          <p:cNvPr id="1347" name="Google Shape;1347;p110"/>
          <p:cNvSpPr txBox="1"/>
          <p:nvPr/>
        </p:nvSpPr>
        <p:spPr>
          <a:xfrm>
            <a:off x="714000" y="1342100"/>
            <a:ext cx="10764000" cy="924300"/>
          </a:xfrm>
          <a:prstGeom prst="rect">
            <a:avLst/>
          </a:prstGeom>
          <a:noFill/>
          <a:ln>
            <a:noFill/>
          </a:ln>
        </p:spPr>
        <p:txBody>
          <a:bodyPr anchorCtr="0" anchor="t" bIns="45700" lIns="91425" spcFirstLastPara="1" rIns="91425" wrap="square" tIns="45700">
            <a:noAutofit/>
          </a:bodyPr>
          <a:lstStyle/>
          <a:p>
            <a:pPr indent="-381000" lvl="0" marL="457200" marR="0" rtl="0" algn="l">
              <a:lnSpc>
                <a:spcPct val="100000"/>
              </a:lnSpc>
              <a:spcBef>
                <a:spcPts val="1000"/>
              </a:spcBef>
              <a:spcAft>
                <a:spcPts val="0"/>
              </a:spcAft>
              <a:buClr>
                <a:schemeClr val="accent3"/>
              </a:buClr>
              <a:buSzPts val="2400"/>
              <a:buFont typeface="Proxima Nova"/>
              <a:buChar char="•"/>
            </a:pPr>
            <a:r>
              <a:rPr b="1" lang="en-US" sz="2400">
                <a:solidFill>
                  <a:schemeClr val="accent3"/>
                </a:solidFill>
                <a:latin typeface="Proxima Nova"/>
                <a:ea typeface="Proxima Nova"/>
                <a:cs typeface="Proxima Nova"/>
                <a:sym typeface="Proxima Nova"/>
              </a:rPr>
              <a:t>Operationally &amp; Technically Identical</a:t>
            </a:r>
            <a:endParaRPr b="1">
              <a:latin typeface="Proxima Nova"/>
              <a:ea typeface="Proxima Nova"/>
              <a:cs typeface="Proxima Nova"/>
              <a:sym typeface="Proxima Nova"/>
            </a:endParaRPr>
          </a:p>
          <a:p>
            <a:pPr indent="-381000" lvl="0" marL="457200" marR="0" rtl="0" algn="l">
              <a:lnSpc>
                <a:spcPct val="100000"/>
              </a:lnSpc>
              <a:spcBef>
                <a:spcPts val="0"/>
              </a:spcBef>
              <a:spcAft>
                <a:spcPts val="0"/>
              </a:spcAft>
              <a:buClr>
                <a:schemeClr val="accent3"/>
              </a:buClr>
              <a:buSzPts val="2400"/>
              <a:buFont typeface="Proxima Nova"/>
              <a:buChar char="•"/>
            </a:pPr>
            <a:r>
              <a:rPr b="1" lang="en-US" sz="2400">
                <a:solidFill>
                  <a:schemeClr val="accent3"/>
                </a:solidFill>
                <a:latin typeface="Proxima Nova"/>
                <a:ea typeface="Proxima Nova"/>
                <a:cs typeface="Proxima Nova"/>
                <a:sym typeface="Proxima Nova"/>
              </a:rPr>
              <a:t>Differing Responsibilities for Monitoring &amp; Response Activity</a:t>
            </a:r>
            <a:endParaRPr b="1" sz="2400">
              <a:solidFill>
                <a:schemeClr val="accent3"/>
              </a:solidFill>
              <a:latin typeface="Proxima Nova"/>
              <a:ea typeface="Proxima Nova"/>
              <a:cs typeface="Proxima Nova"/>
              <a:sym typeface="Proxima Nova"/>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p111"/>
          <p:cNvSpPr txBox="1"/>
          <p:nvPr>
            <p:ph type="ctrTitle"/>
          </p:nvPr>
        </p:nvSpPr>
        <p:spPr>
          <a:xfrm>
            <a:off x="75" y="2854075"/>
            <a:ext cx="12192000" cy="16803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sz="5600"/>
              <a:t>Layer 1 Services</a:t>
            </a:r>
            <a:endParaRPr sz="5600"/>
          </a:p>
          <a:p>
            <a:pPr indent="0" lvl="0" marL="0" rtl="0" algn="ctr">
              <a:spcBef>
                <a:spcPts val="0"/>
              </a:spcBef>
              <a:spcAft>
                <a:spcPts val="0"/>
              </a:spcAft>
              <a:buNone/>
            </a:pPr>
            <a:r>
              <a:rPr lang="en-US" sz="5600"/>
              <a:t>Optical Service</a:t>
            </a:r>
            <a:endParaRPr sz="56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sp>
        <p:nvSpPr>
          <p:cNvPr id="1359" name="Google Shape;1359;p112"/>
          <p:cNvSpPr txBox="1"/>
          <p:nvPr>
            <p:ph type="title"/>
          </p:nvPr>
        </p:nvSpPr>
        <p:spPr>
          <a:xfrm>
            <a:off x="346300" y="273450"/>
            <a:ext cx="4454400" cy="16002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3600"/>
              <a:t>Optical Service</a:t>
            </a:r>
            <a:endParaRPr sz="3600"/>
          </a:p>
        </p:txBody>
      </p:sp>
      <p:sp>
        <p:nvSpPr>
          <p:cNvPr id="1360" name="Google Shape;1360;p112"/>
          <p:cNvSpPr txBox="1"/>
          <p:nvPr>
            <p:ph idx="2" type="body"/>
          </p:nvPr>
        </p:nvSpPr>
        <p:spPr>
          <a:xfrm>
            <a:off x="292100" y="1873650"/>
            <a:ext cx="4457700" cy="4342200"/>
          </a:xfrm>
          <a:prstGeom prst="rect">
            <a:avLst/>
          </a:prstGeom>
        </p:spPr>
        <p:txBody>
          <a:bodyPr anchorCtr="0" anchor="t" bIns="45700" lIns="91425" spcFirstLastPara="1" rIns="91425" wrap="square" tIns="45700">
            <a:noAutofit/>
          </a:bodyPr>
          <a:lstStyle/>
          <a:p>
            <a:pPr indent="-323850" lvl="0" marL="457200" rtl="0" algn="l">
              <a:spcBef>
                <a:spcPts val="1000"/>
              </a:spcBef>
              <a:spcAft>
                <a:spcPts val="0"/>
              </a:spcAft>
              <a:buSzPts val="1500"/>
              <a:buChar char="●"/>
            </a:pPr>
            <a:r>
              <a:rPr lang="en-US" sz="2400"/>
              <a:t>Gets you from here to there and back on top of dark fiber, with no layer 2 or layer 3 equipment in between</a:t>
            </a:r>
            <a:endParaRPr sz="2400"/>
          </a:p>
          <a:p>
            <a:pPr indent="-323850" lvl="0" marL="457200" rtl="0" algn="l">
              <a:spcBef>
                <a:spcPts val="0"/>
              </a:spcBef>
              <a:spcAft>
                <a:spcPts val="0"/>
              </a:spcAft>
              <a:buSzPts val="1500"/>
              <a:buChar char="●"/>
            </a:pPr>
            <a:r>
              <a:rPr lang="en-US" sz="2400"/>
              <a:t>Any network can be run over the top of an optical service</a:t>
            </a:r>
            <a:endParaRPr sz="2400"/>
          </a:p>
          <a:p>
            <a:pPr indent="-323850" lvl="0" marL="457200" rtl="0" algn="l">
              <a:spcBef>
                <a:spcPts val="0"/>
              </a:spcBef>
              <a:spcAft>
                <a:spcPts val="0"/>
              </a:spcAft>
              <a:buSzPts val="1500"/>
              <a:buChar char="●"/>
            </a:pPr>
            <a:r>
              <a:rPr lang="en-US" sz="2400"/>
              <a:t>Example: 400 Gigabits per second of capacity between Los Angeles and Sunnyvale</a:t>
            </a:r>
            <a:endParaRPr sz="2400"/>
          </a:p>
          <a:p>
            <a:pPr indent="0" lvl="0" marL="0" rtl="0" algn="l">
              <a:spcBef>
                <a:spcPts val="1000"/>
              </a:spcBef>
              <a:spcAft>
                <a:spcPts val="0"/>
              </a:spcAft>
              <a:buNone/>
            </a:pPr>
            <a:r>
              <a:t/>
            </a:r>
            <a:endParaRPr sz="2500"/>
          </a:p>
          <a:p>
            <a:pPr indent="0" lvl="0" marL="0" rtl="0" algn="l">
              <a:spcBef>
                <a:spcPts val="1000"/>
              </a:spcBef>
              <a:spcAft>
                <a:spcPts val="0"/>
              </a:spcAft>
              <a:buNone/>
            </a:pPr>
            <a:r>
              <a:t/>
            </a:r>
            <a:endParaRPr sz="2400"/>
          </a:p>
        </p:txBody>
      </p:sp>
      <p:pic>
        <p:nvPicPr>
          <p:cNvPr id="1361" name="Google Shape;1361;p112"/>
          <p:cNvPicPr preferRelativeResize="0"/>
          <p:nvPr/>
        </p:nvPicPr>
        <p:blipFill rotWithShape="1">
          <a:blip r:embed="rId3">
            <a:alphaModFix/>
          </a:blip>
          <a:srcRect b="10766" l="19320" r="24319" t="17646"/>
          <a:stretch/>
        </p:blipFill>
        <p:spPr>
          <a:xfrm rot="2">
            <a:off x="4800700" y="3"/>
            <a:ext cx="7391299" cy="6857997"/>
          </a:xfrm>
          <a:prstGeom prst="rect">
            <a:avLst/>
          </a:prstGeom>
          <a:noFill/>
          <a:ln>
            <a:noFill/>
          </a:ln>
          <a:effectLst>
            <a:outerShdw blurRad="57150" rotWithShape="0" algn="bl" dir="5400000" dist="19050">
              <a:srgbClr val="000000">
                <a:alpha val="50000"/>
              </a:srgbClr>
            </a:outerShdw>
          </a:effectLst>
        </p:spPr>
      </p:pic>
      <p:sp>
        <p:nvSpPr>
          <p:cNvPr id="1362" name="Google Shape;1362;p112"/>
          <p:cNvSpPr/>
          <p:nvPr/>
        </p:nvSpPr>
        <p:spPr>
          <a:xfrm>
            <a:off x="7416800" y="3456950"/>
            <a:ext cx="1803387" cy="1930550"/>
          </a:xfrm>
          <a:custGeom>
            <a:rect b="b" l="l" r="r" t="t"/>
            <a:pathLst>
              <a:path extrusionOk="0" h="80264" w="72644">
                <a:moveTo>
                  <a:pt x="72644" y="80264"/>
                </a:moveTo>
                <a:cubicBezTo>
                  <a:pt x="56939" y="52780"/>
                  <a:pt x="34468" y="28645"/>
                  <a:pt x="9144" y="9652"/>
                </a:cubicBezTo>
                <a:cubicBezTo>
                  <a:pt x="5598" y="6993"/>
                  <a:pt x="3964" y="1982"/>
                  <a:pt x="0" y="0"/>
                </a:cubicBezTo>
              </a:path>
            </a:pathLst>
          </a:custGeom>
          <a:noFill/>
          <a:ln cap="flat" cmpd="sng" w="76200">
            <a:solidFill>
              <a:srgbClr val="92D050"/>
            </a:solidFill>
            <a:prstDash val="solid"/>
            <a:miter lim="8000"/>
            <a:headEnd len="sm" w="sm" type="none"/>
            <a:tailEnd len="med" w="med" type="triangle"/>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4" name="Shape 454"/>
        <p:cNvGrpSpPr/>
        <p:nvPr/>
      </p:nvGrpSpPr>
      <p:grpSpPr>
        <a:xfrm>
          <a:off x="0" y="0"/>
          <a:ext cx="0" cy="0"/>
          <a:chOff x="0" y="0"/>
          <a:chExt cx="0" cy="0"/>
        </a:xfrm>
      </p:grpSpPr>
      <p:grpSp>
        <p:nvGrpSpPr>
          <p:cNvPr id="455" name="Google Shape;455;p68"/>
          <p:cNvGrpSpPr/>
          <p:nvPr/>
        </p:nvGrpSpPr>
        <p:grpSpPr>
          <a:xfrm>
            <a:off x="3874053" y="1350702"/>
            <a:ext cx="4443321" cy="5006683"/>
            <a:chOff x="7393776" y="1271972"/>
            <a:chExt cx="4562400" cy="5191500"/>
          </a:xfrm>
        </p:grpSpPr>
        <p:sp>
          <p:nvSpPr>
            <p:cNvPr id="456" name="Google Shape;456;p68"/>
            <p:cNvSpPr/>
            <p:nvPr/>
          </p:nvSpPr>
          <p:spPr>
            <a:xfrm rot="5400000">
              <a:off x="7079226" y="1586522"/>
              <a:ext cx="5191500" cy="4562400"/>
            </a:xfrm>
            <a:prstGeom prst="hexagon">
              <a:avLst>
                <a:gd fmla="val 25000" name="adj"/>
                <a:gd fmla="val 115470" name="vf"/>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1600"/>
                <a:buFont typeface="Helvetica Neue"/>
                <a:buNone/>
              </a:pPr>
              <a:r>
                <a:t/>
              </a:r>
              <a:endParaRPr sz="1600">
                <a:solidFill>
                  <a:srgbClr val="FFFFFF"/>
                </a:solidFill>
                <a:latin typeface="Helvetica Neue"/>
                <a:ea typeface="Helvetica Neue"/>
                <a:cs typeface="Helvetica Neue"/>
                <a:sym typeface="Helvetica Neue"/>
              </a:endParaRPr>
            </a:p>
          </p:txBody>
        </p:sp>
        <p:sp>
          <p:nvSpPr>
            <p:cNvPr id="457" name="Google Shape;457;p68"/>
            <p:cNvSpPr txBox="1"/>
            <p:nvPr/>
          </p:nvSpPr>
          <p:spPr>
            <a:xfrm>
              <a:off x="7665425" y="3021575"/>
              <a:ext cx="4019100" cy="264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rgbClr val="073763"/>
                  </a:solidFill>
                  <a:latin typeface="Proxima Nova Semibold"/>
                  <a:ea typeface="Proxima Nova Semibold"/>
                  <a:cs typeface="Proxima Nova Semibold"/>
                  <a:sym typeface="Proxima Nova Semibold"/>
                </a:rPr>
                <a:t>CENIC connects California to the world</a:t>
              </a:r>
              <a:r>
                <a:rPr lang="en-US" sz="2200">
                  <a:solidFill>
                    <a:srgbClr val="073763"/>
                  </a:solidFill>
                  <a:latin typeface="Proxima Nova"/>
                  <a:ea typeface="Proxima Nova"/>
                  <a:cs typeface="Proxima Nova"/>
                  <a:sym typeface="Proxima Nova"/>
                </a:rPr>
                <a:t> </a:t>
              </a:r>
              <a:r>
                <a:rPr lang="en-US" sz="2200">
                  <a:latin typeface="Proxima Nova"/>
                  <a:ea typeface="Proxima Nova"/>
                  <a:cs typeface="Proxima Nova"/>
                  <a:sym typeface="Proxima Nova"/>
                </a:rPr>
                <a:t>– advancing education and research statewide by providing a world-class network essential for innovation, collaboration, and economic growth.</a:t>
              </a:r>
              <a:endParaRPr sz="2200">
                <a:latin typeface="Proxima Nova"/>
                <a:ea typeface="Proxima Nova"/>
                <a:cs typeface="Proxima Nova"/>
                <a:sym typeface="Proxima Nova"/>
              </a:endParaRPr>
            </a:p>
          </p:txBody>
        </p:sp>
        <p:pic>
          <p:nvPicPr>
            <p:cNvPr id="458" name="Google Shape;458;p68"/>
            <p:cNvPicPr preferRelativeResize="0"/>
            <p:nvPr/>
          </p:nvPicPr>
          <p:blipFill rotWithShape="1">
            <a:blip r:embed="rId3">
              <a:alphaModFix/>
            </a:blip>
            <a:srcRect b="29448" l="0" r="0" t="0"/>
            <a:stretch/>
          </p:blipFill>
          <p:spPr>
            <a:xfrm>
              <a:off x="8211950" y="1860400"/>
              <a:ext cx="2926051" cy="1161176"/>
            </a:xfrm>
            <a:prstGeom prst="rect">
              <a:avLst/>
            </a:prstGeom>
            <a:noFill/>
            <a:ln>
              <a:noFill/>
            </a:ln>
          </p:spPr>
        </p:pic>
      </p:grpSp>
      <p:sp>
        <p:nvSpPr>
          <p:cNvPr id="459" name="Google Shape;459;p68"/>
          <p:cNvSpPr txBox="1"/>
          <p:nvPr>
            <p:ph idx="4294967295" type="title"/>
          </p:nvPr>
        </p:nvSpPr>
        <p:spPr>
          <a:xfrm>
            <a:off x="797863" y="-660500"/>
            <a:ext cx="10595700" cy="1947000"/>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rgbClr val="FFFFFF"/>
              </a:buClr>
              <a:buSzPts val="2430"/>
              <a:buFont typeface="Arial"/>
              <a:buNone/>
            </a:pPr>
            <a:r>
              <a:rPr lang="en-US" sz="3130">
                <a:solidFill>
                  <a:srgbClr val="FFFFFF"/>
                </a:solidFill>
              </a:rPr>
              <a:t>Non-Profit Research and Education Networks:</a:t>
            </a:r>
            <a:br>
              <a:rPr lang="en-US" sz="2730">
                <a:solidFill>
                  <a:srgbClr val="FFFFFF"/>
                </a:solidFill>
              </a:rPr>
            </a:br>
            <a:r>
              <a:rPr lang="en-US" sz="2730">
                <a:solidFill>
                  <a:srgbClr val="FFFFFF"/>
                </a:solidFill>
              </a:rPr>
              <a:t>Critical Infrastructure Powering Our Nation’s Most Important Work</a:t>
            </a:r>
            <a:endParaRPr sz="3180"/>
          </a:p>
        </p:txBody>
      </p:sp>
      <p:grpSp>
        <p:nvGrpSpPr>
          <p:cNvPr id="460" name="Google Shape;460;p68"/>
          <p:cNvGrpSpPr/>
          <p:nvPr/>
        </p:nvGrpSpPr>
        <p:grpSpPr>
          <a:xfrm>
            <a:off x="458891" y="1641675"/>
            <a:ext cx="3592561" cy="745526"/>
            <a:chOff x="458891" y="1641675"/>
            <a:chExt cx="3592561" cy="745526"/>
          </a:xfrm>
        </p:grpSpPr>
        <p:sp>
          <p:nvSpPr>
            <p:cNvPr id="461" name="Google Shape;461;p68"/>
            <p:cNvSpPr txBox="1"/>
            <p:nvPr/>
          </p:nvSpPr>
          <p:spPr>
            <a:xfrm>
              <a:off x="458891" y="1784074"/>
              <a:ext cx="2926200" cy="400200"/>
            </a:xfrm>
            <a:prstGeom prst="rect">
              <a:avLst/>
            </a:prstGeom>
            <a:noFill/>
            <a:ln>
              <a:noFill/>
            </a:ln>
          </p:spPr>
          <p:txBody>
            <a:bodyPr anchorCtr="0" anchor="t" bIns="91425" lIns="91425" spcFirstLastPara="1" rIns="91425" wrap="square" tIns="91425">
              <a:spAutoFit/>
            </a:bodyPr>
            <a:lstStyle/>
            <a:p>
              <a:pPr indent="0" lvl="0" marL="0" rtl="0" algn="r">
                <a:lnSpc>
                  <a:spcPct val="100000"/>
                </a:lnSpc>
                <a:spcBef>
                  <a:spcPts val="0"/>
                </a:spcBef>
                <a:spcAft>
                  <a:spcPts val="0"/>
                </a:spcAft>
                <a:buNone/>
              </a:pPr>
              <a:r>
                <a:rPr lang="en-US">
                  <a:solidFill>
                    <a:schemeClr val="lt1"/>
                  </a:solidFill>
                  <a:latin typeface="Proxima Nova"/>
                  <a:ea typeface="Proxima Nova"/>
                  <a:cs typeface="Proxima Nova"/>
                  <a:sym typeface="Proxima Nova"/>
                </a:rPr>
                <a:t>HIGHER-ED</a:t>
              </a:r>
              <a:endParaRPr>
                <a:solidFill>
                  <a:schemeClr val="lt1"/>
                </a:solidFill>
                <a:latin typeface="Proxima Nova"/>
                <a:ea typeface="Proxima Nova"/>
                <a:cs typeface="Proxima Nova"/>
                <a:sym typeface="Proxima Nova"/>
              </a:endParaRPr>
            </a:p>
          </p:txBody>
        </p:sp>
        <p:pic>
          <p:nvPicPr>
            <p:cNvPr id="462" name="Google Shape;462;p68"/>
            <p:cNvPicPr preferRelativeResize="0"/>
            <p:nvPr/>
          </p:nvPicPr>
          <p:blipFill rotWithShape="1">
            <a:blip r:embed="rId4">
              <a:alphaModFix/>
            </a:blip>
            <a:srcRect b="80983" l="26285" r="67463" t="4126"/>
            <a:stretch/>
          </p:blipFill>
          <p:spPr>
            <a:xfrm>
              <a:off x="3336050" y="1641675"/>
              <a:ext cx="715402" cy="745526"/>
            </a:xfrm>
            <a:prstGeom prst="rect">
              <a:avLst/>
            </a:prstGeom>
            <a:noFill/>
            <a:ln>
              <a:noFill/>
            </a:ln>
          </p:spPr>
        </p:pic>
      </p:grpSp>
      <p:grpSp>
        <p:nvGrpSpPr>
          <p:cNvPr id="463" name="Google Shape;463;p68"/>
          <p:cNvGrpSpPr/>
          <p:nvPr/>
        </p:nvGrpSpPr>
        <p:grpSpPr>
          <a:xfrm>
            <a:off x="-108026" y="2545168"/>
            <a:ext cx="3624803" cy="745526"/>
            <a:chOff x="-108026" y="2545168"/>
            <a:chExt cx="3624803" cy="745526"/>
          </a:xfrm>
        </p:grpSpPr>
        <p:sp>
          <p:nvSpPr>
            <p:cNvPr id="464" name="Google Shape;464;p68"/>
            <p:cNvSpPr txBox="1"/>
            <p:nvPr/>
          </p:nvSpPr>
          <p:spPr>
            <a:xfrm>
              <a:off x="-108026" y="2730499"/>
              <a:ext cx="2926200" cy="400200"/>
            </a:xfrm>
            <a:prstGeom prst="rect">
              <a:avLst/>
            </a:prstGeom>
            <a:noFill/>
            <a:ln>
              <a:noFill/>
            </a:ln>
          </p:spPr>
          <p:txBody>
            <a:bodyPr anchorCtr="0" anchor="t" bIns="91425" lIns="91425" spcFirstLastPara="1" rIns="91425" wrap="square" tIns="91425">
              <a:spAutoFit/>
            </a:bodyPr>
            <a:lstStyle/>
            <a:p>
              <a:pPr indent="0" lvl="0" marL="0" rtl="0" algn="r">
                <a:lnSpc>
                  <a:spcPct val="100000"/>
                </a:lnSpc>
                <a:spcBef>
                  <a:spcPts val="0"/>
                </a:spcBef>
                <a:spcAft>
                  <a:spcPts val="0"/>
                </a:spcAft>
                <a:buNone/>
              </a:pPr>
              <a:r>
                <a:rPr lang="en-US">
                  <a:solidFill>
                    <a:schemeClr val="lt1"/>
                  </a:solidFill>
                  <a:latin typeface="Proxima Nova"/>
                  <a:ea typeface="Proxima Nova"/>
                  <a:cs typeface="Proxima Nova"/>
                  <a:sym typeface="Proxima Nova"/>
                </a:rPr>
                <a:t>RESEARCH CENTERS</a:t>
              </a:r>
              <a:endParaRPr>
                <a:solidFill>
                  <a:schemeClr val="lt1"/>
                </a:solidFill>
                <a:latin typeface="Proxima Nova"/>
                <a:ea typeface="Proxima Nova"/>
                <a:cs typeface="Proxima Nova"/>
                <a:sym typeface="Proxima Nova"/>
              </a:endParaRPr>
            </a:p>
          </p:txBody>
        </p:sp>
        <p:pic>
          <p:nvPicPr>
            <p:cNvPr id="465" name="Google Shape;465;p68"/>
            <p:cNvPicPr preferRelativeResize="0"/>
            <p:nvPr/>
          </p:nvPicPr>
          <p:blipFill rotWithShape="1">
            <a:blip r:embed="rId4">
              <a:alphaModFix/>
            </a:blip>
            <a:srcRect b="63087" l="21612" r="72135" t="22021"/>
            <a:stretch/>
          </p:blipFill>
          <p:spPr>
            <a:xfrm>
              <a:off x="2801375" y="2545168"/>
              <a:ext cx="715402" cy="745526"/>
            </a:xfrm>
            <a:prstGeom prst="rect">
              <a:avLst/>
            </a:prstGeom>
            <a:noFill/>
            <a:ln>
              <a:noFill/>
            </a:ln>
          </p:spPr>
        </p:pic>
      </p:grpSp>
      <p:grpSp>
        <p:nvGrpSpPr>
          <p:cNvPr id="466" name="Google Shape;466;p68"/>
          <p:cNvGrpSpPr/>
          <p:nvPr/>
        </p:nvGrpSpPr>
        <p:grpSpPr>
          <a:xfrm>
            <a:off x="793432" y="3501393"/>
            <a:ext cx="2211270" cy="745526"/>
            <a:chOff x="793432" y="3501393"/>
            <a:chExt cx="2211270" cy="745526"/>
          </a:xfrm>
        </p:grpSpPr>
        <p:sp>
          <p:nvSpPr>
            <p:cNvPr id="467" name="Google Shape;467;p68"/>
            <p:cNvSpPr txBox="1"/>
            <p:nvPr/>
          </p:nvSpPr>
          <p:spPr>
            <a:xfrm>
              <a:off x="793432" y="3669633"/>
              <a:ext cx="1523100" cy="400200"/>
            </a:xfrm>
            <a:prstGeom prst="rect">
              <a:avLst/>
            </a:prstGeom>
            <a:noFill/>
            <a:ln>
              <a:noFill/>
            </a:ln>
          </p:spPr>
          <p:txBody>
            <a:bodyPr anchorCtr="0" anchor="t" bIns="91425" lIns="91425" spcFirstLastPara="1" rIns="91425" wrap="square" tIns="91425">
              <a:spAutoFit/>
            </a:bodyPr>
            <a:lstStyle/>
            <a:p>
              <a:pPr indent="0" lvl="0" marL="0" rtl="0" algn="r">
                <a:lnSpc>
                  <a:spcPct val="100000"/>
                </a:lnSpc>
                <a:spcBef>
                  <a:spcPts val="0"/>
                </a:spcBef>
                <a:spcAft>
                  <a:spcPts val="0"/>
                </a:spcAft>
                <a:buNone/>
              </a:pPr>
              <a:r>
                <a:rPr lang="en-US">
                  <a:solidFill>
                    <a:schemeClr val="lt1"/>
                  </a:solidFill>
                  <a:latin typeface="Proxima Nova"/>
                  <a:ea typeface="Proxima Nova"/>
                  <a:cs typeface="Proxima Nova"/>
                  <a:sym typeface="Proxima Nova"/>
                </a:rPr>
                <a:t>K-12</a:t>
              </a:r>
              <a:endParaRPr>
                <a:solidFill>
                  <a:schemeClr val="lt1"/>
                </a:solidFill>
                <a:latin typeface="Proxima Nova"/>
                <a:ea typeface="Proxima Nova"/>
                <a:cs typeface="Proxima Nova"/>
                <a:sym typeface="Proxima Nova"/>
              </a:endParaRPr>
            </a:p>
          </p:txBody>
        </p:sp>
        <p:pic>
          <p:nvPicPr>
            <p:cNvPr id="468" name="Google Shape;468;p68"/>
            <p:cNvPicPr preferRelativeResize="0"/>
            <p:nvPr/>
          </p:nvPicPr>
          <p:blipFill rotWithShape="1">
            <a:blip r:embed="rId4">
              <a:alphaModFix/>
            </a:blip>
            <a:srcRect b="43988" l="17138" r="76610" t="41120"/>
            <a:stretch/>
          </p:blipFill>
          <p:spPr>
            <a:xfrm>
              <a:off x="2289300" y="3501393"/>
              <a:ext cx="715402" cy="745526"/>
            </a:xfrm>
            <a:prstGeom prst="rect">
              <a:avLst/>
            </a:prstGeom>
            <a:noFill/>
            <a:ln>
              <a:noFill/>
            </a:ln>
          </p:spPr>
        </p:pic>
      </p:grpSp>
      <p:grpSp>
        <p:nvGrpSpPr>
          <p:cNvPr id="469" name="Google Shape;469;p68"/>
          <p:cNvGrpSpPr/>
          <p:nvPr/>
        </p:nvGrpSpPr>
        <p:grpSpPr>
          <a:xfrm>
            <a:off x="1324455" y="4411605"/>
            <a:ext cx="2192322" cy="745526"/>
            <a:chOff x="1324455" y="4411605"/>
            <a:chExt cx="2192322" cy="745526"/>
          </a:xfrm>
        </p:grpSpPr>
        <p:sp>
          <p:nvSpPr>
            <p:cNvPr id="470" name="Google Shape;470;p68"/>
            <p:cNvSpPr txBox="1"/>
            <p:nvPr/>
          </p:nvSpPr>
          <p:spPr>
            <a:xfrm>
              <a:off x="1324455" y="4554148"/>
              <a:ext cx="1523100" cy="400200"/>
            </a:xfrm>
            <a:prstGeom prst="rect">
              <a:avLst/>
            </a:prstGeom>
            <a:noFill/>
            <a:ln>
              <a:noFill/>
            </a:ln>
          </p:spPr>
          <p:txBody>
            <a:bodyPr anchorCtr="0" anchor="t" bIns="91425" lIns="91425" spcFirstLastPara="1" rIns="91425" wrap="square" tIns="91425">
              <a:spAutoFit/>
            </a:bodyPr>
            <a:lstStyle/>
            <a:p>
              <a:pPr indent="0" lvl="0" marL="0" rtl="0" algn="r">
                <a:lnSpc>
                  <a:spcPct val="100000"/>
                </a:lnSpc>
                <a:spcBef>
                  <a:spcPts val="0"/>
                </a:spcBef>
                <a:spcAft>
                  <a:spcPts val="0"/>
                </a:spcAft>
                <a:buNone/>
              </a:pPr>
              <a:r>
                <a:rPr lang="en-US">
                  <a:solidFill>
                    <a:schemeClr val="lt1"/>
                  </a:solidFill>
                  <a:latin typeface="Proxima Nova"/>
                  <a:ea typeface="Proxima Nova"/>
                  <a:cs typeface="Proxima Nova"/>
                  <a:sym typeface="Proxima Nova"/>
                </a:rPr>
                <a:t>LIBRARIES</a:t>
              </a:r>
              <a:endParaRPr>
                <a:solidFill>
                  <a:schemeClr val="lt1"/>
                </a:solidFill>
                <a:latin typeface="Proxima Nova"/>
                <a:ea typeface="Proxima Nova"/>
                <a:cs typeface="Proxima Nova"/>
                <a:sym typeface="Proxima Nova"/>
              </a:endParaRPr>
            </a:p>
          </p:txBody>
        </p:sp>
        <p:pic>
          <p:nvPicPr>
            <p:cNvPr id="471" name="Google Shape;471;p68"/>
            <p:cNvPicPr preferRelativeResize="0"/>
            <p:nvPr/>
          </p:nvPicPr>
          <p:blipFill rotWithShape="1">
            <a:blip r:embed="rId4">
              <a:alphaModFix/>
            </a:blip>
            <a:srcRect b="25808" l="21612" r="72135" t="59300"/>
            <a:stretch/>
          </p:blipFill>
          <p:spPr>
            <a:xfrm>
              <a:off x="2801375" y="4411605"/>
              <a:ext cx="715402" cy="745526"/>
            </a:xfrm>
            <a:prstGeom prst="rect">
              <a:avLst/>
            </a:prstGeom>
            <a:noFill/>
            <a:ln>
              <a:noFill/>
            </a:ln>
          </p:spPr>
        </p:pic>
      </p:grpSp>
      <p:grpSp>
        <p:nvGrpSpPr>
          <p:cNvPr id="472" name="Google Shape;472;p68"/>
          <p:cNvGrpSpPr/>
          <p:nvPr/>
        </p:nvGrpSpPr>
        <p:grpSpPr>
          <a:xfrm>
            <a:off x="757695" y="5353743"/>
            <a:ext cx="3293757" cy="745526"/>
            <a:chOff x="757695" y="5353743"/>
            <a:chExt cx="3293757" cy="745526"/>
          </a:xfrm>
        </p:grpSpPr>
        <p:sp>
          <p:nvSpPr>
            <p:cNvPr id="473" name="Google Shape;473;p68"/>
            <p:cNvSpPr txBox="1"/>
            <p:nvPr/>
          </p:nvSpPr>
          <p:spPr>
            <a:xfrm>
              <a:off x="757695" y="5518871"/>
              <a:ext cx="2619000" cy="400200"/>
            </a:xfrm>
            <a:prstGeom prst="rect">
              <a:avLst/>
            </a:prstGeom>
            <a:noFill/>
            <a:ln>
              <a:noFill/>
            </a:ln>
          </p:spPr>
          <p:txBody>
            <a:bodyPr anchorCtr="0" anchor="t" bIns="91425" lIns="91425" spcFirstLastPara="1" rIns="91425" wrap="square" tIns="91425">
              <a:spAutoFit/>
            </a:bodyPr>
            <a:lstStyle/>
            <a:p>
              <a:pPr indent="0" lvl="0" marL="0" rtl="0" algn="r">
                <a:lnSpc>
                  <a:spcPct val="100000"/>
                </a:lnSpc>
                <a:spcBef>
                  <a:spcPts val="0"/>
                </a:spcBef>
                <a:spcAft>
                  <a:spcPts val="0"/>
                </a:spcAft>
                <a:buNone/>
              </a:pPr>
              <a:r>
                <a:rPr lang="en-US">
                  <a:solidFill>
                    <a:schemeClr val="lt1"/>
                  </a:solidFill>
                  <a:latin typeface="Proxima Nova"/>
                  <a:ea typeface="Proxima Nova"/>
                  <a:cs typeface="Proxima Nova"/>
                  <a:sym typeface="Proxima Nova"/>
                </a:rPr>
                <a:t>COMMUNITY NON-PROFITS</a:t>
              </a:r>
              <a:endParaRPr>
                <a:solidFill>
                  <a:schemeClr val="lt1"/>
                </a:solidFill>
                <a:latin typeface="Proxima Nova"/>
                <a:ea typeface="Proxima Nova"/>
                <a:cs typeface="Proxima Nova"/>
                <a:sym typeface="Proxima Nova"/>
              </a:endParaRPr>
            </a:p>
          </p:txBody>
        </p:sp>
        <p:pic>
          <p:nvPicPr>
            <p:cNvPr id="474" name="Google Shape;474;p68"/>
            <p:cNvPicPr preferRelativeResize="0"/>
            <p:nvPr/>
          </p:nvPicPr>
          <p:blipFill rotWithShape="1">
            <a:blip r:embed="rId4">
              <a:alphaModFix/>
            </a:blip>
            <a:srcRect b="6991" l="26285" r="67463" t="78118"/>
            <a:stretch/>
          </p:blipFill>
          <p:spPr>
            <a:xfrm>
              <a:off x="3336050" y="5353743"/>
              <a:ext cx="715402" cy="745526"/>
            </a:xfrm>
            <a:prstGeom prst="rect">
              <a:avLst/>
            </a:prstGeom>
            <a:noFill/>
            <a:ln>
              <a:noFill/>
            </a:ln>
          </p:spPr>
        </p:pic>
      </p:grpSp>
      <p:grpSp>
        <p:nvGrpSpPr>
          <p:cNvPr id="475" name="Google Shape;475;p68"/>
          <p:cNvGrpSpPr/>
          <p:nvPr/>
        </p:nvGrpSpPr>
        <p:grpSpPr>
          <a:xfrm>
            <a:off x="8233000" y="1641675"/>
            <a:ext cx="3606674" cy="745526"/>
            <a:chOff x="8233000" y="1641675"/>
            <a:chExt cx="3606674" cy="745526"/>
          </a:xfrm>
        </p:grpSpPr>
        <p:sp>
          <p:nvSpPr>
            <p:cNvPr id="476" name="Google Shape;476;p68"/>
            <p:cNvSpPr txBox="1"/>
            <p:nvPr/>
          </p:nvSpPr>
          <p:spPr>
            <a:xfrm>
              <a:off x="8913474" y="1821382"/>
              <a:ext cx="2926200" cy="400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US">
                  <a:solidFill>
                    <a:schemeClr val="lt1"/>
                  </a:solidFill>
                  <a:latin typeface="Proxima Nova"/>
                  <a:ea typeface="Proxima Nova"/>
                  <a:cs typeface="Proxima Nova"/>
                  <a:sym typeface="Proxima Nova"/>
                </a:rPr>
                <a:t>INDIGENOUS COMMUNITIES</a:t>
              </a:r>
              <a:endParaRPr>
                <a:solidFill>
                  <a:schemeClr val="lt1"/>
                </a:solidFill>
                <a:latin typeface="Proxima Nova"/>
                <a:ea typeface="Proxima Nova"/>
                <a:cs typeface="Proxima Nova"/>
                <a:sym typeface="Proxima Nova"/>
              </a:endParaRPr>
            </a:p>
          </p:txBody>
        </p:sp>
        <p:pic>
          <p:nvPicPr>
            <p:cNvPr id="477" name="Google Shape;477;p68"/>
            <p:cNvPicPr preferRelativeResize="0"/>
            <p:nvPr/>
          </p:nvPicPr>
          <p:blipFill rotWithShape="1">
            <a:blip r:embed="rId4">
              <a:alphaModFix/>
            </a:blip>
            <a:srcRect b="80983" l="69076" r="24672" t="4126"/>
            <a:stretch/>
          </p:blipFill>
          <p:spPr>
            <a:xfrm>
              <a:off x="8233000" y="1641675"/>
              <a:ext cx="715402" cy="745526"/>
            </a:xfrm>
            <a:prstGeom prst="rect">
              <a:avLst/>
            </a:prstGeom>
            <a:noFill/>
            <a:ln>
              <a:noFill/>
            </a:ln>
          </p:spPr>
        </p:pic>
      </p:grpSp>
      <p:grpSp>
        <p:nvGrpSpPr>
          <p:cNvPr id="478" name="Google Shape;478;p68"/>
          <p:cNvGrpSpPr/>
          <p:nvPr/>
        </p:nvGrpSpPr>
        <p:grpSpPr>
          <a:xfrm>
            <a:off x="8760125" y="2553587"/>
            <a:ext cx="3618709" cy="745526"/>
            <a:chOff x="8760125" y="2553587"/>
            <a:chExt cx="3618709" cy="745526"/>
          </a:xfrm>
        </p:grpSpPr>
        <p:sp>
          <p:nvSpPr>
            <p:cNvPr id="479" name="Google Shape;479;p68"/>
            <p:cNvSpPr txBox="1"/>
            <p:nvPr/>
          </p:nvSpPr>
          <p:spPr>
            <a:xfrm>
              <a:off x="9452634" y="2710304"/>
              <a:ext cx="2926200" cy="400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US">
                  <a:solidFill>
                    <a:schemeClr val="lt1"/>
                  </a:solidFill>
                  <a:latin typeface="Proxima Nova"/>
                  <a:ea typeface="Proxima Nova"/>
                  <a:cs typeface="Proxima Nova"/>
                  <a:sym typeface="Proxima Nova"/>
                </a:rPr>
                <a:t>GOVERNMENT</a:t>
              </a:r>
              <a:endParaRPr>
                <a:solidFill>
                  <a:schemeClr val="lt1"/>
                </a:solidFill>
                <a:latin typeface="Proxima Nova"/>
                <a:ea typeface="Proxima Nova"/>
                <a:cs typeface="Proxima Nova"/>
                <a:sym typeface="Proxima Nova"/>
              </a:endParaRPr>
            </a:p>
          </p:txBody>
        </p:sp>
        <p:pic>
          <p:nvPicPr>
            <p:cNvPr id="480" name="Google Shape;480;p68"/>
            <p:cNvPicPr preferRelativeResize="0"/>
            <p:nvPr/>
          </p:nvPicPr>
          <p:blipFill rotWithShape="1">
            <a:blip r:embed="rId4">
              <a:alphaModFix/>
            </a:blip>
            <a:srcRect b="62768" l="73682" r="20066" t="22340"/>
            <a:stretch/>
          </p:blipFill>
          <p:spPr>
            <a:xfrm>
              <a:off x="8760125" y="2553587"/>
              <a:ext cx="715402" cy="745526"/>
            </a:xfrm>
            <a:prstGeom prst="rect">
              <a:avLst/>
            </a:prstGeom>
            <a:noFill/>
            <a:ln>
              <a:noFill/>
            </a:ln>
          </p:spPr>
        </p:pic>
      </p:grpSp>
      <p:grpSp>
        <p:nvGrpSpPr>
          <p:cNvPr id="481" name="Google Shape;481;p68"/>
          <p:cNvGrpSpPr/>
          <p:nvPr/>
        </p:nvGrpSpPr>
        <p:grpSpPr>
          <a:xfrm>
            <a:off x="9279725" y="3502625"/>
            <a:ext cx="2235137" cy="745526"/>
            <a:chOff x="9279725" y="3502625"/>
            <a:chExt cx="2235137" cy="745526"/>
          </a:xfrm>
        </p:grpSpPr>
        <p:sp>
          <p:nvSpPr>
            <p:cNvPr id="482" name="Google Shape;482;p68"/>
            <p:cNvSpPr txBox="1"/>
            <p:nvPr/>
          </p:nvSpPr>
          <p:spPr>
            <a:xfrm>
              <a:off x="9991762" y="3661006"/>
              <a:ext cx="1523100" cy="400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US">
                  <a:solidFill>
                    <a:schemeClr val="lt1"/>
                  </a:solidFill>
                  <a:latin typeface="Proxima Nova"/>
                  <a:ea typeface="Proxima Nova"/>
                  <a:cs typeface="Proxima Nova"/>
                  <a:sym typeface="Proxima Nova"/>
                </a:rPr>
                <a:t>HEALTHCARE</a:t>
              </a:r>
              <a:endParaRPr>
                <a:solidFill>
                  <a:schemeClr val="lt1"/>
                </a:solidFill>
                <a:latin typeface="Proxima Nova"/>
                <a:ea typeface="Proxima Nova"/>
                <a:cs typeface="Proxima Nova"/>
                <a:sym typeface="Proxima Nova"/>
              </a:endParaRPr>
            </a:p>
          </p:txBody>
        </p:sp>
        <p:pic>
          <p:nvPicPr>
            <p:cNvPr id="483" name="Google Shape;483;p68"/>
            <p:cNvPicPr preferRelativeResize="0"/>
            <p:nvPr/>
          </p:nvPicPr>
          <p:blipFill rotWithShape="1">
            <a:blip r:embed="rId4">
              <a:alphaModFix/>
            </a:blip>
            <a:srcRect b="43812" l="78222" r="15525" t="41296"/>
            <a:stretch/>
          </p:blipFill>
          <p:spPr>
            <a:xfrm>
              <a:off x="9279725" y="3502625"/>
              <a:ext cx="715402" cy="745526"/>
            </a:xfrm>
            <a:prstGeom prst="rect">
              <a:avLst/>
            </a:prstGeom>
            <a:noFill/>
            <a:ln>
              <a:noFill/>
            </a:ln>
          </p:spPr>
        </p:pic>
      </p:grpSp>
      <p:grpSp>
        <p:nvGrpSpPr>
          <p:cNvPr id="484" name="Google Shape;484;p68"/>
          <p:cNvGrpSpPr/>
          <p:nvPr/>
        </p:nvGrpSpPr>
        <p:grpSpPr>
          <a:xfrm>
            <a:off x="8760125" y="4393537"/>
            <a:ext cx="2229196" cy="745526"/>
            <a:chOff x="8760125" y="4393537"/>
            <a:chExt cx="2229196" cy="745526"/>
          </a:xfrm>
        </p:grpSpPr>
        <p:sp>
          <p:nvSpPr>
            <p:cNvPr id="485" name="Google Shape;485;p68"/>
            <p:cNvSpPr txBox="1"/>
            <p:nvPr/>
          </p:nvSpPr>
          <p:spPr>
            <a:xfrm>
              <a:off x="9466221" y="4556887"/>
              <a:ext cx="1523100" cy="400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US">
                  <a:solidFill>
                    <a:schemeClr val="lt1"/>
                  </a:solidFill>
                  <a:latin typeface="Proxima Nova"/>
                  <a:ea typeface="Proxima Nova"/>
                  <a:cs typeface="Proxima Nova"/>
                  <a:sym typeface="Proxima Nova"/>
                </a:rPr>
                <a:t>PUBLIC SAFETY</a:t>
              </a:r>
              <a:endParaRPr>
                <a:solidFill>
                  <a:schemeClr val="lt1"/>
                </a:solidFill>
                <a:latin typeface="Proxima Nova"/>
                <a:ea typeface="Proxima Nova"/>
                <a:cs typeface="Proxima Nova"/>
                <a:sym typeface="Proxima Nova"/>
              </a:endParaRPr>
            </a:p>
          </p:txBody>
        </p:sp>
        <p:pic>
          <p:nvPicPr>
            <p:cNvPr id="486" name="Google Shape;486;p68"/>
            <p:cNvPicPr preferRelativeResize="0"/>
            <p:nvPr/>
          </p:nvPicPr>
          <p:blipFill rotWithShape="1">
            <a:blip r:embed="rId4">
              <a:alphaModFix/>
            </a:blip>
            <a:srcRect b="26018" l="73682" r="20066" t="59090"/>
            <a:stretch/>
          </p:blipFill>
          <p:spPr>
            <a:xfrm>
              <a:off x="8760125" y="4393537"/>
              <a:ext cx="715402" cy="745526"/>
            </a:xfrm>
            <a:prstGeom prst="rect">
              <a:avLst/>
            </a:prstGeom>
            <a:noFill/>
            <a:ln>
              <a:noFill/>
            </a:ln>
          </p:spPr>
        </p:pic>
      </p:grpSp>
      <p:grpSp>
        <p:nvGrpSpPr>
          <p:cNvPr id="487" name="Google Shape;487;p68"/>
          <p:cNvGrpSpPr/>
          <p:nvPr/>
        </p:nvGrpSpPr>
        <p:grpSpPr>
          <a:xfrm>
            <a:off x="8233000" y="5353737"/>
            <a:ext cx="3319329" cy="745526"/>
            <a:chOff x="8233000" y="5353737"/>
            <a:chExt cx="3319329" cy="745526"/>
          </a:xfrm>
        </p:grpSpPr>
        <p:sp>
          <p:nvSpPr>
            <p:cNvPr id="488" name="Google Shape;488;p68"/>
            <p:cNvSpPr txBox="1"/>
            <p:nvPr/>
          </p:nvSpPr>
          <p:spPr>
            <a:xfrm>
              <a:off x="8933329" y="5529201"/>
              <a:ext cx="2619000" cy="400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US">
                  <a:solidFill>
                    <a:schemeClr val="lt1"/>
                  </a:solidFill>
                  <a:latin typeface="Proxima Nova"/>
                  <a:ea typeface="Proxima Nova"/>
                  <a:cs typeface="Proxima Nova"/>
                  <a:sym typeface="Proxima Nova"/>
                </a:rPr>
                <a:t>CULTURAL INSTITUTIONS</a:t>
              </a:r>
              <a:endParaRPr>
                <a:solidFill>
                  <a:schemeClr val="lt1"/>
                </a:solidFill>
                <a:latin typeface="Proxima Nova"/>
                <a:ea typeface="Proxima Nova"/>
                <a:cs typeface="Proxima Nova"/>
                <a:sym typeface="Proxima Nova"/>
              </a:endParaRPr>
            </a:p>
          </p:txBody>
        </p:sp>
        <p:pic>
          <p:nvPicPr>
            <p:cNvPr id="489" name="Google Shape;489;p68"/>
            <p:cNvPicPr preferRelativeResize="0"/>
            <p:nvPr/>
          </p:nvPicPr>
          <p:blipFill rotWithShape="1">
            <a:blip r:embed="rId4">
              <a:alphaModFix/>
            </a:blip>
            <a:srcRect b="6839" l="69076" r="24672" t="78270"/>
            <a:stretch/>
          </p:blipFill>
          <p:spPr>
            <a:xfrm>
              <a:off x="8233000" y="5353737"/>
              <a:ext cx="715402" cy="745526"/>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1000"/>
                                        <p:tgtEl>
                                          <p:spTgt spid="4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1000"/>
                                        <p:tgtEl>
                                          <p:spTgt spid="46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1000"/>
                                        <p:tgtEl>
                                          <p:spTgt spid="46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1000"/>
                                        <p:tgtEl>
                                          <p:spTgt spid="466"/>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1000"/>
                                        <p:tgtEl>
                                          <p:spTgt spid="469"/>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1000"/>
                                        <p:tgtEl>
                                          <p:spTgt spid="472"/>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1000"/>
                                        <p:tgtEl>
                                          <p:spTgt spid="475"/>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1000"/>
                                        <p:tgtEl>
                                          <p:spTgt spid="478"/>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1000"/>
                                        <p:tgtEl>
                                          <p:spTgt spid="481"/>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1000"/>
                                        <p:tgtEl>
                                          <p:spTgt spid="484"/>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1000"/>
                                        <p:tgtEl>
                                          <p:spTgt spid="4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7" name="Shape 1367"/>
        <p:cNvGrpSpPr/>
        <p:nvPr/>
      </p:nvGrpSpPr>
      <p:grpSpPr>
        <a:xfrm>
          <a:off x="0" y="0"/>
          <a:ext cx="0" cy="0"/>
          <a:chOff x="0" y="0"/>
          <a:chExt cx="0" cy="0"/>
        </a:xfrm>
      </p:grpSpPr>
      <p:sp>
        <p:nvSpPr>
          <p:cNvPr id="1368" name="Google Shape;1368;p113"/>
          <p:cNvSpPr txBox="1"/>
          <p:nvPr>
            <p:ph type="ctrTitle"/>
          </p:nvPr>
        </p:nvSpPr>
        <p:spPr>
          <a:xfrm>
            <a:off x="75" y="2320675"/>
            <a:ext cx="12192000" cy="16803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Metro Optical Services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3" name="Shape 1373"/>
        <p:cNvGrpSpPr/>
        <p:nvPr/>
      </p:nvGrpSpPr>
      <p:grpSpPr>
        <a:xfrm>
          <a:off x="0" y="0"/>
          <a:ext cx="0" cy="0"/>
          <a:chOff x="0" y="0"/>
          <a:chExt cx="0" cy="0"/>
        </a:xfrm>
      </p:grpSpPr>
      <p:sp>
        <p:nvSpPr>
          <p:cNvPr id="1374" name="Google Shape;1374;p114"/>
          <p:cNvSpPr txBox="1"/>
          <p:nvPr>
            <p:ph type="title"/>
          </p:nvPr>
        </p:nvSpPr>
        <p:spPr>
          <a:xfrm>
            <a:off x="371049" y="0"/>
            <a:ext cx="11620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Metro Optical Solutions</a:t>
            </a:r>
            <a:endParaRPr/>
          </a:p>
        </p:txBody>
      </p:sp>
      <p:sp>
        <p:nvSpPr>
          <p:cNvPr id="1375" name="Google Shape;1375;p114"/>
          <p:cNvSpPr txBox="1"/>
          <p:nvPr>
            <p:ph idx="4294967295" type="body"/>
          </p:nvPr>
        </p:nvSpPr>
        <p:spPr>
          <a:xfrm>
            <a:off x="1143350" y="1478100"/>
            <a:ext cx="8653500" cy="5463600"/>
          </a:xfrm>
          <a:prstGeom prst="rect">
            <a:avLst/>
          </a:prstGeom>
        </p:spPr>
        <p:txBody>
          <a:bodyPr anchorCtr="0" anchor="t" bIns="45700" lIns="91425" spcFirstLastPara="1" rIns="91425" wrap="square" tIns="45700">
            <a:noAutofit/>
          </a:bodyPr>
          <a:lstStyle/>
          <a:p>
            <a:pPr indent="-349250" lvl="0" marL="457200" rtl="0" algn="l">
              <a:lnSpc>
                <a:spcPct val="115000"/>
              </a:lnSpc>
              <a:spcBef>
                <a:spcPts val="0"/>
              </a:spcBef>
              <a:spcAft>
                <a:spcPts val="0"/>
              </a:spcAft>
              <a:buSzPts val="1900"/>
              <a:buChar char="•"/>
            </a:pPr>
            <a:r>
              <a:rPr lang="en-US" sz="1900"/>
              <a:t>CENIC currently manages 33 WAN optical circuits connecting associates to CalREN over dark fiber</a:t>
            </a:r>
            <a:endParaRPr sz="1900"/>
          </a:p>
          <a:p>
            <a:pPr indent="-349250" lvl="0" marL="457200" rtl="0" algn="l">
              <a:lnSpc>
                <a:spcPct val="115000"/>
              </a:lnSpc>
              <a:spcBef>
                <a:spcPts val="0"/>
              </a:spcBef>
              <a:spcAft>
                <a:spcPts val="0"/>
              </a:spcAft>
              <a:buSzPts val="1900"/>
              <a:buChar char="•"/>
            </a:pPr>
            <a:r>
              <a:rPr lang="en-US" sz="1900"/>
              <a:t>While optical networking is a critical component of CalREN, it is typically a lower priority for CENIC Associates</a:t>
            </a:r>
            <a:endParaRPr sz="1900"/>
          </a:p>
          <a:p>
            <a:pPr indent="-349250" lvl="0" marL="457200" rtl="0" algn="l">
              <a:lnSpc>
                <a:spcPct val="115000"/>
              </a:lnSpc>
              <a:spcBef>
                <a:spcPts val="0"/>
              </a:spcBef>
              <a:spcAft>
                <a:spcPts val="0"/>
              </a:spcAft>
              <a:buSzPts val="1900"/>
              <a:buChar char="•"/>
            </a:pPr>
            <a:r>
              <a:rPr lang="en-US" sz="1900"/>
              <a:t>Many associates do not have engineers with optical experience on-staff</a:t>
            </a:r>
            <a:endParaRPr sz="1900"/>
          </a:p>
          <a:p>
            <a:pPr indent="-349250" lvl="0" marL="457200" rtl="0" algn="l">
              <a:lnSpc>
                <a:spcPct val="115000"/>
              </a:lnSpc>
              <a:spcBef>
                <a:spcPts val="0"/>
              </a:spcBef>
              <a:spcAft>
                <a:spcPts val="0"/>
              </a:spcAft>
              <a:buSzPts val="1900"/>
              <a:buChar char="•"/>
            </a:pPr>
            <a:r>
              <a:rPr lang="en-US" sz="1900"/>
              <a:t>CENIC is now able to offer a metro optical solution, in which CENIC manages an associate’s non-CalREN connecting optical network</a:t>
            </a:r>
            <a:endParaRPr sz="1900"/>
          </a:p>
          <a:p>
            <a:pPr indent="-349250" lvl="0" marL="457200" rtl="0" algn="l">
              <a:lnSpc>
                <a:spcPct val="115000"/>
              </a:lnSpc>
              <a:spcBef>
                <a:spcPts val="0"/>
              </a:spcBef>
              <a:spcAft>
                <a:spcPts val="0"/>
              </a:spcAft>
              <a:buSzPts val="1900"/>
              <a:buChar char="•"/>
            </a:pPr>
            <a:r>
              <a:rPr lang="en-US" sz="1900"/>
              <a:t>This design is an optional addition to WAN optical solutions</a:t>
            </a:r>
            <a:endParaRPr sz="1900"/>
          </a:p>
          <a:p>
            <a:pPr indent="-349250" lvl="0" marL="457200" rtl="0" algn="l">
              <a:lnSpc>
                <a:spcPct val="115000"/>
              </a:lnSpc>
              <a:spcBef>
                <a:spcPts val="0"/>
              </a:spcBef>
              <a:spcAft>
                <a:spcPts val="0"/>
              </a:spcAft>
              <a:buSzPts val="1900"/>
              <a:buChar char="•"/>
            </a:pPr>
            <a:r>
              <a:rPr lang="en-US" sz="1900"/>
              <a:t>At this time, CENIC is only able to offer metro optical services using CENIC approved hardware and software</a:t>
            </a:r>
            <a:endParaRPr sz="1900"/>
          </a:p>
          <a:p>
            <a:pPr indent="0" lvl="0" marL="457200" rtl="0" algn="l">
              <a:lnSpc>
                <a:spcPct val="100000"/>
              </a:lnSpc>
              <a:spcBef>
                <a:spcPts val="1000"/>
              </a:spcBef>
              <a:spcAft>
                <a:spcPts val="0"/>
              </a:spcAft>
              <a:buNone/>
            </a:pPr>
            <a:r>
              <a:t/>
            </a:r>
            <a:endParaRPr sz="23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sp>
        <p:nvSpPr>
          <p:cNvPr id="1381" name="Google Shape;1381;p115"/>
          <p:cNvSpPr/>
          <p:nvPr/>
        </p:nvSpPr>
        <p:spPr>
          <a:xfrm>
            <a:off x="5682863" y="3616950"/>
            <a:ext cx="1131300" cy="18951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1382" name="Google Shape;1382;p115"/>
          <p:cNvSpPr/>
          <p:nvPr/>
        </p:nvSpPr>
        <p:spPr>
          <a:xfrm>
            <a:off x="10142700" y="1099450"/>
            <a:ext cx="1131300" cy="18951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1383" name="Google Shape;1383;p115"/>
          <p:cNvSpPr/>
          <p:nvPr/>
        </p:nvSpPr>
        <p:spPr>
          <a:xfrm>
            <a:off x="7883350" y="3616950"/>
            <a:ext cx="1131300" cy="18951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1384" name="Google Shape;1384;p115"/>
          <p:cNvSpPr/>
          <p:nvPr/>
        </p:nvSpPr>
        <p:spPr>
          <a:xfrm>
            <a:off x="10142700" y="3616950"/>
            <a:ext cx="1131300" cy="18951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1385" name="Google Shape;1385;p115"/>
          <p:cNvSpPr/>
          <p:nvPr/>
        </p:nvSpPr>
        <p:spPr>
          <a:xfrm>
            <a:off x="5678375" y="1099450"/>
            <a:ext cx="1131300" cy="18951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pic>
        <p:nvPicPr>
          <p:cNvPr id="1386" name="Google Shape;1386;p115"/>
          <p:cNvPicPr preferRelativeResize="0"/>
          <p:nvPr/>
        </p:nvPicPr>
        <p:blipFill rotWithShape="1">
          <a:blip r:embed="rId3">
            <a:alphaModFix/>
          </a:blip>
          <a:srcRect b="0" l="0" r="0" t="0"/>
          <a:stretch/>
        </p:blipFill>
        <p:spPr>
          <a:xfrm>
            <a:off x="8845750" y="4214800"/>
            <a:ext cx="1495300" cy="64125"/>
          </a:xfrm>
          <a:prstGeom prst="rect">
            <a:avLst/>
          </a:prstGeom>
          <a:noFill/>
          <a:ln>
            <a:noFill/>
          </a:ln>
        </p:spPr>
      </p:pic>
      <p:pic>
        <p:nvPicPr>
          <p:cNvPr id="1387" name="Google Shape;1387;p115"/>
          <p:cNvPicPr preferRelativeResize="0"/>
          <p:nvPr/>
        </p:nvPicPr>
        <p:blipFill rotWithShape="1">
          <a:blip r:embed="rId3">
            <a:alphaModFix/>
          </a:blip>
          <a:srcRect b="0" l="0" r="0" t="0"/>
          <a:stretch/>
        </p:blipFill>
        <p:spPr>
          <a:xfrm>
            <a:off x="6615684" y="2462775"/>
            <a:ext cx="3784225" cy="64125"/>
          </a:xfrm>
          <a:prstGeom prst="rect">
            <a:avLst/>
          </a:prstGeom>
          <a:noFill/>
          <a:ln>
            <a:noFill/>
          </a:ln>
        </p:spPr>
      </p:pic>
      <p:pic>
        <p:nvPicPr>
          <p:cNvPr id="1388" name="Google Shape;1388;p115"/>
          <p:cNvPicPr preferRelativeResize="0"/>
          <p:nvPr/>
        </p:nvPicPr>
        <p:blipFill rotWithShape="1">
          <a:blip r:embed="rId3">
            <a:alphaModFix/>
          </a:blip>
          <a:srcRect b="0" l="0" r="0" t="0"/>
          <a:stretch/>
        </p:blipFill>
        <p:spPr>
          <a:xfrm>
            <a:off x="6615800" y="4214800"/>
            <a:ext cx="1554200" cy="64125"/>
          </a:xfrm>
          <a:prstGeom prst="rect">
            <a:avLst/>
          </a:prstGeom>
          <a:noFill/>
          <a:ln>
            <a:noFill/>
          </a:ln>
        </p:spPr>
      </p:pic>
      <p:sp>
        <p:nvSpPr>
          <p:cNvPr id="1389" name="Google Shape;1389;p115"/>
          <p:cNvSpPr txBox="1"/>
          <p:nvPr>
            <p:ph type="title"/>
          </p:nvPr>
        </p:nvSpPr>
        <p:spPr>
          <a:xfrm>
            <a:off x="382575" y="273450"/>
            <a:ext cx="4280100" cy="16002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3600"/>
              <a:t>Metro Optical Example</a:t>
            </a:r>
            <a:endParaRPr sz="3600"/>
          </a:p>
        </p:txBody>
      </p:sp>
      <p:sp>
        <p:nvSpPr>
          <p:cNvPr id="1390" name="Google Shape;1390;p115"/>
          <p:cNvSpPr txBox="1"/>
          <p:nvPr>
            <p:ph idx="2" type="body"/>
          </p:nvPr>
        </p:nvSpPr>
        <p:spPr>
          <a:xfrm>
            <a:off x="292100" y="1873650"/>
            <a:ext cx="4457700" cy="4342200"/>
          </a:xfrm>
          <a:prstGeom prst="rect">
            <a:avLst/>
          </a:prstGeom>
        </p:spPr>
        <p:txBody>
          <a:bodyPr anchorCtr="0" anchor="t" bIns="45700" lIns="91425" spcFirstLastPara="1" rIns="91425" wrap="square" tIns="45700">
            <a:noAutofit/>
          </a:bodyPr>
          <a:lstStyle/>
          <a:p>
            <a:pPr indent="-355600" lvl="0" marL="457200" rtl="0" algn="l">
              <a:spcBef>
                <a:spcPts val="1000"/>
              </a:spcBef>
              <a:spcAft>
                <a:spcPts val="0"/>
              </a:spcAft>
              <a:buSzPts val="2000"/>
              <a:buChar char="●"/>
            </a:pPr>
            <a:r>
              <a:rPr lang="en-US" sz="2000"/>
              <a:t>Three 400G trunk circuits over dark fiber (ranging from 15-85km)</a:t>
            </a:r>
            <a:endParaRPr sz="2000"/>
          </a:p>
          <a:p>
            <a:pPr indent="-355600" lvl="0" marL="457200" rtl="0" algn="l">
              <a:spcBef>
                <a:spcPts val="0"/>
              </a:spcBef>
              <a:spcAft>
                <a:spcPts val="0"/>
              </a:spcAft>
              <a:buSzPts val="2000"/>
              <a:buChar char="●"/>
            </a:pPr>
            <a:r>
              <a:rPr lang="en-US" sz="2000"/>
              <a:t>CENIC manages the optical hardware, while the Associate manages the directly connected switches</a:t>
            </a:r>
            <a:endParaRPr sz="2000"/>
          </a:p>
          <a:p>
            <a:pPr indent="-355600" lvl="0" marL="457200" rtl="0" algn="l">
              <a:spcBef>
                <a:spcPts val="0"/>
              </a:spcBef>
              <a:spcAft>
                <a:spcPts val="0"/>
              </a:spcAft>
              <a:buSzPts val="2000"/>
              <a:buChar char="●"/>
            </a:pPr>
            <a:r>
              <a:rPr lang="en-US" sz="2000"/>
              <a:t>2x100G client handoffs provisioned initially</a:t>
            </a:r>
            <a:endParaRPr sz="2000"/>
          </a:p>
          <a:p>
            <a:pPr indent="-355600" lvl="0" marL="457200" rtl="0" algn="l">
              <a:spcBef>
                <a:spcPts val="0"/>
              </a:spcBef>
              <a:spcAft>
                <a:spcPts val="0"/>
              </a:spcAft>
              <a:buSzPts val="2000"/>
              <a:buChar char="●"/>
            </a:pPr>
            <a:r>
              <a:rPr lang="en-US" sz="2000"/>
              <a:t>Ability to grow up to 3x400G per span (12x100G clients per optical device)</a:t>
            </a:r>
            <a:endParaRPr sz="2500"/>
          </a:p>
          <a:p>
            <a:pPr indent="0" lvl="0" marL="0" rtl="0" algn="l">
              <a:spcBef>
                <a:spcPts val="1000"/>
              </a:spcBef>
              <a:spcAft>
                <a:spcPts val="0"/>
              </a:spcAft>
              <a:buNone/>
            </a:pPr>
            <a:r>
              <a:t/>
            </a:r>
            <a:endParaRPr sz="2400"/>
          </a:p>
        </p:txBody>
      </p:sp>
      <p:pic>
        <p:nvPicPr>
          <p:cNvPr id="1391" name="Google Shape;1391;p115"/>
          <p:cNvPicPr preferRelativeResize="0"/>
          <p:nvPr/>
        </p:nvPicPr>
        <p:blipFill>
          <a:blip r:embed="rId4">
            <a:alphaModFix/>
          </a:blip>
          <a:stretch>
            <a:fillRect/>
          </a:stretch>
        </p:blipFill>
        <p:spPr>
          <a:xfrm>
            <a:off x="5881075" y="2152325"/>
            <a:ext cx="734625" cy="685025"/>
          </a:xfrm>
          <a:prstGeom prst="rect">
            <a:avLst/>
          </a:prstGeom>
          <a:noFill/>
          <a:ln>
            <a:noFill/>
          </a:ln>
        </p:spPr>
      </p:pic>
      <p:pic>
        <p:nvPicPr>
          <p:cNvPr id="1392" name="Google Shape;1392;p115"/>
          <p:cNvPicPr preferRelativeResize="0"/>
          <p:nvPr/>
        </p:nvPicPr>
        <p:blipFill>
          <a:blip r:embed="rId4">
            <a:alphaModFix/>
          </a:blip>
          <a:stretch>
            <a:fillRect/>
          </a:stretch>
        </p:blipFill>
        <p:spPr>
          <a:xfrm>
            <a:off x="10341050" y="2152325"/>
            <a:ext cx="734625" cy="685025"/>
          </a:xfrm>
          <a:prstGeom prst="rect">
            <a:avLst/>
          </a:prstGeom>
          <a:noFill/>
          <a:ln>
            <a:noFill/>
          </a:ln>
        </p:spPr>
      </p:pic>
      <p:pic>
        <p:nvPicPr>
          <p:cNvPr id="1393" name="Google Shape;1393;p115"/>
          <p:cNvPicPr preferRelativeResize="0"/>
          <p:nvPr/>
        </p:nvPicPr>
        <p:blipFill>
          <a:blip r:embed="rId4">
            <a:alphaModFix/>
          </a:blip>
          <a:stretch>
            <a:fillRect/>
          </a:stretch>
        </p:blipFill>
        <p:spPr>
          <a:xfrm>
            <a:off x="5881175" y="3904350"/>
            <a:ext cx="734625" cy="685025"/>
          </a:xfrm>
          <a:prstGeom prst="rect">
            <a:avLst/>
          </a:prstGeom>
          <a:noFill/>
          <a:ln>
            <a:noFill/>
          </a:ln>
        </p:spPr>
      </p:pic>
      <p:pic>
        <p:nvPicPr>
          <p:cNvPr id="1394" name="Google Shape;1394;p115"/>
          <p:cNvPicPr preferRelativeResize="0"/>
          <p:nvPr/>
        </p:nvPicPr>
        <p:blipFill>
          <a:blip r:embed="rId4">
            <a:alphaModFix/>
          </a:blip>
          <a:stretch>
            <a:fillRect/>
          </a:stretch>
        </p:blipFill>
        <p:spPr>
          <a:xfrm>
            <a:off x="8111113" y="3904350"/>
            <a:ext cx="734625" cy="685025"/>
          </a:xfrm>
          <a:prstGeom prst="rect">
            <a:avLst/>
          </a:prstGeom>
          <a:noFill/>
          <a:ln>
            <a:noFill/>
          </a:ln>
        </p:spPr>
      </p:pic>
      <p:pic>
        <p:nvPicPr>
          <p:cNvPr id="1395" name="Google Shape;1395;p115"/>
          <p:cNvPicPr preferRelativeResize="0"/>
          <p:nvPr/>
        </p:nvPicPr>
        <p:blipFill>
          <a:blip r:embed="rId4">
            <a:alphaModFix/>
          </a:blip>
          <a:stretch>
            <a:fillRect/>
          </a:stretch>
        </p:blipFill>
        <p:spPr>
          <a:xfrm>
            <a:off x="10341038" y="3904338"/>
            <a:ext cx="734625" cy="685025"/>
          </a:xfrm>
          <a:prstGeom prst="rect">
            <a:avLst/>
          </a:prstGeom>
          <a:noFill/>
          <a:ln>
            <a:noFill/>
          </a:ln>
        </p:spPr>
      </p:pic>
      <p:pic>
        <p:nvPicPr>
          <p:cNvPr descr="P6aZgHq_OaS3xYqz9WogIpcEJeeAHtPxC37uvD8wSfb9COuMCrkI4K85b54Lp1j6AM0IDPgzQdPEoc2qEasnXo5OY9F_9Gm8uXOaDgFG1OUzQIjHXeUFNlV93T2xzQrExhc5aXJnr27LFUqsQfxP2cRGF6iMOk6yRbBssR1xlhVUajThlcfYvA25hSbmXxht.png" id="1396" name="Google Shape;1396;p115"/>
          <p:cNvPicPr preferRelativeResize="0"/>
          <p:nvPr/>
        </p:nvPicPr>
        <p:blipFill rotWithShape="1">
          <a:blip r:embed="rId5">
            <a:alphaModFix/>
          </a:blip>
          <a:srcRect b="0" l="0" r="0" t="0"/>
          <a:stretch/>
        </p:blipFill>
        <p:spPr>
          <a:xfrm>
            <a:off x="5939947" y="1340250"/>
            <a:ext cx="616875" cy="413475"/>
          </a:xfrm>
          <a:prstGeom prst="rect">
            <a:avLst/>
          </a:prstGeom>
          <a:noFill/>
          <a:ln>
            <a:noFill/>
          </a:ln>
        </p:spPr>
      </p:pic>
      <p:pic>
        <p:nvPicPr>
          <p:cNvPr descr="P6aZgHq_OaS3xYqz9WogIpcEJeeAHtPxC37uvD8wSfb9COuMCrkI4K85b54Lp1j6AM0IDPgzQdPEoc2qEasnXo5OY9F_9Gm8uXOaDgFG1OUzQIjHXeUFNlV93T2xzQrExhc5aXJnr27LFUqsQfxP2cRGF6iMOk6yRbBssR1xlhVUajThlcfYvA25hSbmXxht.png" id="1397" name="Google Shape;1397;p115"/>
          <p:cNvPicPr preferRelativeResize="0"/>
          <p:nvPr/>
        </p:nvPicPr>
        <p:blipFill rotWithShape="1">
          <a:blip r:embed="rId5">
            <a:alphaModFix/>
          </a:blip>
          <a:srcRect b="0" l="0" r="0" t="0"/>
          <a:stretch/>
        </p:blipFill>
        <p:spPr>
          <a:xfrm>
            <a:off x="10399935" y="1340250"/>
            <a:ext cx="616875" cy="413475"/>
          </a:xfrm>
          <a:prstGeom prst="rect">
            <a:avLst/>
          </a:prstGeom>
          <a:noFill/>
          <a:ln>
            <a:noFill/>
          </a:ln>
        </p:spPr>
      </p:pic>
      <p:pic>
        <p:nvPicPr>
          <p:cNvPr descr="P6aZgHq_OaS3xYqz9WogIpcEJeeAHtPxC37uvD8wSfb9COuMCrkI4K85b54Lp1j6AM0IDPgzQdPEoc2qEasnXo5OY9F_9Gm8uXOaDgFG1OUzQIjHXeUFNlV93T2xzQrExhc5aXJnr27LFUqsQfxP2cRGF6iMOk6yRbBssR1xlhVUajThlcfYvA25hSbmXxht.png" id="1398" name="Google Shape;1398;p115"/>
          <p:cNvPicPr preferRelativeResize="0"/>
          <p:nvPr/>
        </p:nvPicPr>
        <p:blipFill rotWithShape="1">
          <a:blip r:embed="rId5">
            <a:alphaModFix/>
          </a:blip>
          <a:srcRect b="0" l="0" r="0" t="0"/>
          <a:stretch/>
        </p:blipFill>
        <p:spPr>
          <a:xfrm>
            <a:off x="5940072" y="4870450"/>
            <a:ext cx="616875" cy="413475"/>
          </a:xfrm>
          <a:prstGeom prst="rect">
            <a:avLst/>
          </a:prstGeom>
          <a:noFill/>
          <a:ln>
            <a:noFill/>
          </a:ln>
        </p:spPr>
      </p:pic>
      <p:pic>
        <p:nvPicPr>
          <p:cNvPr descr="P6aZgHq_OaS3xYqz9WogIpcEJeeAHtPxC37uvD8wSfb9COuMCrkI4K85b54Lp1j6AM0IDPgzQdPEoc2qEasnXo5OY9F_9Gm8uXOaDgFG1OUzQIjHXeUFNlV93T2xzQrExhc5aXJnr27LFUqsQfxP2cRGF6iMOk6yRbBssR1xlhVUajThlcfYvA25hSbmXxht.png" id="1399" name="Google Shape;1399;p115"/>
          <p:cNvPicPr preferRelativeResize="0"/>
          <p:nvPr/>
        </p:nvPicPr>
        <p:blipFill rotWithShape="1">
          <a:blip r:embed="rId5">
            <a:alphaModFix/>
          </a:blip>
          <a:srcRect b="0" l="0" r="0" t="0"/>
          <a:stretch/>
        </p:blipFill>
        <p:spPr>
          <a:xfrm>
            <a:off x="8169997" y="4870450"/>
            <a:ext cx="616875" cy="413475"/>
          </a:xfrm>
          <a:prstGeom prst="rect">
            <a:avLst/>
          </a:prstGeom>
          <a:noFill/>
          <a:ln>
            <a:noFill/>
          </a:ln>
        </p:spPr>
      </p:pic>
      <p:pic>
        <p:nvPicPr>
          <p:cNvPr descr="P6aZgHq_OaS3xYqz9WogIpcEJeeAHtPxC37uvD8wSfb9COuMCrkI4K85b54Lp1j6AM0IDPgzQdPEoc2qEasnXo5OY9F_9Gm8uXOaDgFG1OUzQIjHXeUFNlV93T2xzQrExhc5aXJnr27LFUqsQfxP2cRGF6iMOk6yRbBssR1xlhVUajThlcfYvA25hSbmXxht.png" id="1400" name="Google Shape;1400;p115"/>
          <p:cNvPicPr preferRelativeResize="0"/>
          <p:nvPr/>
        </p:nvPicPr>
        <p:blipFill rotWithShape="1">
          <a:blip r:embed="rId5">
            <a:alphaModFix/>
          </a:blip>
          <a:srcRect b="0" l="0" r="0" t="0"/>
          <a:stretch/>
        </p:blipFill>
        <p:spPr>
          <a:xfrm>
            <a:off x="10399922" y="4870450"/>
            <a:ext cx="616875" cy="413475"/>
          </a:xfrm>
          <a:prstGeom prst="rect">
            <a:avLst/>
          </a:prstGeom>
          <a:noFill/>
          <a:ln>
            <a:noFill/>
          </a:ln>
        </p:spPr>
      </p:pic>
      <p:cxnSp>
        <p:nvCxnSpPr>
          <p:cNvPr id="1401" name="Google Shape;1401;p115"/>
          <p:cNvCxnSpPr>
            <a:stCxn id="1391" idx="2"/>
          </p:cNvCxnSpPr>
          <p:nvPr/>
        </p:nvCxnSpPr>
        <p:spPr>
          <a:xfrm>
            <a:off x="6248388" y="2837350"/>
            <a:ext cx="0" cy="1084800"/>
          </a:xfrm>
          <a:prstGeom prst="straightConnector1">
            <a:avLst/>
          </a:prstGeom>
          <a:noFill/>
          <a:ln cap="flat" cmpd="sng" w="9525">
            <a:solidFill>
              <a:schemeClr val="dk2"/>
            </a:solidFill>
            <a:prstDash val="dot"/>
            <a:round/>
            <a:headEnd len="med" w="med" type="none"/>
            <a:tailEnd len="med" w="med" type="none"/>
          </a:ln>
        </p:spPr>
      </p:cxnSp>
      <p:cxnSp>
        <p:nvCxnSpPr>
          <p:cNvPr id="1402" name="Google Shape;1402;p115"/>
          <p:cNvCxnSpPr>
            <a:stCxn id="1392" idx="2"/>
          </p:cNvCxnSpPr>
          <p:nvPr/>
        </p:nvCxnSpPr>
        <p:spPr>
          <a:xfrm>
            <a:off x="10708363" y="2837350"/>
            <a:ext cx="0" cy="1067100"/>
          </a:xfrm>
          <a:prstGeom prst="straightConnector1">
            <a:avLst/>
          </a:prstGeom>
          <a:noFill/>
          <a:ln cap="flat" cmpd="sng" w="9525">
            <a:solidFill>
              <a:schemeClr val="dk2"/>
            </a:solidFill>
            <a:prstDash val="dot"/>
            <a:round/>
            <a:headEnd len="med" w="med" type="none"/>
            <a:tailEnd len="med" w="med" type="none"/>
          </a:ln>
        </p:spPr>
      </p:cxnSp>
      <p:cxnSp>
        <p:nvCxnSpPr>
          <p:cNvPr id="1403" name="Google Shape;1403;p115"/>
          <p:cNvCxnSpPr>
            <a:stCxn id="1399" idx="0"/>
            <a:endCxn id="1394" idx="2"/>
          </p:cNvCxnSpPr>
          <p:nvPr/>
        </p:nvCxnSpPr>
        <p:spPr>
          <a:xfrm rot="10800000">
            <a:off x="8478435" y="4589350"/>
            <a:ext cx="0" cy="281100"/>
          </a:xfrm>
          <a:prstGeom prst="straightConnector1">
            <a:avLst/>
          </a:prstGeom>
          <a:noFill/>
          <a:ln cap="flat" cmpd="sng" w="19050">
            <a:solidFill>
              <a:schemeClr val="dk2"/>
            </a:solidFill>
            <a:prstDash val="solid"/>
            <a:round/>
            <a:headEnd len="med" w="med" type="none"/>
            <a:tailEnd len="med" w="med" type="none"/>
          </a:ln>
        </p:spPr>
      </p:cxnSp>
      <p:cxnSp>
        <p:nvCxnSpPr>
          <p:cNvPr id="1404" name="Google Shape;1404;p115"/>
          <p:cNvCxnSpPr>
            <a:stCxn id="1398" idx="0"/>
            <a:endCxn id="1393" idx="2"/>
          </p:cNvCxnSpPr>
          <p:nvPr/>
        </p:nvCxnSpPr>
        <p:spPr>
          <a:xfrm rot="10800000">
            <a:off x="6248510" y="4589350"/>
            <a:ext cx="0" cy="281100"/>
          </a:xfrm>
          <a:prstGeom prst="straightConnector1">
            <a:avLst/>
          </a:prstGeom>
          <a:noFill/>
          <a:ln cap="flat" cmpd="sng" w="19050">
            <a:solidFill>
              <a:schemeClr val="dk2"/>
            </a:solidFill>
            <a:prstDash val="solid"/>
            <a:round/>
            <a:headEnd len="med" w="med" type="none"/>
            <a:tailEnd len="med" w="med" type="none"/>
          </a:ln>
        </p:spPr>
      </p:cxnSp>
      <p:cxnSp>
        <p:nvCxnSpPr>
          <p:cNvPr id="1405" name="Google Shape;1405;p115"/>
          <p:cNvCxnSpPr>
            <a:stCxn id="1396" idx="2"/>
            <a:endCxn id="1391" idx="0"/>
          </p:cNvCxnSpPr>
          <p:nvPr/>
        </p:nvCxnSpPr>
        <p:spPr>
          <a:xfrm>
            <a:off x="6248385" y="1753725"/>
            <a:ext cx="0" cy="398700"/>
          </a:xfrm>
          <a:prstGeom prst="straightConnector1">
            <a:avLst/>
          </a:prstGeom>
          <a:noFill/>
          <a:ln cap="flat" cmpd="sng" w="19050">
            <a:solidFill>
              <a:schemeClr val="dk2"/>
            </a:solidFill>
            <a:prstDash val="solid"/>
            <a:round/>
            <a:headEnd len="med" w="med" type="none"/>
            <a:tailEnd len="med" w="med" type="none"/>
          </a:ln>
        </p:spPr>
      </p:cxnSp>
      <p:cxnSp>
        <p:nvCxnSpPr>
          <p:cNvPr id="1406" name="Google Shape;1406;p115"/>
          <p:cNvCxnSpPr>
            <a:stCxn id="1397" idx="2"/>
            <a:endCxn id="1392" idx="0"/>
          </p:cNvCxnSpPr>
          <p:nvPr/>
        </p:nvCxnSpPr>
        <p:spPr>
          <a:xfrm>
            <a:off x="10708372" y="1753725"/>
            <a:ext cx="0" cy="398700"/>
          </a:xfrm>
          <a:prstGeom prst="straightConnector1">
            <a:avLst/>
          </a:prstGeom>
          <a:noFill/>
          <a:ln cap="flat" cmpd="sng" w="19050">
            <a:solidFill>
              <a:schemeClr val="dk2"/>
            </a:solidFill>
            <a:prstDash val="solid"/>
            <a:round/>
            <a:headEnd len="med" w="med" type="none"/>
            <a:tailEnd len="med" w="med" type="none"/>
          </a:ln>
        </p:spPr>
      </p:cxnSp>
      <p:cxnSp>
        <p:nvCxnSpPr>
          <p:cNvPr id="1407" name="Google Shape;1407;p115"/>
          <p:cNvCxnSpPr>
            <a:stCxn id="1395" idx="2"/>
            <a:endCxn id="1400" idx="0"/>
          </p:cNvCxnSpPr>
          <p:nvPr/>
        </p:nvCxnSpPr>
        <p:spPr>
          <a:xfrm>
            <a:off x="10708350" y="4589362"/>
            <a:ext cx="0" cy="281100"/>
          </a:xfrm>
          <a:prstGeom prst="straightConnector1">
            <a:avLst/>
          </a:prstGeom>
          <a:noFill/>
          <a:ln cap="flat" cmpd="sng" w="19050">
            <a:solidFill>
              <a:schemeClr val="dk2"/>
            </a:solidFill>
            <a:prstDash val="solid"/>
            <a:round/>
            <a:headEnd len="med" w="med" type="none"/>
            <a:tailEnd len="med" w="med" type="none"/>
          </a:ln>
        </p:spPr>
      </p:cxnSp>
      <p:sp>
        <p:nvSpPr>
          <p:cNvPr id="1408" name="Google Shape;1408;p115"/>
          <p:cNvSpPr txBox="1"/>
          <p:nvPr/>
        </p:nvSpPr>
        <p:spPr>
          <a:xfrm>
            <a:off x="5682875" y="5230950"/>
            <a:ext cx="540300" cy="2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000">
                <a:solidFill>
                  <a:srgbClr val="3F3F3F"/>
                </a:solidFill>
                <a:latin typeface="Proxima Nova"/>
                <a:ea typeface="Proxima Nova"/>
                <a:cs typeface="Proxima Nova"/>
                <a:sym typeface="Proxima Nova"/>
              </a:rPr>
              <a:t>Site 3</a:t>
            </a:r>
            <a:endParaRPr b="1" sz="1000">
              <a:solidFill>
                <a:srgbClr val="3F3F3F"/>
              </a:solidFill>
              <a:latin typeface="Proxima Nova"/>
              <a:ea typeface="Proxima Nova"/>
              <a:cs typeface="Proxima Nova"/>
              <a:sym typeface="Proxima Nova"/>
            </a:endParaRPr>
          </a:p>
        </p:txBody>
      </p:sp>
      <p:sp>
        <p:nvSpPr>
          <p:cNvPr id="1409" name="Google Shape;1409;p115"/>
          <p:cNvSpPr txBox="1"/>
          <p:nvPr/>
        </p:nvSpPr>
        <p:spPr>
          <a:xfrm>
            <a:off x="7950175" y="5230950"/>
            <a:ext cx="540300" cy="2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000">
                <a:solidFill>
                  <a:srgbClr val="3F3F3F"/>
                </a:solidFill>
                <a:latin typeface="Proxima Nova"/>
                <a:ea typeface="Proxima Nova"/>
                <a:cs typeface="Proxima Nova"/>
                <a:sym typeface="Proxima Nova"/>
              </a:rPr>
              <a:t>Site 4</a:t>
            </a:r>
            <a:endParaRPr b="1" sz="1000">
              <a:solidFill>
                <a:srgbClr val="3F3F3F"/>
              </a:solidFill>
              <a:latin typeface="Proxima Nova"/>
              <a:ea typeface="Proxima Nova"/>
              <a:cs typeface="Proxima Nova"/>
              <a:sym typeface="Proxima Nova"/>
            </a:endParaRPr>
          </a:p>
        </p:txBody>
      </p:sp>
      <p:sp>
        <p:nvSpPr>
          <p:cNvPr id="1410" name="Google Shape;1410;p115"/>
          <p:cNvSpPr txBox="1"/>
          <p:nvPr/>
        </p:nvSpPr>
        <p:spPr>
          <a:xfrm>
            <a:off x="10142700" y="5230950"/>
            <a:ext cx="540300" cy="2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000">
                <a:solidFill>
                  <a:srgbClr val="3F3F3F"/>
                </a:solidFill>
                <a:latin typeface="Proxima Nova"/>
                <a:ea typeface="Proxima Nova"/>
                <a:cs typeface="Proxima Nova"/>
                <a:sym typeface="Proxima Nova"/>
              </a:rPr>
              <a:t>Site 5</a:t>
            </a:r>
            <a:endParaRPr b="1" sz="1000">
              <a:solidFill>
                <a:srgbClr val="3F3F3F"/>
              </a:solidFill>
              <a:latin typeface="Proxima Nova"/>
              <a:ea typeface="Proxima Nova"/>
              <a:cs typeface="Proxima Nova"/>
              <a:sym typeface="Proxima Nova"/>
            </a:endParaRPr>
          </a:p>
        </p:txBody>
      </p:sp>
      <p:sp>
        <p:nvSpPr>
          <p:cNvPr id="1411" name="Google Shape;1411;p115"/>
          <p:cNvSpPr txBox="1"/>
          <p:nvPr/>
        </p:nvSpPr>
        <p:spPr>
          <a:xfrm>
            <a:off x="5682875" y="1059150"/>
            <a:ext cx="540300" cy="2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000">
                <a:solidFill>
                  <a:srgbClr val="3F3F3F"/>
                </a:solidFill>
                <a:latin typeface="Proxima Nova"/>
                <a:ea typeface="Proxima Nova"/>
                <a:cs typeface="Proxima Nova"/>
                <a:sym typeface="Proxima Nova"/>
              </a:rPr>
              <a:t>Site 1</a:t>
            </a:r>
            <a:endParaRPr b="1" sz="1000">
              <a:solidFill>
                <a:srgbClr val="3F3F3F"/>
              </a:solidFill>
              <a:latin typeface="Proxima Nova"/>
              <a:ea typeface="Proxima Nova"/>
              <a:cs typeface="Proxima Nova"/>
              <a:sym typeface="Proxima Nova"/>
            </a:endParaRPr>
          </a:p>
        </p:txBody>
      </p:sp>
      <p:sp>
        <p:nvSpPr>
          <p:cNvPr id="1412" name="Google Shape;1412;p115"/>
          <p:cNvSpPr txBox="1"/>
          <p:nvPr/>
        </p:nvSpPr>
        <p:spPr>
          <a:xfrm>
            <a:off x="10142700" y="1059150"/>
            <a:ext cx="540300" cy="2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000">
                <a:solidFill>
                  <a:srgbClr val="3F3F3F"/>
                </a:solidFill>
                <a:latin typeface="Proxima Nova"/>
                <a:ea typeface="Proxima Nova"/>
                <a:cs typeface="Proxima Nova"/>
                <a:sym typeface="Proxima Nova"/>
              </a:rPr>
              <a:t>Site 2</a:t>
            </a:r>
            <a:endParaRPr b="1" sz="1000">
              <a:solidFill>
                <a:srgbClr val="3F3F3F"/>
              </a:solidFill>
              <a:latin typeface="Proxima Nova"/>
              <a:ea typeface="Proxima Nova"/>
              <a:cs typeface="Proxima Nova"/>
              <a:sym typeface="Proxima Nova"/>
            </a:endParaRPr>
          </a:p>
        </p:txBody>
      </p:sp>
      <p:cxnSp>
        <p:nvCxnSpPr>
          <p:cNvPr id="1413" name="Google Shape;1413;p115"/>
          <p:cNvCxnSpPr>
            <a:stCxn id="1396" idx="3"/>
            <a:endCxn id="1397" idx="1"/>
          </p:cNvCxnSpPr>
          <p:nvPr/>
        </p:nvCxnSpPr>
        <p:spPr>
          <a:xfrm>
            <a:off x="6556822" y="1546987"/>
            <a:ext cx="3843000" cy="0"/>
          </a:xfrm>
          <a:prstGeom prst="straightConnector1">
            <a:avLst/>
          </a:prstGeom>
          <a:noFill/>
          <a:ln cap="flat" cmpd="sng" w="9525">
            <a:solidFill>
              <a:schemeClr val="dk2"/>
            </a:solidFill>
            <a:prstDash val="dash"/>
            <a:round/>
            <a:headEnd len="med" w="med" type="none"/>
            <a:tailEnd len="med" w="med" type="none"/>
          </a:ln>
        </p:spPr>
      </p:cxnSp>
      <p:cxnSp>
        <p:nvCxnSpPr>
          <p:cNvPr id="1414" name="Google Shape;1414;p115"/>
          <p:cNvCxnSpPr>
            <a:stCxn id="1398" idx="3"/>
            <a:endCxn id="1399" idx="1"/>
          </p:cNvCxnSpPr>
          <p:nvPr/>
        </p:nvCxnSpPr>
        <p:spPr>
          <a:xfrm>
            <a:off x="6556947" y="5077187"/>
            <a:ext cx="1613100" cy="0"/>
          </a:xfrm>
          <a:prstGeom prst="straightConnector1">
            <a:avLst/>
          </a:prstGeom>
          <a:noFill/>
          <a:ln cap="flat" cmpd="sng" w="9525">
            <a:solidFill>
              <a:schemeClr val="dk2"/>
            </a:solidFill>
            <a:prstDash val="dash"/>
            <a:round/>
            <a:headEnd len="med" w="med" type="none"/>
            <a:tailEnd len="med" w="med" type="none"/>
          </a:ln>
        </p:spPr>
      </p:cxnSp>
      <p:cxnSp>
        <p:nvCxnSpPr>
          <p:cNvPr id="1415" name="Google Shape;1415;p115"/>
          <p:cNvCxnSpPr>
            <a:stCxn id="1399" idx="3"/>
            <a:endCxn id="1400" idx="1"/>
          </p:cNvCxnSpPr>
          <p:nvPr/>
        </p:nvCxnSpPr>
        <p:spPr>
          <a:xfrm>
            <a:off x="8786872" y="5077187"/>
            <a:ext cx="1613100" cy="0"/>
          </a:xfrm>
          <a:prstGeom prst="straightConnector1">
            <a:avLst/>
          </a:prstGeom>
          <a:noFill/>
          <a:ln cap="flat" cmpd="sng" w="9525">
            <a:solidFill>
              <a:schemeClr val="dk2"/>
            </a:solidFill>
            <a:prstDash val="dash"/>
            <a:round/>
            <a:headEnd len="med" w="med" type="none"/>
            <a:tailEnd len="med" w="med" type="none"/>
          </a:ln>
        </p:spPr>
      </p:cxnSp>
      <p:sp>
        <p:nvSpPr>
          <p:cNvPr id="1416" name="Google Shape;1416;p115"/>
          <p:cNvSpPr txBox="1"/>
          <p:nvPr/>
        </p:nvSpPr>
        <p:spPr>
          <a:xfrm>
            <a:off x="8023900" y="2455638"/>
            <a:ext cx="850200" cy="31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3F3F3F"/>
                </a:solidFill>
                <a:latin typeface="Proxima Nova"/>
                <a:ea typeface="Proxima Nova"/>
                <a:cs typeface="Proxima Nova"/>
                <a:sym typeface="Proxima Nova"/>
              </a:rPr>
              <a:t>400G Trunk</a:t>
            </a:r>
            <a:endParaRPr sz="1000">
              <a:solidFill>
                <a:srgbClr val="3F3F3F"/>
              </a:solidFill>
              <a:latin typeface="Proxima Nova"/>
              <a:ea typeface="Proxima Nova"/>
              <a:cs typeface="Proxima Nova"/>
              <a:sym typeface="Proxima Nova"/>
            </a:endParaRPr>
          </a:p>
        </p:txBody>
      </p:sp>
      <p:sp>
        <p:nvSpPr>
          <p:cNvPr id="1417" name="Google Shape;1417;p115"/>
          <p:cNvSpPr txBox="1"/>
          <p:nvPr/>
        </p:nvSpPr>
        <p:spPr>
          <a:xfrm>
            <a:off x="9153575" y="3973900"/>
            <a:ext cx="850200" cy="31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3F3F3F"/>
                </a:solidFill>
                <a:latin typeface="Proxima Nova"/>
                <a:ea typeface="Proxima Nova"/>
                <a:cs typeface="Proxima Nova"/>
                <a:sym typeface="Proxima Nova"/>
              </a:rPr>
              <a:t>400G Trunk</a:t>
            </a:r>
            <a:endParaRPr sz="1000">
              <a:solidFill>
                <a:srgbClr val="3F3F3F"/>
              </a:solidFill>
              <a:latin typeface="Proxima Nova"/>
              <a:ea typeface="Proxima Nova"/>
              <a:cs typeface="Proxima Nova"/>
              <a:sym typeface="Proxima Nova"/>
            </a:endParaRPr>
          </a:p>
        </p:txBody>
      </p:sp>
      <p:sp>
        <p:nvSpPr>
          <p:cNvPr id="1418" name="Google Shape;1418;p115"/>
          <p:cNvSpPr txBox="1"/>
          <p:nvPr/>
        </p:nvSpPr>
        <p:spPr>
          <a:xfrm>
            <a:off x="6889950" y="3973900"/>
            <a:ext cx="850200" cy="31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3F3F3F"/>
                </a:solidFill>
                <a:latin typeface="Proxima Nova"/>
                <a:ea typeface="Proxima Nova"/>
                <a:cs typeface="Proxima Nova"/>
                <a:sym typeface="Proxima Nova"/>
              </a:rPr>
              <a:t>400G Trunk</a:t>
            </a:r>
            <a:endParaRPr sz="1000">
              <a:solidFill>
                <a:srgbClr val="3F3F3F"/>
              </a:solidFill>
              <a:latin typeface="Proxima Nova"/>
              <a:ea typeface="Proxima Nova"/>
              <a:cs typeface="Proxima Nova"/>
              <a:sym typeface="Proxima Nova"/>
            </a:endParaRPr>
          </a:p>
        </p:txBody>
      </p:sp>
      <p:sp>
        <p:nvSpPr>
          <p:cNvPr id="1419" name="Google Shape;1419;p115"/>
          <p:cNvSpPr txBox="1"/>
          <p:nvPr/>
        </p:nvSpPr>
        <p:spPr>
          <a:xfrm>
            <a:off x="9144600" y="5000975"/>
            <a:ext cx="1050000" cy="31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00">
                <a:solidFill>
                  <a:srgbClr val="3F3F3F"/>
                </a:solidFill>
                <a:latin typeface="Proxima Nova"/>
                <a:ea typeface="Proxima Nova"/>
                <a:cs typeface="Proxima Nova"/>
                <a:sym typeface="Proxima Nova"/>
              </a:rPr>
              <a:t>Nx100G Clients</a:t>
            </a:r>
            <a:endParaRPr sz="900">
              <a:solidFill>
                <a:srgbClr val="3F3F3F"/>
              </a:solidFill>
              <a:latin typeface="Proxima Nova"/>
              <a:ea typeface="Proxima Nova"/>
              <a:cs typeface="Proxima Nova"/>
              <a:sym typeface="Proxima Nova"/>
            </a:endParaRPr>
          </a:p>
        </p:txBody>
      </p:sp>
      <p:sp>
        <p:nvSpPr>
          <p:cNvPr id="1420" name="Google Shape;1420;p115"/>
          <p:cNvSpPr txBox="1"/>
          <p:nvPr/>
        </p:nvSpPr>
        <p:spPr>
          <a:xfrm>
            <a:off x="6853463" y="4972975"/>
            <a:ext cx="990600" cy="31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00">
                <a:solidFill>
                  <a:srgbClr val="3F3F3F"/>
                </a:solidFill>
                <a:latin typeface="Proxima Nova"/>
                <a:ea typeface="Proxima Nova"/>
                <a:cs typeface="Proxima Nova"/>
                <a:sym typeface="Proxima Nova"/>
              </a:rPr>
              <a:t>Nx100G Clients</a:t>
            </a:r>
            <a:endParaRPr sz="900">
              <a:solidFill>
                <a:srgbClr val="3F3F3F"/>
              </a:solidFill>
              <a:latin typeface="Proxima Nova"/>
              <a:ea typeface="Proxima Nova"/>
              <a:cs typeface="Proxima Nova"/>
              <a:sym typeface="Proxima Nova"/>
            </a:endParaRPr>
          </a:p>
        </p:txBody>
      </p:sp>
      <p:sp>
        <p:nvSpPr>
          <p:cNvPr id="1421" name="Google Shape;1421;p115"/>
          <p:cNvSpPr txBox="1"/>
          <p:nvPr/>
        </p:nvSpPr>
        <p:spPr>
          <a:xfrm>
            <a:off x="8012488" y="1301625"/>
            <a:ext cx="990600" cy="31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00">
                <a:solidFill>
                  <a:srgbClr val="3F3F3F"/>
                </a:solidFill>
                <a:latin typeface="Proxima Nova"/>
                <a:ea typeface="Proxima Nova"/>
                <a:cs typeface="Proxima Nova"/>
                <a:sym typeface="Proxima Nova"/>
              </a:rPr>
              <a:t>Nx100G Clients</a:t>
            </a:r>
            <a:endParaRPr sz="900">
              <a:solidFill>
                <a:srgbClr val="3F3F3F"/>
              </a:solidFill>
              <a:latin typeface="Proxima Nova"/>
              <a:ea typeface="Proxima Nova"/>
              <a:cs typeface="Proxima Nova"/>
              <a:sym typeface="Proxima Nova"/>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26" name="Shape 1426"/>
        <p:cNvGrpSpPr/>
        <p:nvPr/>
      </p:nvGrpSpPr>
      <p:grpSpPr>
        <a:xfrm>
          <a:off x="0" y="0"/>
          <a:ext cx="0" cy="0"/>
          <a:chOff x="0" y="0"/>
          <a:chExt cx="0" cy="0"/>
        </a:xfrm>
      </p:grpSpPr>
      <p:sp>
        <p:nvSpPr>
          <p:cNvPr id="1427" name="Google Shape;1427;p116"/>
          <p:cNvSpPr txBox="1"/>
          <p:nvPr>
            <p:ph type="title"/>
          </p:nvPr>
        </p:nvSpPr>
        <p:spPr>
          <a:xfrm>
            <a:off x="371049" y="0"/>
            <a:ext cx="11620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Metro Optical - General Scope of Work</a:t>
            </a:r>
            <a:endParaRPr/>
          </a:p>
        </p:txBody>
      </p:sp>
      <p:sp>
        <p:nvSpPr>
          <p:cNvPr id="1428" name="Google Shape;1428;p116"/>
          <p:cNvSpPr txBox="1"/>
          <p:nvPr>
            <p:ph idx="4294967295" type="body"/>
          </p:nvPr>
        </p:nvSpPr>
        <p:spPr>
          <a:xfrm>
            <a:off x="1143350" y="1478100"/>
            <a:ext cx="8653500" cy="5463600"/>
          </a:xfrm>
          <a:prstGeom prst="rect">
            <a:avLst/>
          </a:prstGeom>
        </p:spPr>
        <p:txBody>
          <a:bodyPr anchorCtr="0" anchor="t" bIns="45700" lIns="91425" spcFirstLastPara="1" rIns="91425" wrap="square" tIns="45700">
            <a:noAutofit/>
          </a:bodyPr>
          <a:lstStyle/>
          <a:p>
            <a:pPr indent="-349250" lvl="0" marL="457200" rtl="0" algn="l">
              <a:lnSpc>
                <a:spcPct val="115000"/>
              </a:lnSpc>
              <a:spcBef>
                <a:spcPts val="0"/>
              </a:spcBef>
              <a:spcAft>
                <a:spcPts val="0"/>
              </a:spcAft>
              <a:buSzPts val="1900"/>
              <a:buAutoNum type="arabicPeriod"/>
            </a:pPr>
            <a:r>
              <a:rPr lang="en-US" sz="1900"/>
              <a:t>CENIC works with Associate to gather requirements</a:t>
            </a:r>
            <a:endParaRPr sz="1900"/>
          </a:p>
          <a:p>
            <a:pPr indent="-349250" lvl="0" marL="457200" rtl="0" algn="l">
              <a:lnSpc>
                <a:spcPct val="115000"/>
              </a:lnSpc>
              <a:spcBef>
                <a:spcPts val="0"/>
              </a:spcBef>
              <a:spcAft>
                <a:spcPts val="0"/>
              </a:spcAft>
              <a:buSzPts val="1900"/>
              <a:buAutoNum type="arabicPeriod"/>
            </a:pPr>
            <a:r>
              <a:rPr lang="en-US" sz="1900"/>
              <a:t>CENIC selects appropriate hardware and software, using standardized CENIC platforms</a:t>
            </a:r>
            <a:endParaRPr sz="1900"/>
          </a:p>
          <a:p>
            <a:pPr indent="-349250" lvl="0" marL="457200" rtl="0" algn="l">
              <a:lnSpc>
                <a:spcPct val="115000"/>
              </a:lnSpc>
              <a:spcBef>
                <a:spcPts val="0"/>
              </a:spcBef>
              <a:spcAft>
                <a:spcPts val="0"/>
              </a:spcAft>
              <a:buSzPts val="1900"/>
              <a:buAutoNum type="arabicPeriod"/>
            </a:pPr>
            <a:r>
              <a:rPr lang="en-US" sz="1900"/>
              <a:t>Bill of Materials shared with Associate for review and approval</a:t>
            </a:r>
            <a:endParaRPr sz="1900"/>
          </a:p>
          <a:p>
            <a:pPr indent="-349250" lvl="0" marL="457200" rtl="0" algn="l">
              <a:lnSpc>
                <a:spcPct val="115000"/>
              </a:lnSpc>
              <a:spcBef>
                <a:spcPts val="0"/>
              </a:spcBef>
              <a:spcAft>
                <a:spcPts val="0"/>
              </a:spcAft>
              <a:buSzPts val="1900"/>
              <a:buAutoNum type="arabicPeriod"/>
            </a:pPr>
            <a:r>
              <a:rPr lang="en-US" sz="1900"/>
              <a:t>CENIC procures hardware and software</a:t>
            </a:r>
            <a:endParaRPr sz="1900"/>
          </a:p>
          <a:p>
            <a:pPr indent="-349250" lvl="0" marL="457200" rtl="0" algn="l">
              <a:lnSpc>
                <a:spcPct val="115000"/>
              </a:lnSpc>
              <a:spcBef>
                <a:spcPts val="0"/>
              </a:spcBef>
              <a:spcAft>
                <a:spcPts val="0"/>
              </a:spcAft>
              <a:buSzPts val="1900"/>
              <a:buAutoNum type="arabicPeriod"/>
            </a:pPr>
            <a:r>
              <a:rPr lang="en-US" sz="1900"/>
              <a:t>CENIC deploys and turns up the equipment</a:t>
            </a:r>
            <a:endParaRPr sz="1900"/>
          </a:p>
          <a:p>
            <a:pPr indent="-349250" lvl="0" marL="457200" rtl="0" algn="l">
              <a:lnSpc>
                <a:spcPct val="115000"/>
              </a:lnSpc>
              <a:spcBef>
                <a:spcPts val="0"/>
              </a:spcBef>
              <a:spcAft>
                <a:spcPts val="0"/>
              </a:spcAft>
              <a:buSzPts val="1900"/>
              <a:buAutoNum type="arabicPeriod"/>
            </a:pPr>
            <a:r>
              <a:rPr lang="en-US" sz="1900"/>
              <a:t>CENIC provides handoffs to Associate</a:t>
            </a:r>
            <a:endParaRPr sz="1900"/>
          </a:p>
          <a:p>
            <a:pPr indent="-349250" lvl="0" marL="457200" rtl="0" algn="l">
              <a:lnSpc>
                <a:spcPct val="115000"/>
              </a:lnSpc>
              <a:spcBef>
                <a:spcPts val="0"/>
              </a:spcBef>
              <a:spcAft>
                <a:spcPts val="0"/>
              </a:spcAft>
              <a:buSzPts val="1900"/>
              <a:buAutoNum type="arabicPeriod"/>
            </a:pPr>
            <a:r>
              <a:rPr lang="en-US" sz="1900"/>
              <a:t>CENIC operates the optical network and dark fiber 24x7x365</a:t>
            </a:r>
            <a:endParaRPr sz="1900"/>
          </a:p>
          <a:p>
            <a:pPr indent="-349250" lvl="0" marL="457200" rtl="0" algn="l">
              <a:lnSpc>
                <a:spcPct val="115000"/>
              </a:lnSpc>
              <a:spcBef>
                <a:spcPts val="0"/>
              </a:spcBef>
              <a:spcAft>
                <a:spcPts val="0"/>
              </a:spcAft>
              <a:buSzPts val="1900"/>
              <a:buAutoNum type="arabicPeriod"/>
            </a:pPr>
            <a:r>
              <a:rPr lang="en-US" sz="1900"/>
              <a:t>Moves, Adds, Changes, Deletes (MACD) are handled separately as needed</a:t>
            </a:r>
            <a:endParaRPr sz="1900"/>
          </a:p>
          <a:p>
            <a:pPr indent="0" lvl="0" marL="457200" rtl="0" algn="l">
              <a:lnSpc>
                <a:spcPct val="100000"/>
              </a:lnSpc>
              <a:spcBef>
                <a:spcPts val="1000"/>
              </a:spcBef>
              <a:spcAft>
                <a:spcPts val="0"/>
              </a:spcAft>
              <a:buNone/>
            </a:pPr>
            <a:r>
              <a:t/>
            </a:r>
            <a:endParaRPr sz="23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33" name="Shape 1433"/>
        <p:cNvGrpSpPr/>
        <p:nvPr/>
      </p:nvGrpSpPr>
      <p:grpSpPr>
        <a:xfrm>
          <a:off x="0" y="0"/>
          <a:ext cx="0" cy="0"/>
          <a:chOff x="0" y="0"/>
          <a:chExt cx="0" cy="0"/>
        </a:xfrm>
      </p:grpSpPr>
      <p:sp>
        <p:nvSpPr>
          <p:cNvPr id="1434" name="Google Shape;1434;p117"/>
          <p:cNvSpPr txBox="1"/>
          <p:nvPr>
            <p:ph type="ctrTitle"/>
          </p:nvPr>
        </p:nvSpPr>
        <p:spPr>
          <a:xfrm>
            <a:off x="75" y="2320675"/>
            <a:ext cx="12192000" cy="16803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WAN Optical Updates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39" name="Shape 1439"/>
        <p:cNvGrpSpPr/>
        <p:nvPr/>
      </p:nvGrpSpPr>
      <p:grpSpPr>
        <a:xfrm>
          <a:off x="0" y="0"/>
          <a:ext cx="0" cy="0"/>
          <a:chOff x="0" y="0"/>
          <a:chExt cx="0" cy="0"/>
        </a:xfrm>
      </p:grpSpPr>
      <p:sp>
        <p:nvSpPr>
          <p:cNvPr id="1440" name="Google Shape;1440;p118"/>
          <p:cNvSpPr txBox="1"/>
          <p:nvPr>
            <p:ph type="title"/>
          </p:nvPr>
        </p:nvSpPr>
        <p:spPr>
          <a:xfrm>
            <a:off x="371049" y="0"/>
            <a:ext cx="11620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WAN Optical Updates</a:t>
            </a:r>
            <a:endParaRPr/>
          </a:p>
        </p:txBody>
      </p:sp>
      <p:sp>
        <p:nvSpPr>
          <p:cNvPr id="1441" name="Google Shape;1441;p118"/>
          <p:cNvSpPr txBox="1"/>
          <p:nvPr>
            <p:ph idx="4294967295" type="body"/>
          </p:nvPr>
        </p:nvSpPr>
        <p:spPr>
          <a:xfrm>
            <a:off x="1143350" y="1478100"/>
            <a:ext cx="8653500" cy="5463600"/>
          </a:xfrm>
          <a:prstGeom prst="rect">
            <a:avLst/>
          </a:prstGeom>
        </p:spPr>
        <p:txBody>
          <a:bodyPr anchorCtr="0" anchor="t" bIns="45700" lIns="91425" spcFirstLastPara="1" rIns="91425" wrap="square" tIns="45700">
            <a:noAutofit/>
          </a:bodyPr>
          <a:lstStyle/>
          <a:p>
            <a:pPr indent="-349250" lvl="0" marL="457200" rtl="0" algn="l">
              <a:lnSpc>
                <a:spcPct val="115000"/>
              </a:lnSpc>
              <a:spcBef>
                <a:spcPts val="0"/>
              </a:spcBef>
              <a:spcAft>
                <a:spcPts val="0"/>
              </a:spcAft>
              <a:buSzPts val="1900"/>
              <a:buChar char="•"/>
            </a:pPr>
            <a:r>
              <a:rPr lang="en-US" sz="1900"/>
              <a:t>CENIC has traditionally provided Layer 1 services to connect Associates over dark fiber to CalREN, typically using a complete optical line system</a:t>
            </a:r>
            <a:endParaRPr sz="1900"/>
          </a:p>
          <a:p>
            <a:pPr indent="-349250" lvl="0" marL="457200" rtl="0" algn="l">
              <a:lnSpc>
                <a:spcPct val="115000"/>
              </a:lnSpc>
              <a:spcBef>
                <a:spcPts val="0"/>
              </a:spcBef>
              <a:spcAft>
                <a:spcPts val="0"/>
              </a:spcAft>
              <a:buSzPts val="1900"/>
              <a:buChar char="•"/>
            </a:pPr>
            <a:r>
              <a:rPr lang="en-US" sz="1900"/>
              <a:t>We can now provide more flexible service offerings based on the fiber and associate requirements</a:t>
            </a:r>
            <a:endParaRPr sz="1900"/>
          </a:p>
          <a:p>
            <a:pPr indent="-349250" lvl="0" marL="457200" rtl="0" algn="l">
              <a:lnSpc>
                <a:spcPct val="115000"/>
              </a:lnSpc>
              <a:spcBef>
                <a:spcPts val="0"/>
              </a:spcBef>
              <a:spcAft>
                <a:spcPts val="0"/>
              </a:spcAft>
              <a:buSzPts val="1900"/>
              <a:buChar char="•"/>
            </a:pPr>
            <a:r>
              <a:rPr b="1" lang="en-US" sz="1900"/>
              <a:t>Optical Line System </a:t>
            </a:r>
            <a:r>
              <a:rPr lang="en-US" sz="1900"/>
              <a:t>categories:</a:t>
            </a:r>
            <a:endParaRPr sz="1900"/>
          </a:p>
          <a:p>
            <a:pPr indent="-349250" lvl="1" marL="914400" rtl="0" algn="l">
              <a:lnSpc>
                <a:spcPct val="115000"/>
              </a:lnSpc>
              <a:spcBef>
                <a:spcPts val="0"/>
              </a:spcBef>
              <a:spcAft>
                <a:spcPts val="0"/>
              </a:spcAft>
              <a:buSzPts val="1900"/>
              <a:buChar char="•"/>
            </a:pPr>
            <a:r>
              <a:rPr lang="en-US" sz="1900"/>
              <a:t>OLS Full</a:t>
            </a:r>
            <a:endParaRPr sz="1900"/>
          </a:p>
          <a:p>
            <a:pPr indent="-349250" lvl="1" marL="914400" rtl="0" algn="l">
              <a:lnSpc>
                <a:spcPct val="115000"/>
              </a:lnSpc>
              <a:spcBef>
                <a:spcPts val="0"/>
              </a:spcBef>
              <a:spcAft>
                <a:spcPts val="0"/>
              </a:spcAft>
              <a:buSzPts val="1900"/>
              <a:buChar char="•"/>
            </a:pPr>
            <a:r>
              <a:rPr lang="en-US" sz="1900"/>
              <a:t>OLS Lite</a:t>
            </a:r>
            <a:endParaRPr sz="1900"/>
          </a:p>
          <a:p>
            <a:pPr indent="-349250" lvl="1" marL="914400" rtl="0" algn="l">
              <a:lnSpc>
                <a:spcPct val="115000"/>
              </a:lnSpc>
              <a:spcBef>
                <a:spcPts val="0"/>
              </a:spcBef>
              <a:spcAft>
                <a:spcPts val="0"/>
              </a:spcAft>
              <a:buSzPts val="1900"/>
              <a:buChar char="•"/>
            </a:pPr>
            <a:r>
              <a:rPr lang="en-US" sz="1900"/>
              <a:t>OLS Free</a:t>
            </a:r>
            <a:endParaRPr sz="1900"/>
          </a:p>
          <a:p>
            <a:pPr indent="-349250" lvl="0" marL="457200" rtl="0" algn="l">
              <a:lnSpc>
                <a:spcPct val="115000"/>
              </a:lnSpc>
              <a:spcBef>
                <a:spcPts val="0"/>
              </a:spcBef>
              <a:spcAft>
                <a:spcPts val="0"/>
              </a:spcAft>
              <a:buSzPts val="1900"/>
              <a:buChar char="•"/>
            </a:pPr>
            <a:r>
              <a:rPr b="1" lang="en-US" sz="1900"/>
              <a:t>Transponder </a:t>
            </a:r>
            <a:r>
              <a:rPr lang="en-US" sz="1900"/>
              <a:t>categories:</a:t>
            </a:r>
            <a:endParaRPr sz="1900"/>
          </a:p>
          <a:p>
            <a:pPr indent="-349250" lvl="1" marL="914400" rtl="0" algn="l">
              <a:lnSpc>
                <a:spcPct val="115000"/>
              </a:lnSpc>
              <a:spcBef>
                <a:spcPts val="0"/>
              </a:spcBef>
              <a:spcAft>
                <a:spcPts val="0"/>
              </a:spcAft>
              <a:buSzPts val="1900"/>
              <a:buChar char="•"/>
            </a:pPr>
            <a:r>
              <a:rPr lang="en-US" sz="1900"/>
              <a:t>IPoDWDM</a:t>
            </a:r>
            <a:endParaRPr sz="1900"/>
          </a:p>
          <a:p>
            <a:pPr indent="-349250" lvl="1" marL="914400" rtl="0" algn="l">
              <a:lnSpc>
                <a:spcPct val="115000"/>
              </a:lnSpc>
              <a:spcBef>
                <a:spcPts val="0"/>
              </a:spcBef>
              <a:spcAft>
                <a:spcPts val="0"/>
              </a:spcAft>
              <a:buSzPts val="1900"/>
              <a:buChar char="•"/>
            </a:pPr>
            <a:r>
              <a:rPr lang="en-US" sz="1900"/>
              <a:t>Discrete TXPs</a:t>
            </a:r>
            <a:endParaRPr sz="1900"/>
          </a:p>
          <a:p>
            <a:pPr indent="0" lvl="0" marL="457200" rtl="0" algn="l">
              <a:lnSpc>
                <a:spcPct val="115000"/>
              </a:lnSpc>
              <a:spcBef>
                <a:spcPts val="0"/>
              </a:spcBef>
              <a:spcAft>
                <a:spcPts val="0"/>
              </a:spcAft>
              <a:buNone/>
            </a:pPr>
            <a:r>
              <a:t/>
            </a:r>
            <a:endParaRPr sz="1900"/>
          </a:p>
          <a:p>
            <a:pPr indent="0" lvl="0" marL="457200" rtl="0" algn="l">
              <a:lnSpc>
                <a:spcPct val="100000"/>
              </a:lnSpc>
              <a:spcBef>
                <a:spcPts val="1000"/>
              </a:spcBef>
              <a:spcAft>
                <a:spcPts val="0"/>
              </a:spcAft>
              <a:buNone/>
            </a:pPr>
            <a:r>
              <a:t/>
            </a:r>
            <a:endParaRPr sz="23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46" name="Shape 1446"/>
        <p:cNvGrpSpPr/>
        <p:nvPr/>
      </p:nvGrpSpPr>
      <p:grpSpPr>
        <a:xfrm>
          <a:off x="0" y="0"/>
          <a:ext cx="0" cy="0"/>
          <a:chOff x="0" y="0"/>
          <a:chExt cx="0" cy="0"/>
        </a:xfrm>
      </p:grpSpPr>
      <p:pic>
        <p:nvPicPr>
          <p:cNvPr id="1447" name="Google Shape;1447;p119"/>
          <p:cNvPicPr preferRelativeResize="0"/>
          <p:nvPr/>
        </p:nvPicPr>
        <p:blipFill rotWithShape="1">
          <a:blip r:embed="rId3">
            <a:alphaModFix/>
          </a:blip>
          <a:srcRect b="0" l="0" r="0" t="0"/>
          <a:stretch/>
        </p:blipFill>
        <p:spPr>
          <a:xfrm rot="5400000">
            <a:off x="9079363" y="3406412"/>
            <a:ext cx="2315300" cy="64125"/>
          </a:xfrm>
          <a:prstGeom prst="rect">
            <a:avLst/>
          </a:prstGeom>
          <a:noFill/>
          <a:ln>
            <a:noFill/>
          </a:ln>
        </p:spPr>
      </p:pic>
      <p:pic>
        <p:nvPicPr>
          <p:cNvPr id="1448" name="Google Shape;1448;p119"/>
          <p:cNvPicPr preferRelativeResize="0"/>
          <p:nvPr/>
        </p:nvPicPr>
        <p:blipFill rotWithShape="1">
          <a:blip r:embed="rId3">
            <a:alphaModFix/>
          </a:blip>
          <a:srcRect b="0" l="0" r="0" t="0"/>
          <a:stretch/>
        </p:blipFill>
        <p:spPr>
          <a:xfrm rot="5400000">
            <a:off x="5639587" y="3412688"/>
            <a:ext cx="3142200" cy="64125"/>
          </a:xfrm>
          <a:prstGeom prst="rect">
            <a:avLst/>
          </a:prstGeom>
          <a:noFill/>
          <a:ln>
            <a:noFill/>
          </a:ln>
        </p:spPr>
      </p:pic>
      <p:sp>
        <p:nvSpPr>
          <p:cNvPr id="1449" name="Google Shape;1449;p119"/>
          <p:cNvSpPr txBox="1"/>
          <p:nvPr>
            <p:ph type="title"/>
          </p:nvPr>
        </p:nvSpPr>
        <p:spPr>
          <a:xfrm>
            <a:off x="382575" y="273450"/>
            <a:ext cx="4280100" cy="16002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3600"/>
              <a:t>Optical Line System</a:t>
            </a:r>
            <a:endParaRPr sz="3600"/>
          </a:p>
        </p:txBody>
      </p:sp>
      <p:sp>
        <p:nvSpPr>
          <p:cNvPr id="1450" name="Google Shape;1450;p119"/>
          <p:cNvSpPr txBox="1"/>
          <p:nvPr>
            <p:ph idx="2" type="body"/>
          </p:nvPr>
        </p:nvSpPr>
        <p:spPr>
          <a:xfrm>
            <a:off x="292100" y="1873650"/>
            <a:ext cx="4457700" cy="4342200"/>
          </a:xfrm>
          <a:prstGeom prst="rect">
            <a:avLst/>
          </a:prstGeom>
        </p:spPr>
        <p:txBody>
          <a:bodyPr anchorCtr="0" anchor="t" bIns="45700" lIns="91425" spcFirstLastPara="1" rIns="91425" wrap="square" tIns="45700">
            <a:noAutofit/>
          </a:bodyPr>
          <a:lstStyle/>
          <a:p>
            <a:pPr indent="-355600" lvl="0" marL="457200" rtl="0" algn="l">
              <a:spcBef>
                <a:spcPts val="1000"/>
              </a:spcBef>
              <a:spcAft>
                <a:spcPts val="0"/>
              </a:spcAft>
              <a:buSzPts val="2000"/>
              <a:buChar char="●"/>
            </a:pPr>
            <a:r>
              <a:rPr lang="en-US" sz="2000"/>
              <a:t>Three solutions:</a:t>
            </a:r>
            <a:endParaRPr sz="2000"/>
          </a:p>
          <a:p>
            <a:pPr indent="-355600" lvl="1" marL="914400" rtl="0" algn="l">
              <a:spcBef>
                <a:spcPts val="0"/>
              </a:spcBef>
              <a:spcAft>
                <a:spcPts val="0"/>
              </a:spcAft>
              <a:buSzPts val="2000"/>
              <a:buChar char="○"/>
            </a:pPr>
            <a:r>
              <a:rPr lang="en-US" sz="2000"/>
              <a:t>OLS Full</a:t>
            </a:r>
            <a:endParaRPr sz="2000"/>
          </a:p>
          <a:p>
            <a:pPr indent="-355600" lvl="1" marL="914400" rtl="0" algn="l">
              <a:spcBef>
                <a:spcPts val="0"/>
              </a:spcBef>
              <a:spcAft>
                <a:spcPts val="0"/>
              </a:spcAft>
              <a:buSzPts val="2000"/>
              <a:buChar char="○"/>
            </a:pPr>
            <a:r>
              <a:rPr lang="en-US" sz="2000"/>
              <a:t>OLS Lite</a:t>
            </a:r>
            <a:endParaRPr sz="2000"/>
          </a:p>
          <a:p>
            <a:pPr indent="-355600" lvl="1" marL="914400" rtl="0" algn="l">
              <a:spcBef>
                <a:spcPts val="0"/>
              </a:spcBef>
              <a:spcAft>
                <a:spcPts val="0"/>
              </a:spcAft>
              <a:buSzPts val="2000"/>
              <a:buChar char="○"/>
            </a:pPr>
            <a:r>
              <a:rPr lang="en-US" sz="2000"/>
              <a:t>OLS Free</a:t>
            </a:r>
            <a:endParaRPr sz="2000"/>
          </a:p>
          <a:p>
            <a:pPr indent="-355600" lvl="0" marL="457200" rtl="0" algn="l">
              <a:spcBef>
                <a:spcPts val="0"/>
              </a:spcBef>
              <a:spcAft>
                <a:spcPts val="0"/>
              </a:spcAft>
              <a:buSzPts val="2000"/>
              <a:buChar char="●"/>
            </a:pPr>
            <a:r>
              <a:rPr lang="en-US" sz="2000"/>
              <a:t>OLS Full provides the most flexibility, with support for very long spans, rings, and more than two degree nodes</a:t>
            </a:r>
            <a:endParaRPr sz="2000"/>
          </a:p>
          <a:p>
            <a:pPr indent="-355600" lvl="0" marL="457200" rtl="0" algn="l">
              <a:spcBef>
                <a:spcPts val="0"/>
              </a:spcBef>
              <a:spcAft>
                <a:spcPts val="0"/>
              </a:spcAft>
              <a:buSzPts val="2000"/>
              <a:buChar char="●"/>
            </a:pPr>
            <a:r>
              <a:rPr lang="en-US" sz="2000"/>
              <a:t>OLS Lite provides simpler fiber management, typically only applicable for point-point designs</a:t>
            </a:r>
            <a:endParaRPr sz="2000"/>
          </a:p>
          <a:p>
            <a:pPr indent="-355600" lvl="0" marL="457200" rtl="0" algn="l">
              <a:spcBef>
                <a:spcPts val="0"/>
              </a:spcBef>
              <a:spcAft>
                <a:spcPts val="0"/>
              </a:spcAft>
              <a:buSzPts val="2000"/>
              <a:buChar char="●"/>
            </a:pPr>
            <a:r>
              <a:rPr lang="en-US" sz="2000"/>
              <a:t>OLS Free is </a:t>
            </a:r>
            <a:r>
              <a:rPr lang="en-US" sz="2000"/>
              <a:t>for short spans</a:t>
            </a:r>
            <a:r>
              <a:rPr lang="en-US" sz="2000"/>
              <a:t> that only require a transponder solution</a:t>
            </a:r>
            <a:endParaRPr sz="2000"/>
          </a:p>
          <a:p>
            <a:pPr indent="0" lvl="0" marL="0" rtl="0" algn="l">
              <a:spcBef>
                <a:spcPts val="1000"/>
              </a:spcBef>
              <a:spcAft>
                <a:spcPts val="0"/>
              </a:spcAft>
              <a:buNone/>
            </a:pPr>
            <a:r>
              <a:t/>
            </a:r>
            <a:endParaRPr sz="2500"/>
          </a:p>
          <a:p>
            <a:pPr indent="0" lvl="0" marL="0" rtl="0" algn="l">
              <a:spcBef>
                <a:spcPts val="1000"/>
              </a:spcBef>
              <a:spcAft>
                <a:spcPts val="0"/>
              </a:spcAft>
              <a:buNone/>
            </a:pPr>
            <a:r>
              <a:t/>
            </a:r>
            <a:endParaRPr sz="2400"/>
          </a:p>
        </p:txBody>
      </p:sp>
      <p:pic>
        <p:nvPicPr>
          <p:cNvPr id="1451" name="Google Shape;1451;p119"/>
          <p:cNvPicPr preferRelativeResize="0"/>
          <p:nvPr/>
        </p:nvPicPr>
        <p:blipFill>
          <a:blip r:embed="rId4">
            <a:alphaModFix/>
          </a:blip>
          <a:stretch>
            <a:fillRect/>
          </a:stretch>
        </p:blipFill>
        <p:spPr>
          <a:xfrm>
            <a:off x="6882900" y="1607288"/>
            <a:ext cx="734625" cy="685025"/>
          </a:xfrm>
          <a:prstGeom prst="rect">
            <a:avLst/>
          </a:prstGeom>
          <a:noFill/>
          <a:ln>
            <a:noFill/>
          </a:ln>
        </p:spPr>
      </p:pic>
      <p:pic>
        <p:nvPicPr>
          <p:cNvPr id="1452" name="Google Shape;1452;p119"/>
          <p:cNvPicPr preferRelativeResize="0"/>
          <p:nvPr/>
        </p:nvPicPr>
        <p:blipFill>
          <a:blip r:embed="rId4">
            <a:alphaModFix/>
          </a:blip>
          <a:stretch>
            <a:fillRect/>
          </a:stretch>
        </p:blipFill>
        <p:spPr>
          <a:xfrm>
            <a:off x="6882900" y="4565700"/>
            <a:ext cx="734625" cy="685025"/>
          </a:xfrm>
          <a:prstGeom prst="rect">
            <a:avLst/>
          </a:prstGeom>
          <a:noFill/>
          <a:ln>
            <a:noFill/>
          </a:ln>
        </p:spPr>
      </p:pic>
      <p:pic>
        <p:nvPicPr>
          <p:cNvPr id="1453" name="Google Shape;1453;p119"/>
          <p:cNvPicPr preferRelativeResize="0"/>
          <p:nvPr/>
        </p:nvPicPr>
        <p:blipFill>
          <a:blip r:embed="rId4">
            <a:alphaModFix/>
          </a:blip>
          <a:stretch>
            <a:fillRect/>
          </a:stretch>
        </p:blipFill>
        <p:spPr>
          <a:xfrm>
            <a:off x="9869700" y="1607288"/>
            <a:ext cx="734625" cy="685025"/>
          </a:xfrm>
          <a:prstGeom prst="rect">
            <a:avLst/>
          </a:prstGeom>
          <a:noFill/>
          <a:ln>
            <a:noFill/>
          </a:ln>
        </p:spPr>
      </p:pic>
      <p:pic>
        <p:nvPicPr>
          <p:cNvPr id="1454" name="Google Shape;1454;p119"/>
          <p:cNvPicPr preferRelativeResize="0"/>
          <p:nvPr/>
        </p:nvPicPr>
        <p:blipFill>
          <a:blip r:embed="rId4">
            <a:alphaModFix/>
          </a:blip>
          <a:stretch>
            <a:fillRect/>
          </a:stretch>
        </p:blipFill>
        <p:spPr>
          <a:xfrm>
            <a:off x="9869700" y="4565700"/>
            <a:ext cx="734625" cy="685025"/>
          </a:xfrm>
          <a:prstGeom prst="rect">
            <a:avLst/>
          </a:prstGeom>
          <a:noFill/>
          <a:ln>
            <a:noFill/>
          </a:ln>
        </p:spPr>
      </p:pic>
      <p:pic>
        <p:nvPicPr>
          <p:cNvPr id="1455" name="Google Shape;1455;p119"/>
          <p:cNvPicPr preferRelativeResize="0"/>
          <p:nvPr/>
        </p:nvPicPr>
        <p:blipFill>
          <a:blip r:embed="rId4">
            <a:alphaModFix/>
          </a:blip>
          <a:stretch>
            <a:fillRect/>
          </a:stretch>
        </p:blipFill>
        <p:spPr>
          <a:xfrm>
            <a:off x="5396788" y="3086488"/>
            <a:ext cx="734625" cy="685025"/>
          </a:xfrm>
          <a:prstGeom prst="rect">
            <a:avLst/>
          </a:prstGeom>
          <a:noFill/>
          <a:ln>
            <a:noFill/>
          </a:ln>
        </p:spPr>
      </p:pic>
      <p:cxnSp>
        <p:nvCxnSpPr>
          <p:cNvPr id="1456" name="Google Shape;1456;p119"/>
          <p:cNvCxnSpPr/>
          <p:nvPr/>
        </p:nvCxnSpPr>
        <p:spPr>
          <a:xfrm>
            <a:off x="8673800" y="918550"/>
            <a:ext cx="9900" cy="5146500"/>
          </a:xfrm>
          <a:prstGeom prst="straightConnector1">
            <a:avLst/>
          </a:prstGeom>
          <a:noFill/>
          <a:ln cap="flat" cmpd="sng" w="28575">
            <a:solidFill>
              <a:srgbClr val="999999"/>
            </a:solidFill>
            <a:prstDash val="dash"/>
            <a:round/>
            <a:headEnd len="med" w="med" type="none"/>
            <a:tailEnd len="med" w="med" type="none"/>
          </a:ln>
        </p:spPr>
      </p:cxnSp>
      <p:pic>
        <p:nvPicPr>
          <p:cNvPr id="1457" name="Google Shape;1457;p119"/>
          <p:cNvPicPr preferRelativeResize="0"/>
          <p:nvPr/>
        </p:nvPicPr>
        <p:blipFill rotWithShape="1">
          <a:blip r:embed="rId3">
            <a:alphaModFix/>
          </a:blip>
          <a:srcRect b="0" l="0" r="0" t="0"/>
          <a:stretch/>
        </p:blipFill>
        <p:spPr>
          <a:xfrm>
            <a:off x="6131432" y="3396950"/>
            <a:ext cx="832225" cy="64125"/>
          </a:xfrm>
          <a:prstGeom prst="rect">
            <a:avLst/>
          </a:prstGeom>
          <a:noFill/>
          <a:ln>
            <a:noFill/>
          </a:ln>
        </p:spPr>
      </p:pic>
      <p:pic>
        <p:nvPicPr>
          <p:cNvPr id="1458" name="Google Shape;1458;p119"/>
          <p:cNvPicPr preferRelativeResize="0"/>
          <p:nvPr/>
        </p:nvPicPr>
        <p:blipFill>
          <a:blip r:embed="rId4">
            <a:alphaModFix/>
          </a:blip>
          <a:stretch>
            <a:fillRect/>
          </a:stretch>
        </p:blipFill>
        <p:spPr>
          <a:xfrm>
            <a:off x="6882900" y="3086488"/>
            <a:ext cx="734625" cy="685025"/>
          </a:xfrm>
          <a:prstGeom prst="rect">
            <a:avLst/>
          </a:prstGeom>
          <a:noFill/>
          <a:ln>
            <a:noFill/>
          </a:ln>
        </p:spPr>
      </p:pic>
      <p:sp>
        <p:nvSpPr>
          <p:cNvPr id="1459" name="Google Shape;1459;p119"/>
          <p:cNvSpPr txBox="1"/>
          <p:nvPr/>
        </p:nvSpPr>
        <p:spPr>
          <a:xfrm>
            <a:off x="6510175" y="876075"/>
            <a:ext cx="1708800" cy="79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500">
                <a:solidFill>
                  <a:srgbClr val="3F3F3F"/>
                </a:solidFill>
                <a:latin typeface="Proxima Nova"/>
                <a:ea typeface="Proxima Nova"/>
                <a:cs typeface="Proxima Nova"/>
                <a:sym typeface="Proxima Nova"/>
              </a:rPr>
              <a:t>OLS Full</a:t>
            </a:r>
            <a:endParaRPr sz="2500">
              <a:solidFill>
                <a:srgbClr val="3F3F3F"/>
              </a:solidFill>
              <a:latin typeface="Proxima Nova"/>
              <a:ea typeface="Proxima Nova"/>
              <a:cs typeface="Proxima Nova"/>
              <a:sym typeface="Proxima Nova"/>
            </a:endParaRPr>
          </a:p>
        </p:txBody>
      </p:sp>
      <p:sp>
        <p:nvSpPr>
          <p:cNvPr id="1460" name="Google Shape;1460;p119"/>
          <p:cNvSpPr txBox="1"/>
          <p:nvPr/>
        </p:nvSpPr>
        <p:spPr>
          <a:xfrm>
            <a:off x="9492538" y="826200"/>
            <a:ext cx="1708800" cy="79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500">
                <a:solidFill>
                  <a:srgbClr val="3F3F3F"/>
                </a:solidFill>
                <a:latin typeface="Proxima Nova"/>
                <a:ea typeface="Proxima Nova"/>
                <a:cs typeface="Proxima Nova"/>
                <a:sym typeface="Proxima Nova"/>
              </a:rPr>
              <a:t>OLS Lite</a:t>
            </a:r>
            <a:endParaRPr sz="2500">
              <a:solidFill>
                <a:srgbClr val="3F3F3F"/>
              </a:solidFill>
              <a:latin typeface="Proxima Nova"/>
              <a:ea typeface="Proxima Nova"/>
              <a:cs typeface="Proxima Nova"/>
              <a:sym typeface="Proxima Nova"/>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65" name="Shape 1465"/>
        <p:cNvGrpSpPr/>
        <p:nvPr/>
      </p:nvGrpSpPr>
      <p:grpSpPr>
        <a:xfrm>
          <a:off x="0" y="0"/>
          <a:ext cx="0" cy="0"/>
          <a:chOff x="0" y="0"/>
          <a:chExt cx="0" cy="0"/>
        </a:xfrm>
      </p:grpSpPr>
      <p:sp>
        <p:nvSpPr>
          <p:cNvPr id="1466" name="Google Shape;1466;p120"/>
          <p:cNvSpPr txBox="1"/>
          <p:nvPr>
            <p:ph type="title"/>
          </p:nvPr>
        </p:nvSpPr>
        <p:spPr>
          <a:xfrm>
            <a:off x="382575" y="273450"/>
            <a:ext cx="4280100" cy="16002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3600"/>
              <a:t>Transponders</a:t>
            </a:r>
            <a:endParaRPr sz="3600"/>
          </a:p>
        </p:txBody>
      </p:sp>
      <p:sp>
        <p:nvSpPr>
          <p:cNvPr id="1467" name="Google Shape;1467;p120"/>
          <p:cNvSpPr txBox="1"/>
          <p:nvPr>
            <p:ph idx="2" type="body"/>
          </p:nvPr>
        </p:nvSpPr>
        <p:spPr>
          <a:xfrm>
            <a:off x="292100" y="1873650"/>
            <a:ext cx="4457700" cy="4342200"/>
          </a:xfrm>
          <a:prstGeom prst="rect">
            <a:avLst/>
          </a:prstGeom>
        </p:spPr>
        <p:txBody>
          <a:bodyPr anchorCtr="0" anchor="t" bIns="45700" lIns="91425" spcFirstLastPara="1" rIns="91425" wrap="square" tIns="45700">
            <a:noAutofit/>
          </a:bodyPr>
          <a:lstStyle/>
          <a:p>
            <a:pPr indent="-355600" lvl="0" marL="457200" rtl="0" algn="l">
              <a:spcBef>
                <a:spcPts val="1000"/>
              </a:spcBef>
              <a:spcAft>
                <a:spcPts val="0"/>
              </a:spcAft>
              <a:buSzPts val="2000"/>
              <a:buChar char="●"/>
            </a:pPr>
            <a:r>
              <a:rPr lang="en-US" sz="2000"/>
              <a:t>Two solutions:</a:t>
            </a:r>
            <a:endParaRPr sz="2000"/>
          </a:p>
          <a:p>
            <a:pPr indent="-355600" lvl="1" marL="914400" rtl="0" algn="l">
              <a:spcBef>
                <a:spcPts val="0"/>
              </a:spcBef>
              <a:spcAft>
                <a:spcPts val="0"/>
              </a:spcAft>
              <a:buSzPts val="2000"/>
              <a:buChar char="○"/>
            </a:pPr>
            <a:r>
              <a:rPr lang="en-US" sz="2000"/>
              <a:t>IPoDWDM</a:t>
            </a:r>
            <a:endParaRPr sz="2000"/>
          </a:p>
          <a:p>
            <a:pPr indent="-355600" lvl="1" marL="914400" rtl="0" algn="l">
              <a:spcBef>
                <a:spcPts val="0"/>
              </a:spcBef>
              <a:spcAft>
                <a:spcPts val="0"/>
              </a:spcAft>
              <a:buSzPts val="2000"/>
              <a:buChar char="○"/>
            </a:pPr>
            <a:r>
              <a:rPr lang="en-US" sz="2000"/>
              <a:t>Discrete TXPs</a:t>
            </a:r>
            <a:endParaRPr sz="2000"/>
          </a:p>
          <a:p>
            <a:pPr indent="-355600" lvl="0" marL="457200" rtl="0" algn="l">
              <a:spcBef>
                <a:spcPts val="0"/>
              </a:spcBef>
              <a:spcAft>
                <a:spcPts val="0"/>
              </a:spcAft>
              <a:buSzPts val="2000"/>
              <a:buChar char="●"/>
            </a:pPr>
            <a:r>
              <a:rPr lang="en-US" sz="2000"/>
              <a:t>Each solution would be combined with an OLS solution in the previous slide</a:t>
            </a:r>
            <a:endParaRPr sz="2000"/>
          </a:p>
          <a:p>
            <a:pPr indent="-355600" lvl="0" marL="457200" rtl="0" algn="l">
              <a:spcBef>
                <a:spcPts val="0"/>
              </a:spcBef>
              <a:spcAft>
                <a:spcPts val="0"/>
              </a:spcAft>
              <a:buSzPts val="2000"/>
              <a:buChar char="●"/>
            </a:pPr>
            <a:r>
              <a:rPr lang="en-US" sz="2000"/>
              <a:t>IPoDWDM uses a ZR or similar optic in a CENIC or Associate managed router/switch</a:t>
            </a:r>
            <a:endParaRPr sz="2000"/>
          </a:p>
          <a:p>
            <a:pPr indent="-355600" lvl="0" marL="457200" rtl="0" algn="l">
              <a:spcBef>
                <a:spcPts val="0"/>
              </a:spcBef>
              <a:spcAft>
                <a:spcPts val="0"/>
              </a:spcAft>
              <a:buSzPts val="2000"/>
              <a:buChar char="●"/>
            </a:pPr>
            <a:r>
              <a:rPr lang="en-US" sz="2000"/>
              <a:t>Discrete TXPs use independently managed transponders, such as Ciena Waveservers or Cisco NCS1014s</a:t>
            </a:r>
            <a:endParaRPr sz="2000"/>
          </a:p>
          <a:p>
            <a:pPr indent="0" lvl="0" marL="0" rtl="0" algn="l">
              <a:spcBef>
                <a:spcPts val="1000"/>
              </a:spcBef>
              <a:spcAft>
                <a:spcPts val="0"/>
              </a:spcAft>
              <a:buNone/>
            </a:pPr>
            <a:r>
              <a:t/>
            </a:r>
            <a:endParaRPr sz="2500"/>
          </a:p>
          <a:p>
            <a:pPr indent="0" lvl="0" marL="0" rtl="0" algn="l">
              <a:spcBef>
                <a:spcPts val="1000"/>
              </a:spcBef>
              <a:spcAft>
                <a:spcPts val="0"/>
              </a:spcAft>
              <a:buNone/>
            </a:pPr>
            <a:r>
              <a:t/>
            </a:r>
            <a:endParaRPr sz="2400"/>
          </a:p>
        </p:txBody>
      </p:sp>
      <p:pic>
        <p:nvPicPr>
          <p:cNvPr id="1468" name="Google Shape;1468;p120"/>
          <p:cNvPicPr preferRelativeResize="0"/>
          <p:nvPr/>
        </p:nvPicPr>
        <p:blipFill rotWithShape="1">
          <a:blip r:embed="rId3">
            <a:alphaModFix/>
          </a:blip>
          <a:srcRect b="0" l="0" r="0" t="0"/>
          <a:stretch/>
        </p:blipFill>
        <p:spPr>
          <a:xfrm rot="5400000">
            <a:off x="8735500" y="3519750"/>
            <a:ext cx="1479025" cy="64125"/>
          </a:xfrm>
          <a:prstGeom prst="rect">
            <a:avLst/>
          </a:prstGeom>
          <a:noFill/>
          <a:ln>
            <a:noFill/>
          </a:ln>
        </p:spPr>
      </p:pic>
      <p:pic>
        <p:nvPicPr>
          <p:cNvPr id="1469" name="Google Shape;1469;p120"/>
          <p:cNvPicPr preferRelativeResize="0"/>
          <p:nvPr/>
        </p:nvPicPr>
        <p:blipFill>
          <a:blip r:embed="rId4">
            <a:alphaModFix/>
          </a:blip>
          <a:stretch>
            <a:fillRect/>
          </a:stretch>
        </p:blipFill>
        <p:spPr>
          <a:xfrm>
            <a:off x="9107700" y="2448388"/>
            <a:ext cx="734625" cy="685025"/>
          </a:xfrm>
          <a:prstGeom prst="rect">
            <a:avLst/>
          </a:prstGeom>
          <a:noFill/>
          <a:ln>
            <a:noFill/>
          </a:ln>
        </p:spPr>
      </p:pic>
      <p:pic>
        <p:nvPicPr>
          <p:cNvPr id="1470" name="Google Shape;1470;p120"/>
          <p:cNvPicPr preferRelativeResize="0"/>
          <p:nvPr/>
        </p:nvPicPr>
        <p:blipFill>
          <a:blip r:embed="rId4">
            <a:alphaModFix/>
          </a:blip>
          <a:stretch>
            <a:fillRect/>
          </a:stretch>
        </p:blipFill>
        <p:spPr>
          <a:xfrm>
            <a:off x="9107700" y="4260900"/>
            <a:ext cx="734625" cy="685025"/>
          </a:xfrm>
          <a:prstGeom prst="rect">
            <a:avLst/>
          </a:prstGeom>
          <a:noFill/>
          <a:ln>
            <a:noFill/>
          </a:ln>
        </p:spPr>
      </p:pic>
      <p:cxnSp>
        <p:nvCxnSpPr>
          <p:cNvPr id="1471" name="Google Shape;1471;p120"/>
          <p:cNvCxnSpPr/>
          <p:nvPr/>
        </p:nvCxnSpPr>
        <p:spPr>
          <a:xfrm>
            <a:off x="8369000" y="918550"/>
            <a:ext cx="9900" cy="5146500"/>
          </a:xfrm>
          <a:prstGeom prst="straightConnector1">
            <a:avLst/>
          </a:prstGeom>
          <a:noFill/>
          <a:ln cap="flat" cmpd="sng" w="28575">
            <a:solidFill>
              <a:srgbClr val="999999"/>
            </a:solidFill>
            <a:prstDash val="dash"/>
            <a:round/>
            <a:headEnd len="med" w="med" type="none"/>
            <a:tailEnd len="med" w="med" type="none"/>
          </a:ln>
        </p:spPr>
      </p:cxnSp>
      <p:sp>
        <p:nvSpPr>
          <p:cNvPr id="1472" name="Google Shape;1472;p120"/>
          <p:cNvSpPr txBox="1"/>
          <p:nvPr/>
        </p:nvSpPr>
        <p:spPr>
          <a:xfrm>
            <a:off x="5748175" y="876075"/>
            <a:ext cx="1708800" cy="79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500">
                <a:solidFill>
                  <a:srgbClr val="3F3F3F"/>
                </a:solidFill>
                <a:latin typeface="Proxima Nova"/>
                <a:ea typeface="Proxima Nova"/>
                <a:cs typeface="Proxima Nova"/>
                <a:sym typeface="Proxima Nova"/>
              </a:rPr>
              <a:t>IPoDWDM</a:t>
            </a:r>
            <a:endParaRPr sz="2500">
              <a:solidFill>
                <a:srgbClr val="3F3F3F"/>
              </a:solidFill>
              <a:latin typeface="Proxima Nova"/>
              <a:ea typeface="Proxima Nova"/>
              <a:cs typeface="Proxima Nova"/>
              <a:sym typeface="Proxima Nova"/>
            </a:endParaRPr>
          </a:p>
        </p:txBody>
      </p:sp>
      <p:sp>
        <p:nvSpPr>
          <p:cNvPr id="1473" name="Google Shape;1473;p120"/>
          <p:cNvSpPr txBox="1"/>
          <p:nvPr/>
        </p:nvSpPr>
        <p:spPr>
          <a:xfrm>
            <a:off x="9187750" y="826200"/>
            <a:ext cx="2407800" cy="79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500">
                <a:solidFill>
                  <a:srgbClr val="3F3F3F"/>
                </a:solidFill>
                <a:latin typeface="Proxima Nova"/>
                <a:ea typeface="Proxima Nova"/>
                <a:cs typeface="Proxima Nova"/>
                <a:sym typeface="Proxima Nova"/>
              </a:rPr>
              <a:t>Discrete TXPs</a:t>
            </a:r>
            <a:endParaRPr sz="2500">
              <a:solidFill>
                <a:srgbClr val="3F3F3F"/>
              </a:solidFill>
              <a:latin typeface="Proxima Nova"/>
              <a:ea typeface="Proxima Nova"/>
              <a:cs typeface="Proxima Nova"/>
              <a:sym typeface="Proxima Nova"/>
            </a:endParaRPr>
          </a:p>
        </p:txBody>
      </p:sp>
      <p:pic>
        <p:nvPicPr>
          <p:cNvPr id="1474" name="Google Shape;1474;p120"/>
          <p:cNvPicPr preferRelativeResize="0"/>
          <p:nvPr/>
        </p:nvPicPr>
        <p:blipFill rotWithShape="1">
          <a:blip r:embed="rId3">
            <a:alphaModFix/>
          </a:blip>
          <a:srcRect b="0" l="0" r="0" t="0"/>
          <a:stretch/>
        </p:blipFill>
        <p:spPr>
          <a:xfrm rot="5400000">
            <a:off x="6625062" y="3519750"/>
            <a:ext cx="1479025" cy="64125"/>
          </a:xfrm>
          <a:prstGeom prst="rect">
            <a:avLst/>
          </a:prstGeom>
          <a:noFill/>
          <a:ln>
            <a:noFill/>
          </a:ln>
        </p:spPr>
      </p:pic>
      <p:pic>
        <p:nvPicPr>
          <p:cNvPr id="1475" name="Google Shape;1475;p120"/>
          <p:cNvPicPr preferRelativeResize="0"/>
          <p:nvPr/>
        </p:nvPicPr>
        <p:blipFill>
          <a:blip r:embed="rId4">
            <a:alphaModFix/>
          </a:blip>
          <a:stretch>
            <a:fillRect/>
          </a:stretch>
        </p:blipFill>
        <p:spPr>
          <a:xfrm>
            <a:off x="6997263" y="2448388"/>
            <a:ext cx="734625" cy="685025"/>
          </a:xfrm>
          <a:prstGeom prst="rect">
            <a:avLst/>
          </a:prstGeom>
          <a:noFill/>
          <a:ln>
            <a:noFill/>
          </a:ln>
        </p:spPr>
      </p:pic>
      <p:pic>
        <p:nvPicPr>
          <p:cNvPr id="1476" name="Google Shape;1476;p120"/>
          <p:cNvPicPr preferRelativeResize="0"/>
          <p:nvPr/>
        </p:nvPicPr>
        <p:blipFill>
          <a:blip r:embed="rId4">
            <a:alphaModFix/>
          </a:blip>
          <a:stretch>
            <a:fillRect/>
          </a:stretch>
        </p:blipFill>
        <p:spPr>
          <a:xfrm>
            <a:off x="6997263" y="4260900"/>
            <a:ext cx="734625" cy="685025"/>
          </a:xfrm>
          <a:prstGeom prst="rect">
            <a:avLst/>
          </a:prstGeom>
          <a:noFill/>
          <a:ln>
            <a:noFill/>
          </a:ln>
        </p:spPr>
      </p:pic>
      <p:pic>
        <p:nvPicPr>
          <p:cNvPr descr="P6aZgHq_OaS3xYqz9WogIpcEJeeAHtPxC37uvD8wSfb9COuMCrkI4K85b54Lp1j6AM0IDPgzQdPEoc2qEasnXo5OY9F_9Gm8uXOaDgFG1OUzQIjHXeUFNlV93T2xzQrExhc5aXJnr27LFUqsQfxP2cRGF6iMOk6yRbBssR1xlhVUajThlcfYvA25hSbmXxht.png" id="1477" name="Google Shape;1477;p120"/>
          <p:cNvPicPr preferRelativeResize="0"/>
          <p:nvPr/>
        </p:nvPicPr>
        <p:blipFill rotWithShape="1">
          <a:blip r:embed="rId5">
            <a:alphaModFix/>
          </a:blip>
          <a:srcRect b="0" l="0" r="0" t="0"/>
          <a:stretch/>
        </p:blipFill>
        <p:spPr>
          <a:xfrm>
            <a:off x="5565097" y="2584162"/>
            <a:ext cx="616875" cy="413475"/>
          </a:xfrm>
          <a:prstGeom prst="rect">
            <a:avLst/>
          </a:prstGeom>
          <a:noFill/>
          <a:ln>
            <a:noFill/>
          </a:ln>
        </p:spPr>
      </p:pic>
      <p:pic>
        <p:nvPicPr>
          <p:cNvPr descr="P6aZgHq_OaS3xYqz9WogIpcEJeeAHtPxC37uvD8wSfb9COuMCrkI4K85b54Lp1j6AM0IDPgzQdPEoc2qEasnXo5OY9F_9Gm8uXOaDgFG1OUzQIjHXeUFNlV93T2xzQrExhc5aXJnr27LFUqsQfxP2cRGF6iMOk6yRbBssR1xlhVUajThlcfYvA25hSbmXxht.png" id="1478" name="Google Shape;1478;p120"/>
          <p:cNvPicPr preferRelativeResize="0"/>
          <p:nvPr/>
        </p:nvPicPr>
        <p:blipFill rotWithShape="1">
          <a:blip r:embed="rId5">
            <a:alphaModFix/>
          </a:blip>
          <a:srcRect b="0" l="0" r="0" t="0"/>
          <a:stretch/>
        </p:blipFill>
        <p:spPr>
          <a:xfrm>
            <a:off x="5565097" y="4396675"/>
            <a:ext cx="616875" cy="413475"/>
          </a:xfrm>
          <a:prstGeom prst="rect">
            <a:avLst/>
          </a:prstGeom>
          <a:noFill/>
          <a:ln>
            <a:noFill/>
          </a:ln>
        </p:spPr>
      </p:pic>
      <p:cxnSp>
        <p:nvCxnSpPr>
          <p:cNvPr id="1479" name="Google Shape;1479;p120"/>
          <p:cNvCxnSpPr>
            <a:stCxn id="1477" idx="3"/>
            <a:endCxn id="1475" idx="1"/>
          </p:cNvCxnSpPr>
          <p:nvPr/>
        </p:nvCxnSpPr>
        <p:spPr>
          <a:xfrm>
            <a:off x="6181972" y="2790900"/>
            <a:ext cx="815400" cy="0"/>
          </a:xfrm>
          <a:prstGeom prst="straightConnector1">
            <a:avLst/>
          </a:prstGeom>
          <a:noFill/>
          <a:ln cap="flat" cmpd="sng" w="9525">
            <a:solidFill>
              <a:schemeClr val="dk2"/>
            </a:solidFill>
            <a:prstDash val="solid"/>
            <a:round/>
            <a:headEnd len="med" w="med" type="none"/>
            <a:tailEnd len="med" w="med" type="none"/>
          </a:ln>
        </p:spPr>
      </p:cxnSp>
      <p:cxnSp>
        <p:nvCxnSpPr>
          <p:cNvPr id="1480" name="Google Shape;1480;p120"/>
          <p:cNvCxnSpPr>
            <a:stCxn id="1478" idx="3"/>
            <a:endCxn id="1476" idx="1"/>
          </p:cNvCxnSpPr>
          <p:nvPr/>
        </p:nvCxnSpPr>
        <p:spPr>
          <a:xfrm>
            <a:off x="6181972" y="4603412"/>
            <a:ext cx="815400" cy="0"/>
          </a:xfrm>
          <a:prstGeom prst="straightConnector1">
            <a:avLst/>
          </a:prstGeom>
          <a:noFill/>
          <a:ln cap="flat" cmpd="sng" w="9525">
            <a:solidFill>
              <a:schemeClr val="dk2"/>
            </a:solidFill>
            <a:prstDash val="solid"/>
            <a:round/>
            <a:headEnd len="med" w="med" type="none"/>
            <a:tailEnd len="med" w="med" type="none"/>
          </a:ln>
        </p:spPr>
      </p:cxnSp>
      <p:pic>
        <p:nvPicPr>
          <p:cNvPr descr="P6aZgHq_OaS3xYqz9WogIpcEJeeAHtPxC37uvD8wSfb9COuMCrkI4K85b54Lp1j6AM0IDPgzQdPEoc2qEasnXo5OY9F_9Gm8uXOaDgFG1OUzQIjHXeUFNlV93T2xzQrExhc5aXJnr27LFUqsQfxP2cRGF6iMOk6yRbBssR1xlhVUajThlcfYvA25hSbmXxht.png" id="1481" name="Google Shape;1481;p120"/>
          <p:cNvPicPr preferRelativeResize="0"/>
          <p:nvPr/>
        </p:nvPicPr>
        <p:blipFill rotWithShape="1">
          <a:blip r:embed="rId5">
            <a:alphaModFix/>
          </a:blip>
          <a:srcRect b="0" l="0" r="0" t="0"/>
          <a:stretch/>
        </p:blipFill>
        <p:spPr>
          <a:xfrm>
            <a:off x="10750072" y="1930512"/>
            <a:ext cx="616875" cy="413475"/>
          </a:xfrm>
          <a:prstGeom prst="rect">
            <a:avLst/>
          </a:prstGeom>
          <a:noFill/>
          <a:ln>
            <a:noFill/>
          </a:ln>
        </p:spPr>
      </p:pic>
      <p:pic>
        <p:nvPicPr>
          <p:cNvPr descr="P6aZgHq_OaS3xYqz9WogIpcEJeeAHtPxC37uvD8wSfb9COuMCrkI4K85b54Lp1j6AM0IDPgzQdPEoc2qEasnXo5OY9F_9Gm8uXOaDgFG1OUzQIjHXeUFNlV93T2xzQrExhc5aXJnr27LFUqsQfxP2cRGF6iMOk6yRbBssR1xlhVUajThlcfYvA25hSbmXxht.png" id="1482" name="Google Shape;1482;p120"/>
          <p:cNvPicPr preferRelativeResize="0"/>
          <p:nvPr/>
        </p:nvPicPr>
        <p:blipFill rotWithShape="1">
          <a:blip r:embed="rId5">
            <a:alphaModFix/>
          </a:blip>
          <a:srcRect b="0" l="0" r="0" t="0"/>
          <a:stretch/>
        </p:blipFill>
        <p:spPr>
          <a:xfrm>
            <a:off x="10750072" y="5102512"/>
            <a:ext cx="616875" cy="413475"/>
          </a:xfrm>
          <a:prstGeom prst="rect">
            <a:avLst/>
          </a:prstGeom>
          <a:noFill/>
          <a:ln>
            <a:noFill/>
          </a:ln>
        </p:spPr>
      </p:pic>
      <p:pic>
        <p:nvPicPr>
          <p:cNvPr id="1483" name="Google Shape;1483;p120"/>
          <p:cNvPicPr preferRelativeResize="0"/>
          <p:nvPr/>
        </p:nvPicPr>
        <p:blipFill>
          <a:blip r:embed="rId6">
            <a:alphaModFix/>
          </a:blip>
          <a:stretch>
            <a:fillRect/>
          </a:stretch>
        </p:blipFill>
        <p:spPr>
          <a:xfrm>
            <a:off x="10691200" y="2675055"/>
            <a:ext cx="734626" cy="231658"/>
          </a:xfrm>
          <a:prstGeom prst="rect">
            <a:avLst/>
          </a:prstGeom>
          <a:noFill/>
          <a:ln>
            <a:noFill/>
          </a:ln>
        </p:spPr>
      </p:pic>
      <p:pic>
        <p:nvPicPr>
          <p:cNvPr id="1484" name="Google Shape;1484;p120"/>
          <p:cNvPicPr preferRelativeResize="0"/>
          <p:nvPr/>
        </p:nvPicPr>
        <p:blipFill>
          <a:blip r:embed="rId6">
            <a:alphaModFix/>
          </a:blip>
          <a:stretch>
            <a:fillRect/>
          </a:stretch>
        </p:blipFill>
        <p:spPr>
          <a:xfrm>
            <a:off x="10691200" y="4487568"/>
            <a:ext cx="734626" cy="231658"/>
          </a:xfrm>
          <a:prstGeom prst="rect">
            <a:avLst/>
          </a:prstGeom>
          <a:noFill/>
          <a:ln>
            <a:noFill/>
          </a:ln>
        </p:spPr>
      </p:pic>
      <p:cxnSp>
        <p:nvCxnSpPr>
          <p:cNvPr id="1485" name="Google Shape;1485;p120"/>
          <p:cNvCxnSpPr>
            <a:stCxn id="1481" idx="2"/>
            <a:endCxn id="1483" idx="0"/>
          </p:cNvCxnSpPr>
          <p:nvPr/>
        </p:nvCxnSpPr>
        <p:spPr>
          <a:xfrm>
            <a:off x="11058510" y="2343987"/>
            <a:ext cx="0" cy="331200"/>
          </a:xfrm>
          <a:prstGeom prst="straightConnector1">
            <a:avLst/>
          </a:prstGeom>
          <a:noFill/>
          <a:ln cap="flat" cmpd="sng" w="9525">
            <a:solidFill>
              <a:schemeClr val="dk2"/>
            </a:solidFill>
            <a:prstDash val="solid"/>
            <a:round/>
            <a:headEnd len="med" w="med" type="none"/>
            <a:tailEnd len="med" w="med" type="none"/>
          </a:ln>
        </p:spPr>
      </p:cxnSp>
      <p:cxnSp>
        <p:nvCxnSpPr>
          <p:cNvPr id="1486" name="Google Shape;1486;p120"/>
          <p:cNvCxnSpPr>
            <a:stCxn id="1482" idx="0"/>
            <a:endCxn id="1484" idx="2"/>
          </p:cNvCxnSpPr>
          <p:nvPr/>
        </p:nvCxnSpPr>
        <p:spPr>
          <a:xfrm rot="10800000">
            <a:off x="11058510" y="4719112"/>
            <a:ext cx="0" cy="383400"/>
          </a:xfrm>
          <a:prstGeom prst="straightConnector1">
            <a:avLst/>
          </a:prstGeom>
          <a:noFill/>
          <a:ln cap="flat" cmpd="sng" w="9525">
            <a:solidFill>
              <a:schemeClr val="dk2"/>
            </a:solidFill>
            <a:prstDash val="solid"/>
            <a:round/>
            <a:headEnd len="med" w="med" type="none"/>
            <a:tailEnd len="med" w="med" type="none"/>
          </a:ln>
        </p:spPr>
      </p:cxnSp>
      <p:cxnSp>
        <p:nvCxnSpPr>
          <p:cNvPr id="1487" name="Google Shape;1487;p120"/>
          <p:cNvCxnSpPr>
            <a:stCxn id="1470" idx="3"/>
            <a:endCxn id="1484" idx="1"/>
          </p:cNvCxnSpPr>
          <p:nvPr/>
        </p:nvCxnSpPr>
        <p:spPr>
          <a:xfrm>
            <a:off x="9842325" y="4603412"/>
            <a:ext cx="849000" cy="0"/>
          </a:xfrm>
          <a:prstGeom prst="straightConnector1">
            <a:avLst/>
          </a:prstGeom>
          <a:noFill/>
          <a:ln cap="flat" cmpd="sng" w="9525">
            <a:solidFill>
              <a:schemeClr val="dk2"/>
            </a:solidFill>
            <a:prstDash val="solid"/>
            <a:round/>
            <a:headEnd len="med" w="med" type="none"/>
            <a:tailEnd len="med" w="med" type="none"/>
          </a:ln>
        </p:spPr>
      </p:cxnSp>
      <p:cxnSp>
        <p:nvCxnSpPr>
          <p:cNvPr id="1488" name="Google Shape;1488;p120"/>
          <p:cNvCxnSpPr>
            <a:stCxn id="1469" idx="3"/>
            <a:endCxn id="1483" idx="1"/>
          </p:cNvCxnSpPr>
          <p:nvPr/>
        </p:nvCxnSpPr>
        <p:spPr>
          <a:xfrm>
            <a:off x="9842325" y="2790900"/>
            <a:ext cx="8490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2" name="Shape 1492"/>
        <p:cNvGrpSpPr/>
        <p:nvPr/>
      </p:nvGrpSpPr>
      <p:grpSpPr>
        <a:xfrm>
          <a:off x="0" y="0"/>
          <a:ext cx="0" cy="0"/>
          <a:chOff x="0" y="0"/>
          <a:chExt cx="0" cy="0"/>
        </a:xfrm>
      </p:grpSpPr>
      <p:sp>
        <p:nvSpPr>
          <p:cNvPr id="1493" name="Google Shape;1493;p121"/>
          <p:cNvSpPr txBox="1"/>
          <p:nvPr>
            <p:ph type="ctrTitle"/>
          </p:nvPr>
        </p:nvSpPr>
        <p:spPr>
          <a:xfrm>
            <a:off x="0" y="2120150"/>
            <a:ext cx="12471000" cy="2387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Calibri"/>
              <a:buNone/>
            </a:pPr>
            <a:r>
              <a:rPr b="0" lang="en-US">
                <a:latin typeface="Oswald Medium"/>
                <a:ea typeface="Oswald Medium"/>
                <a:cs typeface="Oswald Medium"/>
                <a:sym typeface="Oswald Medium"/>
              </a:rPr>
              <a:t>CENIC AIR</a:t>
            </a:r>
            <a:endParaRPr b="0">
              <a:latin typeface="Oswald Medium"/>
              <a:ea typeface="Oswald Medium"/>
              <a:cs typeface="Oswald Medium"/>
              <a:sym typeface="Oswald Medium"/>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7" name="Shape 1497"/>
        <p:cNvGrpSpPr/>
        <p:nvPr/>
      </p:nvGrpSpPr>
      <p:grpSpPr>
        <a:xfrm>
          <a:off x="0" y="0"/>
          <a:ext cx="0" cy="0"/>
          <a:chOff x="0" y="0"/>
          <a:chExt cx="0" cy="0"/>
        </a:xfrm>
      </p:grpSpPr>
      <p:sp>
        <p:nvSpPr>
          <p:cNvPr id="1498" name="Google Shape;1498;p122"/>
          <p:cNvSpPr txBox="1"/>
          <p:nvPr>
            <p:ph type="title"/>
          </p:nvPr>
        </p:nvSpPr>
        <p:spPr>
          <a:xfrm>
            <a:off x="388405" y="0"/>
            <a:ext cx="14750100" cy="1767600"/>
          </a:xfrm>
          <a:prstGeom prst="rect">
            <a:avLst/>
          </a:prstGeom>
          <a:noFill/>
          <a:ln>
            <a:noFill/>
          </a:ln>
        </p:spPr>
        <p:txBody>
          <a:bodyPr anchorCtr="0" anchor="ctr" bIns="45000" lIns="91475" spcFirstLastPara="1" rIns="91475" wrap="square" tIns="45000">
            <a:noAutofit/>
          </a:bodyPr>
          <a:lstStyle/>
          <a:p>
            <a:pPr indent="0" lvl="0" marL="0" rtl="0" algn="ctr">
              <a:spcBef>
                <a:spcPts val="0"/>
              </a:spcBef>
              <a:spcAft>
                <a:spcPts val="0"/>
              </a:spcAft>
              <a:buNone/>
            </a:pPr>
            <a:r>
              <a:rPr lang="en-US" sz="2700">
                <a:latin typeface="Arial"/>
                <a:ea typeface="Arial"/>
                <a:cs typeface="Arial"/>
                <a:sym typeface="Arial"/>
              </a:rPr>
              <a:t>FAQ 1.1: What is CENIC AIR?</a:t>
            </a:r>
            <a:endParaRPr/>
          </a:p>
        </p:txBody>
      </p:sp>
      <p:sp>
        <p:nvSpPr>
          <p:cNvPr id="1499" name="Google Shape;1499;p122"/>
          <p:cNvSpPr txBox="1"/>
          <p:nvPr>
            <p:ph idx="1" type="body"/>
          </p:nvPr>
        </p:nvSpPr>
        <p:spPr>
          <a:xfrm>
            <a:off x="0" y="1203577"/>
            <a:ext cx="12146700" cy="4623600"/>
          </a:xfrm>
          <a:prstGeom prst="rect">
            <a:avLst/>
          </a:prstGeom>
          <a:noFill/>
          <a:ln>
            <a:noFill/>
          </a:ln>
        </p:spPr>
        <p:txBody>
          <a:bodyPr anchorCtr="0" anchor="t" bIns="45000" lIns="91475" spcFirstLastPara="1" rIns="91475" wrap="square" tIns="45000">
            <a:noAutofit/>
          </a:bodyPr>
          <a:lstStyle/>
          <a:p>
            <a:pPr indent="-342900" lvl="0" marL="342900" rtl="0" algn="l">
              <a:spcBef>
                <a:spcPts val="0"/>
              </a:spcBef>
              <a:spcAft>
                <a:spcPts val="0"/>
              </a:spcAft>
              <a:buSzPts val="2400"/>
              <a:buFont typeface="Arial"/>
              <a:buChar char="•"/>
            </a:pPr>
            <a:r>
              <a:rPr b="0" i="0" lang="en-US" sz="2400" u="none" strike="noStrike">
                <a:solidFill>
                  <a:srgbClr val="000000"/>
                </a:solidFill>
                <a:latin typeface="Arial"/>
                <a:ea typeface="Arial"/>
                <a:cs typeface="Arial"/>
                <a:sym typeface="Arial"/>
              </a:rPr>
              <a:t>CENIC AIR is the CENIC-connected part of the </a:t>
            </a:r>
            <a:r>
              <a:rPr b="0" i="0" lang="en-US" sz="2400" u="sng" strike="noStrike">
                <a:solidFill>
                  <a:srgbClr val="1155CC"/>
                </a:solidFill>
                <a:latin typeface="Arial"/>
                <a:ea typeface="Arial"/>
                <a:cs typeface="Arial"/>
                <a:sym typeface="Arial"/>
                <a:hlinkClick r:id="rId3">
                  <a:extLst>
                    <a:ext uri="{A12FA001-AC4F-418D-AE19-62706E023703}">
                      <ahyp:hlinkClr val="tx"/>
                    </a:ext>
                  </a:extLst>
                </a:hlinkClick>
              </a:rPr>
              <a:t>National Research Platform</a:t>
            </a:r>
            <a:r>
              <a:rPr b="0" i="0" lang="en-US" sz="2400" u="sng" strike="noStrike">
                <a:solidFill>
                  <a:srgbClr val="1155CC"/>
                </a:solidFill>
                <a:latin typeface="Arial"/>
                <a:ea typeface="Arial"/>
                <a:cs typeface="Arial"/>
                <a:sym typeface="Arial"/>
              </a:rPr>
              <a:t> (nrp.ai)</a:t>
            </a:r>
            <a:r>
              <a:rPr b="0" i="0" lang="en-US" sz="2400" u="none" strike="noStrike">
                <a:solidFill>
                  <a:srgbClr val="000000"/>
                </a:solidFill>
                <a:latin typeface="Arial"/>
                <a:ea typeface="Arial"/>
                <a:cs typeface="Arial"/>
                <a:sym typeface="Arial"/>
              </a:rPr>
              <a:t> providing California’s R&amp;E communities a means for faculty and students to </a:t>
            </a:r>
            <a:endParaRPr/>
          </a:p>
          <a:p>
            <a:pPr indent="-279400" lvl="1" marL="736600" rtl="0" algn="l">
              <a:spcBef>
                <a:spcPts val="500"/>
              </a:spcBef>
              <a:spcAft>
                <a:spcPts val="0"/>
              </a:spcAft>
              <a:buSzPts val="2400"/>
              <a:buFont typeface="Arial"/>
              <a:buChar char="•"/>
            </a:pPr>
            <a:r>
              <a:rPr b="0" i="0" lang="en-US" u="none" strike="noStrike">
                <a:solidFill>
                  <a:srgbClr val="000000"/>
                </a:solidFill>
                <a:latin typeface="Arial"/>
                <a:ea typeface="Arial"/>
                <a:cs typeface="Arial"/>
                <a:sym typeface="Arial"/>
              </a:rPr>
              <a:t>develop and refine topical AI curricula, </a:t>
            </a:r>
            <a:endParaRPr/>
          </a:p>
          <a:p>
            <a:pPr indent="-279400" lvl="1" marL="736600" rtl="0" algn="l">
              <a:spcBef>
                <a:spcPts val="500"/>
              </a:spcBef>
              <a:spcAft>
                <a:spcPts val="0"/>
              </a:spcAft>
              <a:buSzPts val="2400"/>
              <a:buFont typeface="Arial"/>
              <a:buChar char="•"/>
            </a:pPr>
            <a:r>
              <a:rPr b="0" i="0" lang="en-US" u="none" strike="noStrike">
                <a:solidFill>
                  <a:srgbClr val="000000"/>
                </a:solidFill>
                <a:latin typeface="Arial"/>
                <a:ea typeface="Arial"/>
                <a:cs typeface="Arial"/>
                <a:sym typeface="Arial"/>
              </a:rPr>
              <a:t>contribute to the transformations promised by these new technologies and, </a:t>
            </a:r>
            <a:endParaRPr/>
          </a:p>
          <a:p>
            <a:pPr indent="-279400" lvl="1" marL="736600" rtl="0" algn="l">
              <a:spcBef>
                <a:spcPts val="500"/>
              </a:spcBef>
              <a:spcAft>
                <a:spcPts val="0"/>
              </a:spcAft>
              <a:buSzPts val="2400"/>
              <a:buFont typeface="Arial"/>
              <a:buChar char="•"/>
            </a:pPr>
            <a:r>
              <a:rPr b="0" i="0" lang="en-US" u="none" strike="noStrike">
                <a:solidFill>
                  <a:srgbClr val="000000"/>
                </a:solidFill>
                <a:latin typeface="Arial"/>
                <a:ea typeface="Arial"/>
                <a:cs typeface="Arial"/>
                <a:sym typeface="Arial"/>
              </a:rPr>
              <a:t>collaborate extensively with colleagues nationwide over the NRP infrastructure. </a:t>
            </a:r>
            <a:endParaRPr/>
          </a:p>
          <a:p>
            <a:pPr indent="0" lvl="1" marL="457200" rtl="0" algn="l">
              <a:spcBef>
                <a:spcPts val="500"/>
              </a:spcBef>
              <a:spcAft>
                <a:spcPts val="0"/>
              </a:spcAft>
              <a:buSzPts val="2400"/>
              <a:buFont typeface="Arial"/>
              <a:buNone/>
            </a:pPr>
            <a:r>
              <a:t/>
            </a:r>
            <a:endParaRPr b="0" sz="2400">
              <a:latin typeface="Arial"/>
              <a:ea typeface="Arial"/>
              <a:cs typeface="Arial"/>
              <a:sym typeface="Arial"/>
            </a:endParaRPr>
          </a:p>
          <a:p>
            <a:pPr indent="-342900" lvl="0" marL="342900" rtl="0" algn="l">
              <a:spcBef>
                <a:spcPts val="500"/>
              </a:spcBef>
              <a:spcAft>
                <a:spcPts val="0"/>
              </a:spcAft>
              <a:buSzPts val="2400"/>
              <a:buFont typeface="Arial"/>
              <a:buChar char="•"/>
            </a:pPr>
            <a:r>
              <a:rPr b="0" i="0" lang="en-US" sz="2400" u="none" strike="noStrike">
                <a:solidFill>
                  <a:srgbClr val="000000"/>
                </a:solidFill>
                <a:latin typeface="Arial"/>
                <a:ea typeface="Arial"/>
                <a:cs typeface="Arial"/>
                <a:sym typeface="Arial"/>
              </a:rPr>
              <a:t>It adds CENIC’s network planning, engineering, and operations activities toward expanding AI resources to instructional as well as research-focused campuses.</a:t>
            </a:r>
            <a:endParaRPr/>
          </a:p>
          <a:p>
            <a:pPr indent="-190500" lvl="0" marL="342900" rtl="0" algn="l">
              <a:spcBef>
                <a:spcPts val="500"/>
              </a:spcBef>
              <a:spcAft>
                <a:spcPts val="0"/>
              </a:spcAft>
              <a:buSzPts val="2400"/>
              <a:buFont typeface="Arial"/>
              <a:buNone/>
            </a:pPr>
            <a:r>
              <a:t/>
            </a:r>
            <a:endParaRPr b="0" sz="2400">
              <a:latin typeface="Arial"/>
              <a:ea typeface="Arial"/>
              <a:cs typeface="Arial"/>
              <a:sym typeface="Arial"/>
            </a:endParaRPr>
          </a:p>
          <a:p>
            <a:pPr indent="-342900" lvl="0" marL="342900" rtl="0" algn="l">
              <a:spcBef>
                <a:spcPts val="500"/>
              </a:spcBef>
              <a:spcAft>
                <a:spcPts val="0"/>
              </a:spcAft>
              <a:buSzPts val="2400"/>
              <a:buFont typeface="Arial"/>
              <a:buChar char="•"/>
            </a:pPr>
            <a:r>
              <a:rPr b="0" i="0" lang="en-US" sz="2400" u="none" strike="noStrike">
                <a:solidFill>
                  <a:srgbClr val="000000"/>
                </a:solidFill>
                <a:latin typeface="Arial"/>
                <a:ea typeface="Arial"/>
                <a:cs typeface="Arial"/>
                <a:sym typeface="Arial"/>
              </a:rPr>
              <a:t>It also adds CENIC</a:t>
            </a:r>
            <a:r>
              <a:rPr b="0" i="0" lang="en-US" u="none" strike="noStrike">
                <a:solidFill>
                  <a:srgbClr val="CDCDCD"/>
                </a:solidFill>
                <a:latin typeface="Helvetica Neue"/>
                <a:ea typeface="Helvetica Neue"/>
                <a:cs typeface="Helvetica Neue"/>
                <a:sym typeface="Helvetica Neue"/>
              </a:rPr>
              <a:t> </a:t>
            </a:r>
            <a:r>
              <a:rPr b="0" i="0" lang="en-US" sz="2400" u="none" strike="noStrike">
                <a:solidFill>
                  <a:schemeClr val="dk1"/>
                </a:solidFill>
                <a:latin typeface="Helvetica Neue"/>
                <a:ea typeface="Helvetica Neue"/>
                <a:cs typeface="Helvetica Neue"/>
                <a:sym typeface="Helvetica Neue"/>
              </a:rPr>
              <a:t>Communications: Telling the </a:t>
            </a:r>
            <a:r>
              <a:rPr b="0" i="0" lang="en-US" sz="2400" u="none" strike="noStrike">
                <a:solidFill>
                  <a:srgbClr val="000000"/>
                </a:solidFill>
                <a:latin typeface="Arial"/>
                <a:ea typeface="Arial"/>
                <a:cs typeface="Arial"/>
                <a:sym typeface="Arial"/>
              </a:rPr>
              <a:t>CENIC AIR </a:t>
            </a:r>
            <a:r>
              <a:rPr b="0" i="0" lang="en-US" sz="2400" u="none" strike="noStrike">
                <a:solidFill>
                  <a:schemeClr val="dk1"/>
                </a:solidFill>
                <a:latin typeface="Helvetica Neue"/>
                <a:ea typeface="Helvetica Neue"/>
                <a:cs typeface="Helvetica Neue"/>
                <a:sym typeface="Helvetica Neue"/>
              </a:rPr>
              <a:t>story across media channels to reach, educate, and inform multiple audiences.</a:t>
            </a:r>
            <a:endParaRPr b="0" i="0" sz="2400" u="none" strike="noStrike">
              <a:solidFill>
                <a:schemeClr val="dk1"/>
              </a:solidFill>
              <a:latin typeface="Arial"/>
              <a:ea typeface="Arial"/>
              <a:cs typeface="Arial"/>
              <a:sym typeface="Arial"/>
            </a:endParaRPr>
          </a:p>
          <a:p>
            <a:pPr indent="0" lvl="0" marL="0" rtl="0" algn="l">
              <a:spcBef>
                <a:spcPts val="400"/>
              </a:spcBef>
              <a:spcAft>
                <a:spcPts val="0"/>
              </a:spcAft>
              <a:buSzPts val="1900"/>
              <a:buFont typeface="Arial"/>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id="495" name="Google Shape;495;p69"/>
          <p:cNvPicPr preferRelativeResize="0"/>
          <p:nvPr/>
        </p:nvPicPr>
        <p:blipFill>
          <a:blip r:embed="rId3">
            <a:alphaModFix/>
          </a:blip>
          <a:stretch>
            <a:fillRect/>
          </a:stretch>
        </p:blipFill>
        <p:spPr>
          <a:xfrm>
            <a:off x="0" y="10"/>
            <a:ext cx="12192000" cy="6857981"/>
          </a:xfrm>
          <a:prstGeom prst="rect">
            <a:avLst/>
          </a:prstGeom>
          <a:noFill/>
          <a:ln>
            <a:noFill/>
          </a:ln>
        </p:spPr>
      </p:pic>
      <p:grpSp>
        <p:nvGrpSpPr>
          <p:cNvPr id="496" name="Google Shape;496;p69"/>
          <p:cNvGrpSpPr/>
          <p:nvPr/>
        </p:nvGrpSpPr>
        <p:grpSpPr>
          <a:xfrm>
            <a:off x="2350725" y="2498050"/>
            <a:ext cx="9488102" cy="3177175"/>
            <a:chOff x="2350725" y="2498050"/>
            <a:chExt cx="9488102" cy="3177175"/>
          </a:xfrm>
        </p:grpSpPr>
        <p:pic>
          <p:nvPicPr>
            <p:cNvPr id="497" name="Google Shape;497;p69"/>
            <p:cNvPicPr preferRelativeResize="0"/>
            <p:nvPr/>
          </p:nvPicPr>
          <p:blipFill rotWithShape="1">
            <a:blip r:embed="rId4">
              <a:alphaModFix/>
            </a:blip>
            <a:srcRect b="22252" l="19277" r="2895" t="36422"/>
            <a:stretch/>
          </p:blipFill>
          <p:spPr>
            <a:xfrm>
              <a:off x="2350725" y="2498050"/>
              <a:ext cx="9488102" cy="2834050"/>
            </a:xfrm>
            <a:prstGeom prst="rect">
              <a:avLst/>
            </a:prstGeom>
            <a:noFill/>
            <a:ln>
              <a:noFill/>
            </a:ln>
          </p:spPr>
        </p:pic>
        <p:pic>
          <p:nvPicPr>
            <p:cNvPr id="498" name="Google Shape;498;p69"/>
            <p:cNvPicPr preferRelativeResize="0"/>
            <p:nvPr/>
          </p:nvPicPr>
          <p:blipFill rotWithShape="1">
            <a:blip r:embed="rId5">
              <a:alphaModFix/>
            </a:blip>
            <a:srcRect b="0" l="0" r="56525" t="0"/>
            <a:stretch/>
          </p:blipFill>
          <p:spPr>
            <a:xfrm>
              <a:off x="10469178" y="5217525"/>
              <a:ext cx="565400" cy="457700"/>
            </a:xfrm>
            <a:prstGeom prst="rect">
              <a:avLst/>
            </a:prstGeom>
            <a:noFill/>
            <a:ln>
              <a:noFill/>
            </a:ln>
          </p:spPr>
        </p:pic>
      </p:grpSp>
      <p:pic>
        <p:nvPicPr>
          <p:cNvPr id="499" name="Google Shape;499;p69"/>
          <p:cNvPicPr preferRelativeResize="0"/>
          <p:nvPr/>
        </p:nvPicPr>
        <p:blipFill rotWithShape="1">
          <a:blip r:embed="rId6">
            <a:alphaModFix/>
          </a:blip>
          <a:srcRect b="22251" l="19283" r="0" t="0"/>
          <a:stretch/>
        </p:blipFill>
        <p:spPr>
          <a:xfrm>
            <a:off x="2350750" y="0"/>
            <a:ext cx="9841277" cy="5332100"/>
          </a:xfrm>
          <a:prstGeom prst="rect">
            <a:avLst/>
          </a:prstGeom>
          <a:noFill/>
          <a:ln>
            <a:noFill/>
          </a:ln>
        </p:spPr>
      </p:pic>
      <p:sp>
        <p:nvSpPr>
          <p:cNvPr id="500" name="Google Shape;500;p69"/>
          <p:cNvSpPr txBox="1"/>
          <p:nvPr/>
        </p:nvSpPr>
        <p:spPr>
          <a:xfrm>
            <a:off x="1697547" y="2385752"/>
            <a:ext cx="906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Palo Cedro</a:t>
            </a:r>
            <a:endParaRPr sz="1200">
              <a:solidFill>
                <a:schemeClr val="lt1"/>
              </a:solidFill>
              <a:latin typeface="Calibri"/>
              <a:ea typeface="Calibri"/>
              <a:cs typeface="Calibri"/>
              <a:sym typeface="Calibri"/>
            </a:endParaRPr>
          </a:p>
        </p:txBody>
      </p:sp>
      <p:sp>
        <p:nvSpPr>
          <p:cNvPr id="501" name="Google Shape;501;p69"/>
          <p:cNvSpPr txBox="1"/>
          <p:nvPr/>
        </p:nvSpPr>
        <p:spPr>
          <a:xfrm>
            <a:off x="-9525" y="-9735"/>
            <a:ext cx="12201600" cy="1051800"/>
          </a:xfrm>
          <a:prstGeom prst="rect">
            <a:avLst/>
          </a:prstGeom>
          <a:solidFill>
            <a:srgbClr val="071B2E">
              <a:alpha val="76190"/>
            </a:srgbClr>
          </a:solidFill>
          <a:ln>
            <a:noFill/>
          </a:ln>
        </p:spPr>
        <p:txBody>
          <a:bodyPr anchorCtr="0" anchor="t" bIns="45700" lIns="91425" spcFirstLastPara="1" rIns="91425" wrap="square" tIns="45700">
            <a:noAutofit/>
          </a:bodyPr>
          <a:lstStyle/>
          <a:p>
            <a:pPr indent="0" lvl="0" marL="0" marR="0" rtl="0" algn="ctr">
              <a:lnSpc>
                <a:spcPct val="70000"/>
              </a:lnSpc>
              <a:spcBef>
                <a:spcPts val="0"/>
              </a:spcBef>
              <a:spcAft>
                <a:spcPts val="0"/>
              </a:spcAft>
              <a:buClr>
                <a:srgbClr val="000000"/>
              </a:buClr>
              <a:buSzPts val="2800"/>
              <a:buFont typeface="Arial"/>
              <a:buNone/>
            </a:pPr>
            <a:r>
              <a:t/>
            </a:r>
            <a:endParaRPr sz="2800">
              <a:solidFill>
                <a:srgbClr val="FFFFFF"/>
              </a:solidFill>
              <a:latin typeface="Proxima Nova Semibold"/>
              <a:ea typeface="Proxima Nova Semibold"/>
              <a:cs typeface="Proxima Nova Semibold"/>
              <a:sym typeface="Proxima Nova Semibold"/>
            </a:endParaRPr>
          </a:p>
          <a:p>
            <a:pPr indent="0" lvl="0" marL="0" marR="0" rtl="0" algn="ctr">
              <a:lnSpc>
                <a:spcPct val="100000"/>
              </a:lnSpc>
              <a:spcBef>
                <a:spcPts val="0"/>
              </a:spcBef>
              <a:spcAft>
                <a:spcPts val="0"/>
              </a:spcAft>
              <a:buClr>
                <a:srgbClr val="000000"/>
              </a:buClr>
              <a:buSzPts val="2800"/>
              <a:buFont typeface="Arial"/>
              <a:buNone/>
            </a:pPr>
            <a:r>
              <a:rPr lang="en-US" sz="3600">
                <a:solidFill>
                  <a:srgbClr val="FFFFFF"/>
                </a:solidFill>
                <a:latin typeface="Oswald Medium"/>
                <a:ea typeface="Oswald Medium"/>
                <a:cs typeface="Oswald Medium"/>
                <a:sym typeface="Oswald Medium"/>
              </a:rPr>
              <a:t>California Research &amp; Education Network (CalREN)</a:t>
            </a:r>
            <a:endParaRPr i="0" sz="3600" u="none" cap="none" strike="noStrike">
              <a:solidFill>
                <a:srgbClr val="000000"/>
              </a:solidFill>
              <a:latin typeface="Oswald Medium"/>
              <a:ea typeface="Oswald Medium"/>
              <a:cs typeface="Oswald Medium"/>
              <a:sym typeface="Oswald Medium"/>
            </a:endParaRPr>
          </a:p>
        </p:txBody>
      </p:sp>
      <p:pic>
        <p:nvPicPr>
          <p:cNvPr id="502" name="Google Shape;502;p69"/>
          <p:cNvPicPr preferRelativeResize="0"/>
          <p:nvPr/>
        </p:nvPicPr>
        <p:blipFill rotWithShape="1">
          <a:blip r:embed="rId7">
            <a:alphaModFix/>
          </a:blip>
          <a:srcRect b="2031" l="1202" r="85716" t="84060"/>
          <a:stretch/>
        </p:blipFill>
        <p:spPr>
          <a:xfrm>
            <a:off x="105425" y="5753350"/>
            <a:ext cx="1611551" cy="963924"/>
          </a:xfrm>
          <a:prstGeom prst="rect">
            <a:avLst/>
          </a:prstGeom>
          <a:noFill/>
          <a:ln>
            <a:noFill/>
          </a:ln>
        </p:spPr>
      </p:pic>
      <p:sp>
        <p:nvSpPr>
          <p:cNvPr id="503" name="Google Shape;503;p69"/>
          <p:cNvSpPr txBox="1"/>
          <p:nvPr/>
        </p:nvSpPr>
        <p:spPr>
          <a:xfrm>
            <a:off x="2109471" y="2896565"/>
            <a:ext cx="906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Corning</a:t>
            </a:r>
            <a:endParaRPr sz="1200">
              <a:solidFill>
                <a:schemeClr val="lt1"/>
              </a:solidFill>
              <a:latin typeface="Calibri"/>
              <a:ea typeface="Calibri"/>
              <a:cs typeface="Calibri"/>
              <a:sym typeface="Calibri"/>
            </a:endParaRPr>
          </a:p>
        </p:txBody>
      </p:sp>
      <p:sp>
        <p:nvSpPr>
          <p:cNvPr id="504" name="Google Shape;504;p69"/>
          <p:cNvSpPr txBox="1"/>
          <p:nvPr/>
        </p:nvSpPr>
        <p:spPr>
          <a:xfrm>
            <a:off x="3856731" y="3168371"/>
            <a:ext cx="144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Sacramento</a:t>
            </a:r>
            <a:endParaRPr sz="1200">
              <a:solidFill>
                <a:schemeClr val="lt1"/>
              </a:solidFill>
              <a:latin typeface="Calibri"/>
              <a:ea typeface="Calibri"/>
              <a:cs typeface="Calibri"/>
              <a:sym typeface="Calibri"/>
            </a:endParaRPr>
          </a:p>
        </p:txBody>
      </p:sp>
      <p:sp>
        <p:nvSpPr>
          <p:cNvPr id="505" name="Google Shape;505;p69"/>
          <p:cNvSpPr txBox="1"/>
          <p:nvPr/>
        </p:nvSpPr>
        <p:spPr>
          <a:xfrm>
            <a:off x="2290659" y="4294393"/>
            <a:ext cx="14499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Calibri"/>
                <a:ea typeface="Calibri"/>
                <a:cs typeface="Calibri"/>
                <a:sym typeface="Calibri"/>
              </a:rPr>
              <a:t>San</a:t>
            </a:r>
            <a:endParaRPr sz="1200">
              <a:solidFill>
                <a:schemeClr val="lt1"/>
              </a:solidFill>
              <a:latin typeface="Calibri"/>
              <a:ea typeface="Calibri"/>
              <a:cs typeface="Calibri"/>
              <a:sym typeface="Calibri"/>
            </a:endParaRPr>
          </a:p>
          <a:p>
            <a:pPr indent="0" lvl="0" marL="0" rtl="0" algn="r">
              <a:spcBef>
                <a:spcPts val="0"/>
              </a:spcBef>
              <a:spcAft>
                <a:spcPts val="0"/>
              </a:spcAft>
              <a:buNone/>
            </a:pPr>
            <a:r>
              <a:rPr lang="en-US" sz="1200">
                <a:solidFill>
                  <a:schemeClr val="lt1"/>
                </a:solidFill>
                <a:latin typeface="Calibri"/>
                <a:ea typeface="Calibri"/>
                <a:cs typeface="Calibri"/>
                <a:sym typeface="Calibri"/>
              </a:rPr>
              <a:t>Francisco</a:t>
            </a:r>
            <a:endParaRPr sz="1200">
              <a:solidFill>
                <a:schemeClr val="lt1"/>
              </a:solidFill>
              <a:latin typeface="Calibri"/>
              <a:ea typeface="Calibri"/>
              <a:cs typeface="Calibri"/>
              <a:sym typeface="Calibri"/>
            </a:endParaRPr>
          </a:p>
        </p:txBody>
      </p:sp>
      <p:sp>
        <p:nvSpPr>
          <p:cNvPr id="506" name="Google Shape;506;p69"/>
          <p:cNvSpPr txBox="1"/>
          <p:nvPr/>
        </p:nvSpPr>
        <p:spPr>
          <a:xfrm>
            <a:off x="3779384" y="3919068"/>
            <a:ext cx="144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Emeryville</a:t>
            </a:r>
            <a:endParaRPr sz="1200">
              <a:solidFill>
                <a:schemeClr val="lt1"/>
              </a:solidFill>
              <a:latin typeface="Calibri"/>
              <a:ea typeface="Calibri"/>
              <a:cs typeface="Calibri"/>
              <a:sym typeface="Calibri"/>
            </a:endParaRPr>
          </a:p>
        </p:txBody>
      </p:sp>
      <p:sp>
        <p:nvSpPr>
          <p:cNvPr id="507" name="Google Shape;507;p69"/>
          <p:cNvSpPr txBox="1"/>
          <p:nvPr/>
        </p:nvSpPr>
        <p:spPr>
          <a:xfrm>
            <a:off x="3960590" y="4436754"/>
            <a:ext cx="1449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Palo</a:t>
            </a:r>
            <a:br>
              <a:rPr lang="en-US" sz="1200">
                <a:solidFill>
                  <a:schemeClr val="lt1"/>
                </a:solidFill>
                <a:latin typeface="Calibri"/>
                <a:ea typeface="Calibri"/>
                <a:cs typeface="Calibri"/>
                <a:sym typeface="Calibri"/>
              </a:rPr>
            </a:br>
            <a:r>
              <a:rPr lang="en-US" sz="1200">
                <a:solidFill>
                  <a:schemeClr val="lt1"/>
                </a:solidFill>
                <a:latin typeface="Calibri"/>
                <a:ea typeface="Calibri"/>
                <a:cs typeface="Calibri"/>
                <a:sym typeface="Calibri"/>
              </a:rPr>
              <a:t>Alto</a:t>
            </a:r>
            <a:endParaRPr sz="1200">
              <a:solidFill>
                <a:schemeClr val="lt1"/>
              </a:solidFill>
              <a:latin typeface="Calibri"/>
              <a:ea typeface="Calibri"/>
              <a:cs typeface="Calibri"/>
              <a:sym typeface="Calibri"/>
            </a:endParaRPr>
          </a:p>
        </p:txBody>
      </p:sp>
      <p:sp>
        <p:nvSpPr>
          <p:cNvPr id="508" name="Google Shape;508;p69"/>
          <p:cNvSpPr txBox="1"/>
          <p:nvPr/>
        </p:nvSpPr>
        <p:spPr>
          <a:xfrm>
            <a:off x="4297391" y="4139081"/>
            <a:ext cx="144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Sunnyvale</a:t>
            </a:r>
            <a:endParaRPr sz="1200">
              <a:solidFill>
                <a:schemeClr val="lt1"/>
              </a:solidFill>
              <a:latin typeface="Calibri"/>
              <a:ea typeface="Calibri"/>
              <a:cs typeface="Calibri"/>
              <a:sym typeface="Calibri"/>
            </a:endParaRPr>
          </a:p>
        </p:txBody>
      </p:sp>
      <p:sp>
        <p:nvSpPr>
          <p:cNvPr id="509" name="Google Shape;509;p69"/>
          <p:cNvSpPr txBox="1"/>
          <p:nvPr/>
        </p:nvSpPr>
        <p:spPr>
          <a:xfrm>
            <a:off x="5280741" y="4451506"/>
            <a:ext cx="144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Soledad</a:t>
            </a:r>
            <a:endParaRPr sz="1200">
              <a:solidFill>
                <a:schemeClr val="lt1"/>
              </a:solidFill>
              <a:latin typeface="Calibri"/>
              <a:ea typeface="Calibri"/>
              <a:cs typeface="Calibri"/>
              <a:sym typeface="Calibri"/>
            </a:endParaRPr>
          </a:p>
        </p:txBody>
      </p:sp>
      <p:sp>
        <p:nvSpPr>
          <p:cNvPr id="510" name="Google Shape;510;p69"/>
          <p:cNvSpPr txBox="1"/>
          <p:nvPr/>
        </p:nvSpPr>
        <p:spPr>
          <a:xfrm>
            <a:off x="5223949" y="3493748"/>
            <a:ext cx="144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Merced</a:t>
            </a:r>
            <a:endParaRPr sz="1200">
              <a:solidFill>
                <a:schemeClr val="lt1"/>
              </a:solidFill>
              <a:latin typeface="Calibri"/>
              <a:ea typeface="Calibri"/>
              <a:cs typeface="Calibri"/>
              <a:sym typeface="Calibri"/>
            </a:endParaRPr>
          </a:p>
        </p:txBody>
      </p:sp>
      <p:sp>
        <p:nvSpPr>
          <p:cNvPr id="511" name="Google Shape;511;p69"/>
          <p:cNvSpPr txBox="1"/>
          <p:nvPr/>
        </p:nvSpPr>
        <p:spPr>
          <a:xfrm>
            <a:off x="6066665" y="3589438"/>
            <a:ext cx="144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Fresno</a:t>
            </a:r>
            <a:endParaRPr sz="1200">
              <a:solidFill>
                <a:schemeClr val="lt1"/>
              </a:solidFill>
              <a:latin typeface="Calibri"/>
              <a:ea typeface="Calibri"/>
              <a:cs typeface="Calibri"/>
              <a:sym typeface="Calibri"/>
            </a:endParaRPr>
          </a:p>
        </p:txBody>
      </p:sp>
      <p:sp>
        <p:nvSpPr>
          <p:cNvPr id="512" name="Google Shape;512;p69"/>
          <p:cNvSpPr txBox="1"/>
          <p:nvPr/>
        </p:nvSpPr>
        <p:spPr>
          <a:xfrm>
            <a:off x="7373858" y="4087281"/>
            <a:ext cx="144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Bakersfield</a:t>
            </a:r>
            <a:endParaRPr sz="1200">
              <a:solidFill>
                <a:schemeClr val="lt1"/>
              </a:solidFill>
              <a:latin typeface="Calibri"/>
              <a:ea typeface="Calibri"/>
              <a:cs typeface="Calibri"/>
              <a:sym typeface="Calibri"/>
            </a:endParaRPr>
          </a:p>
        </p:txBody>
      </p:sp>
      <p:sp>
        <p:nvSpPr>
          <p:cNvPr id="513" name="Google Shape;513;p69"/>
          <p:cNvSpPr txBox="1"/>
          <p:nvPr/>
        </p:nvSpPr>
        <p:spPr>
          <a:xfrm>
            <a:off x="6363988" y="5213289"/>
            <a:ext cx="906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San Luis Obispo</a:t>
            </a:r>
            <a:endParaRPr sz="1200">
              <a:solidFill>
                <a:schemeClr val="lt1"/>
              </a:solidFill>
              <a:latin typeface="Calibri"/>
              <a:ea typeface="Calibri"/>
              <a:cs typeface="Calibri"/>
              <a:sym typeface="Calibri"/>
            </a:endParaRPr>
          </a:p>
        </p:txBody>
      </p:sp>
      <p:sp>
        <p:nvSpPr>
          <p:cNvPr id="514" name="Google Shape;514;p69"/>
          <p:cNvSpPr txBox="1"/>
          <p:nvPr/>
        </p:nvSpPr>
        <p:spPr>
          <a:xfrm>
            <a:off x="7896917" y="4659201"/>
            <a:ext cx="1038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Los Angeles</a:t>
            </a:r>
            <a:endParaRPr sz="1200">
              <a:solidFill>
                <a:schemeClr val="lt1"/>
              </a:solidFill>
              <a:latin typeface="Calibri"/>
              <a:ea typeface="Calibri"/>
              <a:cs typeface="Calibri"/>
              <a:sym typeface="Calibri"/>
            </a:endParaRPr>
          </a:p>
        </p:txBody>
      </p:sp>
      <p:sp>
        <p:nvSpPr>
          <p:cNvPr id="515" name="Google Shape;515;p69"/>
          <p:cNvSpPr txBox="1"/>
          <p:nvPr/>
        </p:nvSpPr>
        <p:spPr>
          <a:xfrm>
            <a:off x="9302342" y="4893323"/>
            <a:ext cx="1038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Tustin</a:t>
            </a:r>
            <a:endParaRPr sz="1200">
              <a:solidFill>
                <a:schemeClr val="lt1"/>
              </a:solidFill>
              <a:latin typeface="Calibri"/>
              <a:ea typeface="Calibri"/>
              <a:cs typeface="Calibri"/>
              <a:sym typeface="Calibri"/>
            </a:endParaRPr>
          </a:p>
        </p:txBody>
      </p:sp>
      <p:sp>
        <p:nvSpPr>
          <p:cNvPr id="516" name="Google Shape;516;p69"/>
          <p:cNvSpPr txBox="1"/>
          <p:nvPr/>
        </p:nvSpPr>
        <p:spPr>
          <a:xfrm>
            <a:off x="9711250" y="5175190"/>
            <a:ext cx="1038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San Diego</a:t>
            </a:r>
            <a:endParaRPr sz="1200">
              <a:solidFill>
                <a:schemeClr val="lt1"/>
              </a:solidFill>
              <a:latin typeface="Calibri"/>
              <a:ea typeface="Calibri"/>
              <a:cs typeface="Calibri"/>
              <a:sym typeface="Calibri"/>
            </a:endParaRPr>
          </a:p>
        </p:txBody>
      </p:sp>
      <p:sp>
        <p:nvSpPr>
          <p:cNvPr id="517" name="Google Shape;517;p69"/>
          <p:cNvSpPr txBox="1"/>
          <p:nvPr/>
        </p:nvSpPr>
        <p:spPr>
          <a:xfrm>
            <a:off x="10450288" y="4271290"/>
            <a:ext cx="1038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El Centro</a:t>
            </a:r>
            <a:endParaRPr sz="1200">
              <a:solidFill>
                <a:schemeClr val="lt1"/>
              </a:solidFill>
              <a:latin typeface="Calibri"/>
              <a:ea typeface="Calibri"/>
              <a:cs typeface="Calibri"/>
              <a:sym typeface="Calibri"/>
            </a:endParaRPr>
          </a:p>
        </p:txBody>
      </p:sp>
      <p:sp>
        <p:nvSpPr>
          <p:cNvPr id="518" name="Google Shape;518;p69"/>
          <p:cNvSpPr txBox="1"/>
          <p:nvPr/>
        </p:nvSpPr>
        <p:spPr>
          <a:xfrm>
            <a:off x="11321401" y="3783601"/>
            <a:ext cx="1038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Yuma</a:t>
            </a:r>
            <a:endParaRPr sz="1200">
              <a:solidFill>
                <a:schemeClr val="lt1"/>
              </a:solidFill>
              <a:latin typeface="Calibri"/>
              <a:ea typeface="Calibri"/>
              <a:cs typeface="Calibri"/>
              <a:sym typeface="Calibri"/>
            </a:endParaRPr>
          </a:p>
        </p:txBody>
      </p:sp>
      <p:sp>
        <p:nvSpPr>
          <p:cNvPr id="519" name="Google Shape;519;p69"/>
          <p:cNvSpPr txBox="1"/>
          <p:nvPr/>
        </p:nvSpPr>
        <p:spPr>
          <a:xfrm>
            <a:off x="9653722" y="3901999"/>
            <a:ext cx="1038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Palm Springs</a:t>
            </a:r>
            <a:endParaRPr sz="1200">
              <a:solidFill>
                <a:schemeClr val="lt1"/>
              </a:solidFill>
              <a:latin typeface="Calibri"/>
              <a:ea typeface="Calibri"/>
              <a:cs typeface="Calibri"/>
              <a:sym typeface="Calibri"/>
            </a:endParaRPr>
          </a:p>
        </p:txBody>
      </p:sp>
      <p:sp>
        <p:nvSpPr>
          <p:cNvPr id="520" name="Google Shape;520;p69"/>
          <p:cNvSpPr txBox="1"/>
          <p:nvPr/>
        </p:nvSpPr>
        <p:spPr>
          <a:xfrm>
            <a:off x="9522364" y="4346215"/>
            <a:ext cx="1038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Riverside</a:t>
            </a:r>
            <a:endParaRPr sz="1200">
              <a:solidFill>
                <a:schemeClr val="lt1"/>
              </a:solidFill>
              <a:latin typeface="Calibri"/>
              <a:ea typeface="Calibri"/>
              <a:cs typeface="Calibri"/>
              <a:sym typeface="Calibri"/>
            </a:endParaRPr>
          </a:p>
        </p:txBody>
      </p:sp>
      <p:sp>
        <p:nvSpPr>
          <p:cNvPr id="521" name="Google Shape;521;p69"/>
          <p:cNvSpPr txBox="1"/>
          <p:nvPr/>
        </p:nvSpPr>
        <p:spPr>
          <a:xfrm>
            <a:off x="3093431" y="2677733"/>
            <a:ext cx="144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Chico</a:t>
            </a:r>
            <a:endParaRPr sz="1200">
              <a:solidFill>
                <a:schemeClr val="lt1"/>
              </a:solidFill>
              <a:latin typeface="Calibri"/>
              <a:ea typeface="Calibri"/>
              <a:cs typeface="Calibri"/>
              <a:sym typeface="Calibri"/>
            </a:endParaRPr>
          </a:p>
        </p:txBody>
      </p:sp>
      <p:sp>
        <p:nvSpPr>
          <p:cNvPr id="522" name="Google Shape;522;p69"/>
          <p:cNvSpPr txBox="1"/>
          <p:nvPr/>
        </p:nvSpPr>
        <p:spPr>
          <a:xfrm>
            <a:off x="2658726" y="3221616"/>
            <a:ext cx="144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Colusa</a:t>
            </a:r>
            <a:endParaRPr sz="1200">
              <a:solidFill>
                <a:schemeClr val="lt1"/>
              </a:solidFill>
              <a:latin typeface="Calibri"/>
              <a:ea typeface="Calibri"/>
              <a:cs typeface="Calibri"/>
              <a:sym typeface="Calibri"/>
            </a:endParaRPr>
          </a:p>
        </p:txBody>
      </p:sp>
      <p:sp>
        <p:nvSpPr>
          <p:cNvPr id="523" name="Google Shape;523;p69"/>
          <p:cNvSpPr txBox="1"/>
          <p:nvPr/>
        </p:nvSpPr>
        <p:spPr>
          <a:xfrm>
            <a:off x="10925688" y="5332090"/>
            <a:ext cx="1038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Tijuana</a:t>
            </a:r>
            <a:endParaRPr sz="1200">
              <a:solidFill>
                <a:schemeClr val="lt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4" name="Shape 1504"/>
        <p:cNvGrpSpPr/>
        <p:nvPr/>
      </p:nvGrpSpPr>
      <p:grpSpPr>
        <a:xfrm>
          <a:off x="0" y="0"/>
          <a:ext cx="0" cy="0"/>
          <a:chOff x="0" y="0"/>
          <a:chExt cx="0" cy="0"/>
        </a:xfrm>
      </p:grpSpPr>
      <p:sp>
        <p:nvSpPr>
          <p:cNvPr id="1505" name="Google Shape;1505;p123"/>
          <p:cNvSpPr txBox="1"/>
          <p:nvPr>
            <p:ph type="title"/>
          </p:nvPr>
        </p:nvSpPr>
        <p:spPr>
          <a:xfrm>
            <a:off x="610900" y="273450"/>
            <a:ext cx="2980500" cy="1600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sz="4000">
                <a:latin typeface="Proxima Nova"/>
                <a:ea typeface="Proxima Nova"/>
                <a:cs typeface="Proxima Nova"/>
                <a:sym typeface="Proxima Nova"/>
              </a:rPr>
              <a:t>CENIC AIR</a:t>
            </a:r>
            <a:endParaRPr b="1" sz="4000">
              <a:latin typeface="Proxima Nova"/>
              <a:ea typeface="Proxima Nova"/>
              <a:cs typeface="Proxima Nova"/>
              <a:sym typeface="Proxima Nova"/>
            </a:endParaRPr>
          </a:p>
        </p:txBody>
      </p:sp>
      <p:sp>
        <p:nvSpPr>
          <p:cNvPr id="1506" name="Google Shape;1506;p123"/>
          <p:cNvSpPr txBox="1"/>
          <p:nvPr>
            <p:ph idx="2" type="body"/>
          </p:nvPr>
        </p:nvSpPr>
        <p:spPr>
          <a:xfrm>
            <a:off x="522275" y="1768238"/>
            <a:ext cx="3986100" cy="4596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i="1" lang="en-US" sz="2500"/>
              <a:t>“The most powerful and heavily used section of the National Research Platform (NRP)”</a:t>
            </a:r>
            <a:endParaRPr i="1" sz="2500"/>
          </a:p>
          <a:p>
            <a:pPr indent="0" lvl="0" marL="0" rtl="0" algn="l">
              <a:spcBef>
                <a:spcPts val="0"/>
              </a:spcBef>
              <a:spcAft>
                <a:spcPts val="0"/>
              </a:spcAft>
              <a:buNone/>
            </a:pPr>
            <a:r>
              <a:t/>
            </a:r>
            <a:endParaRPr i="1" sz="2500"/>
          </a:p>
          <a:p>
            <a:pPr indent="0" lvl="0" marL="0" rtl="0" algn="l">
              <a:spcBef>
                <a:spcPts val="0"/>
              </a:spcBef>
              <a:spcAft>
                <a:spcPts val="0"/>
              </a:spcAft>
              <a:buNone/>
            </a:pPr>
            <a:r>
              <a:rPr i="1" lang="en-US" sz="1400"/>
              <a:t>References:</a:t>
            </a:r>
            <a:endParaRPr i="1" sz="1400"/>
          </a:p>
          <a:p>
            <a:pPr indent="0" lvl="0" marL="0" rtl="0" algn="l">
              <a:spcBef>
                <a:spcPts val="0"/>
              </a:spcBef>
              <a:spcAft>
                <a:spcPts val="0"/>
              </a:spcAft>
              <a:buNone/>
            </a:pPr>
            <a:r>
              <a:rPr i="1" lang="en-US" sz="1400" u="sng">
                <a:solidFill>
                  <a:schemeClr val="hlink"/>
                </a:solidFill>
                <a:hlinkClick r:id="rId3"/>
              </a:rPr>
              <a:t>CENIC AIR</a:t>
            </a:r>
            <a:endParaRPr i="1" sz="1400"/>
          </a:p>
          <a:p>
            <a:pPr indent="0" lvl="0" marL="0" rtl="0" algn="l">
              <a:spcBef>
                <a:spcPts val="0"/>
              </a:spcBef>
              <a:spcAft>
                <a:spcPts val="0"/>
              </a:spcAft>
              <a:buNone/>
            </a:pPr>
            <a:r>
              <a:rPr i="1" lang="en-US" sz="1400" u="sng">
                <a:solidFill>
                  <a:schemeClr val="hlink"/>
                </a:solidFill>
                <a:hlinkClick r:id="rId4"/>
              </a:rPr>
              <a:t>https://cenic.org/news/learn-what-cenic-and-our-members-accomplished-together-in-the-cenic-2022-24-community-report</a:t>
            </a:r>
            <a:endParaRPr i="1" sz="1400"/>
          </a:p>
          <a:p>
            <a:pPr indent="0" lvl="0" marL="0" rtl="0" algn="l">
              <a:spcBef>
                <a:spcPts val="0"/>
              </a:spcBef>
              <a:spcAft>
                <a:spcPts val="0"/>
              </a:spcAft>
              <a:buNone/>
            </a:pPr>
            <a:r>
              <a:t/>
            </a:r>
            <a:endParaRPr i="1" sz="1400"/>
          </a:p>
        </p:txBody>
      </p:sp>
      <p:pic>
        <p:nvPicPr>
          <p:cNvPr id="1507" name="Google Shape;1507;p123"/>
          <p:cNvPicPr preferRelativeResize="0"/>
          <p:nvPr/>
        </p:nvPicPr>
        <p:blipFill>
          <a:blip r:embed="rId5">
            <a:alphaModFix/>
          </a:blip>
          <a:stretch>
            <a:fillRect/>
          </a:stretch>
        </p:blipFill>
        <p:spPr>
          <a:xfrm>
            <a:off x="610900" y="646325"/>
            <a:ext cx="3018549" cy="854450"/>
          </a:xfrm>
          <a:prstGeom prst="rect">
            <a:avLst/>
          </a:prstGeom>
          <a:noFill/>
          <a:ln>
            <a:noFill/>
          </a:ln>
        </p:spPr>
      </p:pic>
      <p:sp>
        <p:nvSpPr>
          <p:cNvPr id="1508" name="Google Shape;1508;p123"/>
          <p:cNvSpPr/>
          <p:nvPr/>
        </p:nvSpPr>
        <p:spPr>
          <a:xfrm>
            <a:off x="10787638" y="2885514"/>
            <a:ext cx="402600" cy="537300"/>
          </a:xfrm>
          <a:prstGeom prst="rect">
            <a:avLst/>
          </a:prstGeom>
          <a:solidFill>
            <a:srgbClr val="0A1C3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1509" name="Google Shape;1509;p123"/>
          <p:cNvSpPr txBox="1"/>
          <p:nvPr/>
        </p:nvSpPr>
        <p:spPr>
          <a:xfrm>
            <a:off x="5275525" y="108900"/>
            <a:ext cx="6619200" cy="22125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1000"/>
              </a:spcBef>
              <a:spcAft>
                <a:spcPts val="0"/>
              </a:spcAft>
              <a:buNone/>
            </a:pPr>
            <a:r>
              <a:rPr b="1" lang="en-US" sz="2000">
                <a:solidFill>
                  <a:schemeClr val="lt1"/>
                </a:solidFill>
                <a:latin typeface="Proxima Nova"/>
                <a:ea typeface="Proxima Nova"/>
                <a:cs typeface="Proxima Nova"/>
                <a:sym typeface="Proxima Nova"/>
              </a:rPr>
              <a:t>CENIC AIR</a:t>
            </a:r>
            <a:r>
              <a:rPr lang="en-US" sz="2000">
                <a:solidFill>
                  <a:schemeClr val="lt1"/>
                </a:solidFill>
                <a:latin typeface="Proxima Nova"/>
                <a:ea typeface="Proxima Nova"/>
                <a:cs typeface="Proxima Nova"/>
                <a:sym typeface="Proxima Nova"/>
              </a:rPr>
              <a:t> consists of high-performance compute and storage infrastructure voluntarily contributed to by members of the CENIC community.</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p:txBody>
      </p:sp>
      <p:pic>
        <p:nvPicPr>
          <p:cNvPr id="1510" name="Google Shape;1510;p123"/>
          <p:cNvPicPr preferRelativeResize="0"/>
          <p:nvPr/>
        </p:nvPicPr>
        <p:blipFill>
          <a:blip r:embed="rId6">
            <a:alphaModFix/>
          </a:blip>
          <a:stretch>
            <a:fillRect/>
          </a:stretch>
        </p:blipFill>
        <p:spPr>
          <a:xfrm>
            <a:off x="5002807" y="1873650"/>
            <a:ext cx="7164631" cy="40300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4" name="Shape 1514"/>
        <p:cNvGrpSpPr/>
        <p:nvPr/>
      </p:nvGrpSpPr>
      <p:grpSpPr>
        <a:xfrm>
          <a:off x="0" y="0"/>
          <a:ext cx="0" cy="0"/>
          <a:chOff x="0" y="0"/>
          <a:chExt cx="0" cy="0"/>
        </a:xfrm>
      </p:grpSpPr>
      <p:grpSp>
        <p:nvGrpSpPr>
          <p:cNvPr id="1515" name="Google Shape;1515;p124"/>
          <p:cNvGrpSpPr/>
          <p:nvPr/>
        </p:nvGrpSpPr>
        <p:grpSpPr>
          <a:xfrm>
            <a:off x="-49333" y="-27737"/>
            <a:ext cx="12290668" cy="6913500"/>
            <a:chOff x="-49333" y="-27737"/>
            <a:chExt cx="12290668" cy="6913500"/>
          </a:xfrm>
        </p:grpSpPr>
        <p:pic>
          <p:nvPicPr>
            <p:cNvPr id="1516" name="Google Shape;1516;p124"/>
            <p:cNvPicPr preferRelativeResize="0"/>
            <p:nvPr/>
          </p:nvPicPr>
          <p:blipFill>
            <a:blip r:embed="rId3">
              <a:alphaModFix/>
            </a:blip>
            <a:stretch>
              <a:fillRect/>
            </a:stretch>
          </p:blipFill>
          <p:spPr>
            <a:xfrm>
              <a:off x="-49333" y="-27737"/>
              <a:ext cx="12290668" cy="6913500"/>
            </a:xfrm>
            <a:prstGeom prst="rect">
              <a:avLst/>
            </a:prstGeom>
            <a:solidFill>
              <a:srgbClr val="0F2134"/>
            </a:solidFill>
            <a:ln cap="flat" cmpd="sng" w="9525">
              <a:solidFill>
                <a:srgbClr val="0F2134"/>
              </a:solidFill>
              <a:prstDash val="solid"/>
              <a:round/>
              <a:headEnd len="sm" w="sm" type="none"/>
              <a:tailEnd len="sm" w="sm" type="none"/>
            </a:ln>
          </p:spPr>
        </p:pic>
        <p:sp>
          <p:nvSpPr>
            <p:cNvPr id="1517" name="Google Shape;1517;p124"/>
            <p:cNvSpPr/>
            <p:nvPr/>
          </p:nvSpPr>
          <p:spPr>
            <a:xfrm>
              <a:off x="190500" y="143925"/>
              <a:ext cx="4381500" cy="5765700"/>
            </a:xfrm>
            <a:prstGeom prst="rect">
              <a:avLst/>
            </a:prstGeom>
            <a:solidFill>
              <a:srgbClr val="17496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grpSp>
      <p:pic>
        <p:nvPicPr>
          <p:cNvPr id="1518" name="Google Shape;1518;p124"/>
          <p:cNvPicPr preferRelativeResize="0"/>
          <p:nvPr/>
        </p:nvPicPr>
        <p:blipFill>
          <a:blip r:embed="rId4">
            <a:alphaModFix/>
          </a:blip>
          <a:stretch>
            <a:fillRect/>
          </a:stretch>
        </p:blipFill>
        <p:spPr>
          <a:xfrm>
            <a:off x="8434550" y="325975"/>
            <a:ext cx="3278700" cy="3377849"/>
          </a:xfrm>
          <a:prstGeom prst="rect">
            <a:avLst/>
          </a:prstGeom>
          <a:noFill/>
          <a:ln>
            <a:noFill/>
          </a:ln>
        </p:spPr>
      </p:pic>
      <p:sp>
        <p:nvSpPr>
          <p:cNvPr id="1519" name="Google Shape;1519;p124"/>
          <p:cNvSpPr txBox="1"/>
          <p:nvPr/>
        </p:nvSpPr>
        <p:spPr>
          <a:xfrm>
            <a:off x="10759451" y="1269708"/>
            <a:ext cx="876300" cy="2222400"/>
          </a:xfrm>
          <a:prstGeom prst="rect">
            <a:avLst/>
          </a:prstGeom>
          <a:noFill/>
          <a:ln>
            <a:noFill/>
          </a:ln>
        </p:spPr>
        <p:txBody>
          <a:bodyPr anchorCtr="0" anchor="t" bIns="91425" lIns="91425" spcFirstLastPara="1" rIns="91425" wrap="square" tIns="91425">
            <a:noAutofit/>
          </a:bodyPr>
          <a:lstStyle/>
          <a:p>
            <a:pPr indent="0" lvl="0" marL="0" rtl="0" algn="r">
              <a:lnSpc>
                <a:spcPct val="110000"/>
              </a:lnSpc>
              <a:spcBef>
                <a:spcPts val="0"/>
              </a:spcBef>
              <a:spcAft>
                <a:spcPts val="0"/>
              </a:spcAft>
              <a:buNone/>
            </a:pPr>
            <a:r>
              <a:rPr b="1" lang="en-US">
                <a:solidFill>
                  <a:schemeClr val="lt1"/>
                </a:solidFill>
                <a:latin typeface="Proxima Nova"/>
                <a:ea typeface="Proxima Nova"/>
                <a:cs typeface="Proxima Nova"/>
                <a:sym typeface="Proxima Nova"/>
              </a:rPr>
              <a:t>23</a:t>
            </a:r>
            <a:endParaRPr b="1">
              <a:solidFill>
                <a:schemeClr val="lt1"/>
              </a:solidFill>
              <a:latin typeface="Proxima Nova"/>
              <a:ea typeface="Proxima Nova"/>
              <a:cs typeface="Proxima Nova"/>
              <a:sym typeface="Proxima Nova"/>
            </a:endParaRPr>
          </a:p>
          <a:p>
            <a:pPr indent="0" lvl="0" marL="0" rtl="0" algn="r">
              <a:lnSpc>
                <a:spcPct val="110000"/>
              </a:lnSpc>
              <a:spcBef>
                <a:spcPts val="0"/>
              </a:spcBef>
              <a:spcAft>
                <a:spcPts val="0"/>
              </a:spcAft>
              <a:buNone/>
            </a:pPr>
            <a:r>
              <a:rPr b="1" lang="en-US">
                <a:solidFill>
                  <a:schemeClr val="lt1"/>
                </a:solidFill>
                <a:latin typeface="Proxima Nova"/>
                <a:ea typeface="Proxima Nova"/>
                <a:cs typeface="Proxima Nova"/>
                <a:sym typeface="Proxima Nova"/>
              </a:rPr>
              <a:t>10</a:t>
            </a:r>
            <a:endParaRPr b="1">
              <a:solidFill>
                <a:schemeClr val="lt1"/>
              </a:solidFill>
              <a:latin typeface="Proxima Nova"/>
              <a:ea typeface="Proxima Nova"/>
              <a:cs typeface="Proxima Nova"/>
              <a:sym typeface="Proxima Nova"/>
            </a:endParaRPr>
          </a:p>
          <a:p>
            <a:pPr indent="0" lvl="0" marL="0" rtl="0" algn="r">
              <a:lnSpc>
                <a:spcPct val="110000"/>
              </a:lnSpc>
              <a:spcBef>
                <a:spcPts val="0"/>
              </a:spcBef>
              <a:spcAft>
                <a:spcPts val="0"/>
              </a:spcAft>
              <a:buNone/>
            </a:pPr>
            <a:r>
              <a:rPr b="1" lang="en-US">
                <a:solidFill>
                  <a:schemeClr val="lt1"/>
                </a:solidFill>
                <a:latin typeface="Proxima Nova"/>
                <a:ea typeface="Proxima Nova"/>
                <a:cs typeface="Proxima Nova"/>
                <a:sym typeface="Proxima Nova"/>
              </a:rPr>
              <a:t>116</a:t>
            </a:r>
            <a:endParaRPr b="1">
              <a:solidFill>
                <a:schemeClr val="lt1"/>
              </a:solidFill>
              <a:latin typeface="Proxima Nova"/>
              <a:ea typeface="Proxima Nova"/>
              <a:cs typeface="Proxima Nova"/>
              <a:sym typeface="Proxima Nova"/>
            </a:endParaRPr>
          </a:p>
          <a:p>
            <a:pPr indent="0" lvl="0" marL="0" rtl="0" algn="r">
              <a:lnSpc>
                <a:spcPct val="110000"/>
              </a:lnSpc>
              <a:spcBef>
                <a:spcPts val="0"/>
              </a:spcBef>
              <a:spcAft>
                <a:spcPts val="0"/>
              </a:spcAft>
              <a:buNone/>
            </a:pPr>
            <a:r>
              <a:rPr b="1" lang="en-US">
                <a:solidFill>
                  <a:schemeClr val="lt1"/>
                </a:solidFill>
                <a:latin typeface="Proxima Nova"/>
                <a:ea typeface="Proxima Nova"/>
                <a:cs typeface="Proxima Nova"/>
                <a:sym typeface="Proxima Nova"/>
              </a:rPr>
              <a:t>4</a:t>
            </a:r>
            <a:endParaRPr b="1">
              <a:solidFill>
                <a:schemeClr val="lt1"/>
              </a:solidFill>
              <a:latin typeface="Proxima Nova"/>
              <a:ea typeface="Proxima Nova"/>
              <a:cs typeface="Proxima Nova"/>
              <a:sym typeface="Proxima Nova"/>
            </a:endParaRPr>
          </a:p>
          <a:p>
            <a:pPr indent="0" lvl="0" marL="0" rtl="0" algn="r">
              <a:lnSpc>
                <a:spcPct val="110000"/>
              </a:lnSpc>
              <a:spcBef>
                <a:spcPts val="0"/>
              </a:spcBef>
              <a:spcAft>
                <a:spcPts val="0"/>
              </a:spcAft>
              <a:buNone/>
            </a:pPr>
            <a:r>
              <a:t/>
            </a:r>
            <a:endParaRPr b="1" sz="2200">
              <a:solidFill>
                <a:schemeClr val="lt1"/>
              </a:solidFill>
              <a:latin typeface="Proxima Nova"/>
              <a:ea typeface="Proxima Nova"/>
              <a:cs typeface="Proxima Nova"/>
              <a:sym typeface="Proxima Nova"/>
            </a:endParaRPr>
          </a:p>
          <a:p>
            <a:pPr indent="0" lvl="0" marL="0" rtl="0" algn="r">
              <a:lnSpc>
                <a:spcPct val="110000"/>
              </a:lnSpc>
              <a:spcBef>
                <a:spcPts val="0"/>
              </a:spcBef>
              <a:spcAft>
                <a:spcPts val="0"/>
              </a:spcAft>
              <a:buNone/>
            </a:pPr>
            <a:r>
              <a:rPr b="1" lang="en-US">
                <a:solidFill>
                  <a:schemeClr val="lt1"/>
                </a:solidFill>
                <a:latin typeface="Proxima Nova"/>
                <a:ea typeface="Proxima Nova"/>
                <a:cs typeface="Proxima Nova"/>
                <a:sym typeface="Proxima Nova"/>
              </a:rPr>
              <a:t>11,948</a:t>
            </a:r>
            <a:endParaRPr b="1">
              <a:solidFill>
                <a:schemeClr val="lt1"/>
              </a:solidFill>
              <a:latin typeface="Proxima Nova"/>
              <a:ea typeface="Proxima Nova"/>
              <a:cs typeface="Proxima Nova"/>
              <a:sym typeface="Proxima Nova"/>
            </a:endParaRPr>
          </a:p>
          <a:p>
            <a:pPr indent="0" lvl="0" marL="0" rtl="0" algn="r">
              <a:lnSpc>
                <a:spcPct val="110000"/>
              </a:lnSpc>
              <a:spcBef>
                <a:spcPts val="0"/>
              </a:spcBef>
              <a:spcAft>
                <a:spcPts val="0"/>
              </a:spcAft>
              <a:buNone/>
            </a:pPr>
            <a:r>
              <a:rPr b="1" lang="en-US">
                <a:solidFill>
                  <a:schemeClr val="lt1"/>
                </a:solidFill>
                <a:latin typeface="Proxima Nova"/>
                <a:ea typeface="Proxima Nova"/>
                <a:cs typeface="Proxima Nova"/>
                <a:sym typeface="Proxima Nova"/>
              </a:rPr>
              <a:t>937</a:t>
            </a:r>
            <a:endParaRPr b="1">
              <a:solidFill>
                <a:schemeClr val="lt1"/>
              </a:solidFill>
              <a:latin typeface="Proxima Nova"/>
              <a:ea typeface="Proxima Nova"/>
              <a:cs typeface="Proxima Nova"/>
              <a:sym typeface="Proxima Nova"/>
            </a:endParaRPr>
          </a:p>
          <a:p>
            <a:pPr indent="0" lvl="0" marL="0" rtl="0" algn="r">
              <a:lnSpc>
                <a:spcPct val="110000"/>
              </a:lnSpc>
              <a:spcBef>
                <a:spcPts val="0"/>
              </a:spcBef>
              <a:spcAft>
                <a:spcPts val="0"/>
              </a:spcAft>
              <a:buNone/>
            </a:pPr>
            <a:r>
              <a:rPr b="1" lang="en-US">
                <a:solidFill>
                  <a:schemeClr val="lt1"/>
                </a:solidFill>
                <a:latin typeface="Proxima Nova"/>
                <a:ea typeface="Proxima Nova"/>
                <a:cs typeface="Proxima Nova"/>
                <a:sym typeface="Proxima Nova"/>
              </a:rPr>
              <a:t>4561</a:t>
            </a:r>
            <a:endParaRPr b="1">
              <a:solidFill>
                <a:schemeClr val="lt1"/>
              </a:solidFill>
              <a:latin typeface="Proxima Nova"/>
              <a:ea typeface="Proxima Nova"/>
              <a:cs typeface="Proxima Nova"/>
              <a:sym typeface="Proxima Nova"/>
            </a:endParaRPr>
          </a:p>
        </p:txBody>
      </p:sp>
      <p:sp>
        <p:nvSpPr>
          <p:cNvPr id="1520" name="Google Shape;1520;p124"/>
          <p:cNvSpPr/>
          <p:nvPr/>
        </p:nvSpPr>
        <p:spPr>
          <a:xfrm>
            <a:off x="8445500" y="3584900"/>
            <a:ext cx="3267600" cy="857400"/>
          </a:xfrm>
          <a:prstGeom prst="roundRect">
            <a:avLst>
              <a:gd fmla="val 10711" name="adj"/>
            </a:avLst>
          </a:prstGeom>
          <a:solidFill>
            <a:srgbClr val="D8A712"/>
          </a:solidFill>
          <a:ln cap="flat" cmpd="sng" w="19050">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US" sz="1100">
                <a:solidFill>
                  <a:schemeClr val="dk1"/>
                </a:solidFill>
                <a:latin typeface="Proxima Nova Semibold"/>
                <a:ea typeface="Proxima Nova Semibold"/>
                <a:cs typeface="Proxima Nova Semibold"/>
                <a:sym typeface="Proxima Nova Semibold"/>
              </a:rPr>
              <a:t>The Majority of </a:t>
            </a:r>
            <a:r>
              <a:rPr i="1" lang="en-US" sz="1100">
                <a:solidFill>
                  <a:schemeClr val="dk1"/>
                </a:solidFill>
                <a:latin typeface="Proxima Nova Semibold"/>
                <a:ea typeface="Proxima Nova Semibold"/>
                <a:cs typeface="Proxima Nova Semibold"/>
                <a:sym typeface="Proxima Nova Semibold"/>
              </a:rPr>
              <a:t>Nautilus</a:t>
            </a:r>
            <a:r>
              <a:rPr lang="en-US" sz="1100">
                <a:solidFill>
                  <a:schemeClr val="dk1"/>
                </a:solidFill>
                <a:latin typeface="Proxima Nova Semibold"/>
                <a:ea typeface="Proxima Nova Semibold"/>
                <a:cs typeface="Proxima Nova Semibold"/>
                <a:sym typeface="Proxima Nova Semibold"/>
              </a:rPr>
              <a:t> GPUs Reside in the CENIC AI Resource (CENIC AIR): Hosted by</a:t>
            </a:r>
            <a:br>
              <a:rPr lang="en-US" sz="1100">
                <a:solidFill>
                  <a:schemeClr val="dk1"/>
                </a:solidFill>
                <a:latin typeface="Proxima Nova Semibold"/>
                <a:ea typeface="Proxima Nova Semibold"/>
                <a:cs typeface="Proxima Nova Semibold"/>
                <a:sym typeface="Proxima Nova Semibold"/>
              </a:rPr>
            </a:br>
            <a:r>
              <a:rPr lang="en-US" sz="1100">
                <a:solidFill>
                  <a:schemeClr val="dk1"/>
                </a:solidFill>
                <a:latin typeface="Proxima Nova Semibold"/>
                <a:ea typeface="Proxima Nova Semibold"/>
                <a:cs typeface="Proxima Nova Semibold"/>
                <a:sym typeface="Proxima Nova Semibold"/>
              </a:rPr>
              <a:t>and Available to CENIC Associates</a:t>
            </a:r>
            <a:endParaRPr>
              <a:solidFill>
                <a:schemeClr val="dk1"/>
              </a:solidFill>
              <a:latin typeface="Proxima Nova"/>
              <a:ea typeface="Proxima Nova"/>
              <a:cs typeface="Proxima Nova"/>
              <a:sym typeface="Proxima Nova"/>
            </a:endParaRPr>
          </a:p>
        </p:txBody>
      </p:sp>
      <p:pic>
        <p:nvPicPr>
          <p:cNvPr id="1521" name="Google Shape;1521;p124"/>
          <p:cNvPicPr preferRelativeResize="0"/>
          <p:nvPr/>
        </p:nvPicPr>
        <p:blipFill rotWithShape="1">
          <a:blip r:embed="rId3">
            <a:alphaModFix/>
          </a:blip>
          <a:srcRect b="16028" l="2344" r="63383" t="3144"/>
          <a:stretch/>
        </p:blipFill>
        <p:spPr>
          <a:xfrm>
            <a:off x="455075" y="443800"/>
            <a:ext cx="4212173" cy="5588001"/>
          </a:xfrm>
          <a:prstGeom prst="rect">
            <a:avLst/>
          </a:prstGeom>
          <a:solidFill>
            <a:srgbClr val="0F2134"/>
          </a:solidFill>
          <a:ln>
            <a:noFill/>
          </a:ln>
        </p:spPr>
      </p:pic>
      <p:pic>
        <p:nvPicPr>
          <p:cNvPr id="1522" name="Google Shape;1522;p124"/>
          <p:cNvPicPr preferRelativeResize="0"/>
          <p:nvPr/>
        </p:nvPicPr>
        <p:blipFill>
          <a:blip r:embed="rId5">
            <a:alphaModFix/>
          </a:blip>
          <a:stretch>
            <a:fillRect/>
          </a:stretch>
        </p:blipFill>
        <p:spPr>
          <a:xfrm>
            <a:off x="9114325" y="4553100"/>
            <a:ext cx="1919125" cy="3772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26" name="Shape 1526"/>
        <p:cNvGrpSpPr/>
        <p:nvPr/>
      </p:nvGrpSpPr>
      <p:grpSpPr>
        <a:xfrm>
          <a:off x="0" y="0"/>
          <a:ext cx="0" cy="0"/>
          <a:chOff x="0" y="0"/>
          <a:chExt cx="0" cy="0"/>
        </a:xfrm>
      </p:grpSpPr>
      <p:sp>
        <p:nvSpPr>
          <p:cNvPr id="1527" name="Google Shape;1527;p125"/>
          <p:cNvSpPr/>
          <p:nvPr/>
        </p:nvSpPr>
        <p:spPr>
          <a:xfrm>
            <a:off x="-1" y="4661137"/>
            <a:ext cx="12192000" cy="2222100"/>
          </a:xfrm>
          <a:prstGeom prst="rect">
            <a:avLst/>
          </a:prstGeom>
          <a:solidFill>
            <a:srgbClr val="032B35"/>
          </a:solidFill>
          <a:ln>
            <a:noFill/>
          </a:ln>
        </p:spPr>
        <p:txBody>
          <a:bodyPr anchorCtr="0" anchor="ctr" bIns="65600" lIns="133325" spcFirstLastPara="1" rIns="133325" wrap="square" tIns="656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Arial"/>
              <a:ea typeface="Arial"/>
              <a:cs typeface="Arial"/>
              <a:sym typeface="Arial"/>
            </a:endParaRPr>
          </a:p>
        </p:txBody>
      </p:sp>
      <p:grpSp>
        <p:nvGrpSpPr>
          <p:cNvPr id="1528" name="Google Shape;1528;p125"/>
          <p:cNvGrpSpPr/>
          <p:nvPr/>
        </p:nvGrpSpPr>
        <p:grpSpPr>
          <a:xfrm>
            <a:off x="-1" y="-244650"/>
            <a:ext cx="12195353" cy="5097761"/>
            <a:chOff x="-1" y="-127888"/>
            <a:chExt cx="9144000" cy="3822269"/>
          </a:xfrm>
        </p:grpSpPr>
        <p:sp>
          <p:nvSpPr>
            <p:cNvPr id="1529" name="Google Shape;1529;p125"/>
            <p:cNvSpPr/>
            <p:nvPr/>
          </p:nvSpPr>
          <p:spPr>
            <a:xfrm>
              <a:off x="-1" y="-127888"/>
              <a:ext cx="9144000" cy="349500"/>
            </a:xfrm>
            <a:prstGeom prst="rect">
              <a:avLst/>
            </a:prstGeom>
            <a:solidFill>
              <a:srgbClr val="071F30"/>
            </a:solidFill>
            <a:ln>
              <a:noFill/>
            </a:ln>
          </p:spPr>
          <p:txBody>
            <a:bodyPr anchorCtr="0" anchor="ctr" bIns="65600" lIns="133325" spcFirstLastPara="1" rIns="133325" wrap="square" tIns="656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Arial"/>
                <a:ea typeface="Arial"/>
                <a:cs typeface="Arial"/>
                <a:sym typeface="Arial"/>
              </a:endParaRPr>
            </a:p>
          </p:txBody>
        </p:sp>
        <p:pic>
          <p:nvPicPr>
            <p:cNvPr id="1530" name="Google Shape;1530;p125"/>
            <p:cNvPicPr preferRelativeResize="0"/>
            <p:nvPr/>
          </p:nvPicPr>
          <p:blipFill rotWithShape="1">
            <a:blip r:embed="rId3">
              <a:alphaModFix/>
            </a:blip>
            <a:srcRect b="0" l="0" r="0" t="0"/>
            <a:stretch/>
          </p:blipFill>
          <p:spPr>
            <a:xfrm>
              <a:off x="-1" y="32574"/>
              <a:ext cx="9143997" cy="3661807"/>
            </a:xfrm>
            <a:prstGeom prst="rect">
              <a:avLst/>
            </a:prstGeom>
            <a:noFill/>
            <a:ln>
              <a:noFill/>
            </a:ln>
          </p:spPr>
        </p:pic>
      </p:grpSp>
      <p:sp>
        <p:nvSpPr>
          <p:cNvPr id="1531" name="Google Shape;1531;p125"/>
          <p:cNvSpPr txBox="1"/>
          <p:nvPr/>
        </p:nvSpPr>
        <p:spPr>
          <a:xfrm>
            <a:off x="100023" y="-48525"/>
            <a:ext cx="11642100" cy="7695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Clr>
                <a:schemeClr val="lt1"/>
              </a:buClr>
              <a:buSzPts val="2100"/>
              <a:buFont typeface="Proxima Nova"/>
              <a:buNone/>
            </a:pPr>
            <a:r>
              <a:rPr b="0" i="0" lang="en-US" sz="2100" u="none" cap="none" strike="noStrike">
                <a:solidFill>
                  <a:schemeClr val="lt1"/>
                </a:solidFill>
                <a:latin typeface="Proxima Nova"/>
                <a:ea typeface="Proxima Nova"/>
                <a:cs typeface="Proxima Nova"/>
                <a:sym typeface="Proxima Nova"/>
              </a:rPr>
              <a:t>The Majority of NRP’s </a:t>
            </a:r>
            <a:r>
              <a:rPr b="0" i="1" lang="en-US" sz="2100" u="none" cap="none" strike="noStrike">
                <a:solidFill>
                  <a:srgbClr val="FEAE01"/>
                </a:solidFill>
                <a:latin typeface="Proxima Nova"/>
                <a:ea typeface="Proxima Nova"/>
                <a:cs typeface="Proxima Nova"/>
                <a:sym typeface="Proxima Nova"/>
              </a:rPr>
              <a:t>Nautilus</a:t>
            </a:r>
            <a:r>
              <a:rPr b="0" i="0" lang="en-US" sz="2100" u="none" cap="none" strike="noStrike">
                <a:solidFill>
                  <a:schemeClr val="dk1"/>
                </a:solidFill>
                <a:latin typeface="Proxima Nova"/>
                <a:ea typeface="Proxima Nova"/>
                <a:cs typeface="Proxima Nova"/>
                <a:sym typeface="Proxima Nova"/>
              </a:rPr>
              <a:t> </a:t>
            </a:r>
            <a:r>
              <a:rPr b="0" i="0" lang="en-US" sz="2100" u="none" cap="none" strike="noStrike">
                <a:solidFill>
                  <a:schemeClr val="lt1"/>
                </a:solidFill>
                <a:latin typeface="Proxima Nova"/>
                <a:ea typeface="Proxima Nova"/>
                <a:cs typeface="Proxima Nova"/>
                <a:sym typeface="Proxima Nova"/>
              </a:rPr>
              <a:t>GPUs Reside in the CENIC AI Resource (CENIC</a:t>
            </a:r>
            <a:r>
              <a:rPr lang="en-US" sz="2100">
                <a:solidFill>
                  <a:schemeClr val="lt1"/>
                </a:solidFill>
                <a:latin typeface="Proxima Nova"/>
                <a:ea typeface="Proxima Nova"/>
                <a:cs typeface="Proxima Nova"/>
                <a:sym typeface="Proxima Nova"/>
              </a:rPr>
              <a:t> </a:t>
            </a:r>
            <a:r>
              <a:rPr b="0" i="0" lang="en-US" sz="2100" u="none" cap="none" strike="noStrike">
                <a:solidFill>
                  <a:schemeClr val="lt1"/>
                </a:solidFill>
                <a:latin typeface="Proxima Nova"/>
                <a:ea typeface="Proxima Nova"/>
                <a:cs typeface="Proxima Nova"/>
                <a:sym typeface="Proxima Nova"/>
              </a:rPr>
              <a:t>AIR): </a:t>
            </a:r>
            <a:endParaRPr sz="2400">
              <a:solidFill>
                <a:schemeClr val="dk1"/>
              </a:solidFill>
              <a:latin typeface="Arial"/>
              <a:ea typeface="Arial"/>
              <a:cs typeface="Arial"/>
              <a:sym typeface="Arial"/>
            </a:endParaRPr>
          </a:p>
          <a:p>
            <a:pPr indent="0" lvl="0" marL="0" marR="0" rtl="0" algn="l">
              <a:spcBef>
                <a:spcPts val="0"/>
              </a:spcBef>
              <a:spcAft>
                <a:spcPts val="0"/>
              </a:spcAft>
              <a:buClr>
                <a:schemeClr val="lt1"/>
              </a:buClr>
              <a:buSzPts val="2100"/>
              <a:buFont typeface="Proxima Nova"/>
              <a:buNone/>
            </a:pPr>
            <a:r>
              <a:rPr lang="en-US" sz="2100">
                <a:solidFill>
                  <a:schemeClr val="lt1"/>
                </a:solidFill>
                <a:latin typeface="Proxima Nova"/>
                <a:ea typeface="Proxima Nova"/>
                <a:cs typeface="Proxima Nova"/>
                <a:sym typeface="Proxima Nova"/>
              </a:rPr>
              <a:t>                  Hosted by and Available to CENIC Members</a:t>
            </a:r>
            <a:endParaRPr sz="2100">
              <a:solidFill>
                <a:schemeClr val="lt1"/>
              </a:solidFill>
              <a:latin typeface="Arial"/>
              <a:ea typeface="Arial"/>
              <a:cs typeface="Arial"/>
              <a:sym typeface="Arial"/>
            </a:endParaRPr>
          </a:p>
        </p:txBody>
      </p:sp>
      <p:grpSp>
        <p:nvGrpSpPr>
          <p:cNvPr id="1532" name="Google Shape;1532;p125"/>
          <p:cNvGrpSpPr/>
          <p:nvPr/>
        </p:nvGrpSpPr>
        <p:grpSpPr>
          <a:xfrm>
            <a:off x="1256189" y="1303059"/>
            <a:ext cx="10097174" cy="2226973"/>
            <a:chOff x="1849477" y="674628"/>
            <a:chExt cx="42071559" cy="9279056"/>
          </a:xfrm>
        </p:grpSpPr>
        <p:sp>
          <p:nvSpPr>
            <p:cNvPr id="1533" name="Google Shape;1533;p125"/>
            <p:cNvSpPr txBox="1"/>
            <p:nvPr/>
          </p:nvSpPr>
          <p:spPr>
            <a:xfrm>
              <a:off x="18214360" y="6279028"/>
              <a:ext cx="3413400" cy="1406700"/>
            </a:xfrm>
            <a:prstGeom prst="rect">
              <a:avLst/>
            </a:prstGeom>
            <a:noFill/>
            <a:ln>
              <a:noFill/>
            </a:ln>
            <a:effectLst>
              <a:outerShdw blurRad="203200" rotWithShape="0">
                <a:srgbClr val="000000">
                  <a:alpha val="74510"/>
                </a:srgbClr>
              </a:outerShdw>
            </a:effectLst>
          </p:spPr>
          <p:txBody>
            <a:bodyPr anchorCtr="0" anchor="ctr" bIns="12175" lIns="12175" spcFirstLastPara="1" rIns="12175" wrap="square" tIns="12175">
              <a:noAutofit/>
            </a:bodyPr>
            <a:lstStyle/>
            <a:p>
              <a:pPr indent="0" lvl="0" marL="0" marR="0" rtl="0" algn="l">
                <a:lnSpc>
                  <a:spcPct val="80000"/>
                </a:lnSpc>
                <a:spcBef>
                  <a:spcPts val="0"/>
                </a:spcBef>
                <a:spcAft>
                  <a:spcPts val="0"/>
                </a:spcAft>
                <a:buClr>
                  <a:srgbClr val="FCFFFF"/>
                </a:buClr>
                <a:buSzPts val="900"/>
                <a:buFont typeface="Proxima Nova"/>
                <a:buNone/>
              </a:pPr>
              <a:r>
                <a:rPr b="0" lang="en-US" sz="900" u="none">
                  <a:solidFill>
                    <a:srgbClr val="FCFFFF"/>
                  </a:solidFill>
                  <a:latin typeface="Proxima Nova"/>
                  <a:ea typeface="Proxima Nova"/>
                  <a:cs typeface="Proxima Nova"/>
                  <a:sym typeface="Proxima Nova"/>
                </a:rPr>
                <a:t>Soledad</a:t>
              </a:r>
              <a:endParaRPr sz="2400">
                <a:solidFill>
                  <a:schemeClr val="dk1"/>
                </a:solidFill>
                <a:latin typeface="Arial"/>
                <a:ea typeface="Arial"/>
                <a:cs typeface="Arial"/>
                <a:sym typeface="Arial"/>
              </a:endParaRPr>
            </a:p>
          </p:txBody>
        </p:sp>
        <p:sp>
          <p:nvSpPr>
            <p:cNvPr id="1534" name="Google Shape;1534;p125"/>
            <p:cNvSpPr txBox="1"/>
            <p:nvPr/>
          </p:nvSpPr>
          <p:spPr>
            <a:xfrm>
              <a:off x="9308699" y="1192239"/>
              <a:ext cx="1775700" cy="1266000"/>
            </a:xfrm>
            <a:prstGeom prst="rect">
              <a:avLst/>
            </a:prstGeom>
            <a:noFill/>
            <a:ln>
              <a:noFill/>
            </a:ln>
            <a:effectLst>
              <a:outerShdw blurRad="203200" rotWithShape="0">
                <a:srgbClr val="000000">
                  <a:alpha val="74510"/>
                </a:srgbClr>
              </a:outerShdw>
            </a:effectLst>
          </p:spPr>
          <p:txBody>
            <a:bodyPr anchorCtr="0" anchor="ctr" bIns="12175" lIns="12175" spcFirstLastPara="1" rIns="12175" wrap="square" tIns="12175">
              <a:noAutofit/>
            </a:bodyPr>
            <a:lstStyle/>
            <a:p>
              <a:pPr indent="0" lvl="0" marL="0" marR="0" rtl="0" algn="l">
                <a:lnSpc>
                  <a:spcPct val="80000"/>
                </a:lnSpc>
                <a:spcBef>
                  <a:spcPts val="0"/>
                </a:spcBef>
                <a:spcAft>
                  <a:spcPts val="0"/>
                </a:spcAft>
                <a:buClr>
                  <a:srgbClr val="FCFFFF"/>
                </a:buClr>
                <a:buSzPts val="900"/>
                <a:buFont typeface="Proxima Nova"/>
                <a:buNone/>
              </a:pPr>
              <a:r>
                <a:rPr b="0" lang="en-US" sz="900" u="none">
                  <a:solidFill>
                    <a:srgbClr val="FCFFFF"/>
                  </a:solidFill>
                  <a:latin typeface="Proxima Nova"/>
                  <a:ea typeface="Proxima Nova"/>
                  <a:cs typeface="Proxima Nova"/>
                  <a:sym typeface="Proxima Nova"/>
                </a:rPr>
                <a:t>Chico</a:t>
              </a:r>
              <a:endParaRPr sz="2400">
                <a:solidFill>
                  <a:schemeClr val="dk1"/>
                </a:solidFill>
                <a:latin typeface="Arial"/>
                <a:ea typeface="Arial"/>
                <a:cs typeface="Arial"/>
                <a:sym typeface="Arial"/>
              </a:endParaRPr>
            </a:p>
          </p:txBody>
        </p:sp>
        <p:sp>
          <p:nvSpPr>
            <p:cNvPr id="1535" name="Google Shape;1535;p125"/>
            <p:cNvSpPr txBox="1"/>
            <p:nvPr/>
          </p:nvSpPr>
          <p:spPr>
            <a:xfrm>
              <a:off x="4312388" y="674628"/>
              <a:ext cx="3241800" cy="1373400"/>
            </a:xfrm>
            <a:prstGeom prst="rect">
              <a:avLst/>
            </a:prstGeom>
            <a:noFill/>
            <a:ln>
              <a:noFill/>
            </a:ln>
            <a:effectLst>
              <a:outerShdw blurRad="203200" rotWithShape="0">
                <a:srgbClr val="000000">
                  <a:alpha val="74510"/>
                </a:srgbClr>
              </a:outerShdw>
            </a:effectLst>
          </p:spPr>
          <p:txBody>
            <a:bodyPr anchorCtr="0" anchor="ctr" bIns="12175" lIns="12175" spcFirstLastPara="1" rIns="12175" wrap="square" tIns="12175">
              <a:noAutofit/>
            </a:bodyPr>
            <a:lstStyle/>
            <a:p>
              <a:pPr indent="0" lvl="0" marL="0" marR="0" rtl="0" algn="l">
                <a:lnSpc>
                  <a:spcPct val="80000"/>
                </a:lnSpc>
                <a:spcBef>
                  <a:spcPts val="0"/>
                </a:spcBef>
                <a:spcAft>
                  <a:spcPts val="0"/>
                </a:spcAft>
                <a:buClr>
                  <a:srgbClr val="FCFFFF"/>
                </a:buClr>
                <a:buSzPts val="900"/>
                <a:buFont typeface="Proxima Nova"/>
                <a:buNone/>
              </a:pPr>
              <a:r>
                <a:rPr b="0" lang="en-US" sz="900" u="none">
                  <a:solidFill>
                    <a:srgbClr val="FCFFFF"/>
                  </a:solidFill>
                  <a:latin typeface="Proxima Nova"/>
                  <a:ea typeface="Proxima Nova"/>
                  <a:cs typeface="Proxima Nova"/>
                  <a:sym typeface="Proxima Nova"/>
                </a:rPr>
                <a:t>Palo Cedro</a:t>
              </a:r>
              <a:endParaRPr sz="2400">
                <a:solidFill>
                  <a:schemeClr val="dk1"/>
                </a:solidFill>
                <a:latin typeface="Arial"/>
                <a:ea typeface="Arial"/>
                <a:cs typeface="Arial"/>
                <a:sym typeface="Arial"/>
              </a:endParaRPr>
            </a:p>
          </p:txBody>
        </p:sp>
        <p:sp>
          <p:nvSpPr>
            <p:cNvPr id="1536" name="Google Shape;1536;p125"/>
            <p:cNvSpPr txBox="1"/>
            <p:nvPr/>
          </p:nvSpPr>
          <p:spPr>
            <a:xfrm>
              <a:off x="12621338" y="2627595"/>
              <a:ext cx="2985300" cy="1383000"/>
            </a:xfrm>
            <a:prstGeom prst="rect">
              <a:avLst/>
            </a:prstGeom>
            <a:noFill/>
            <a:ln>
              <a:noFill/>
            </a:ln>
            <a:effectLst>
              <a:outerShdw blurRad="203200" rotWithShape="0">
                <a:srgbClr val="000000">
                  <a:alpha val="74510"/>
                </a:srgbClr>
              </a:outerShdw>
            </a:effectLst>
          </p:spPr>
          <p:txBody>
            <a:bodyPr anchorCtr="0" anchor="ctr" bIns="12175" lIns="12175" spcFirstLastPara="1" rIns="12175" wrap="square" tIns="12175">
              <a:noAutofit/>
            </a:bodyPr>
            <a:lstStyle/>
            <a:p>
              <a:pPr indent="0" lvl="0" marL="0" marR="0" rtl="0" algn="l">
                <a:lnSpc>
                  <a:spcPct val="80000"/>
                </a:lnSpc>
                <a:spcBef>
                  <a:spcPts val="0"/>
                </a:spcBef>
                <a:spcAft>
                  <a:spcPts val="0"/>
                </a:spcAft>
                <a:buClr>
                  <a:srgbClr val="FCFFFF"/>
                </a:buClr>
                <a:buSzPts val="900"/>
                <a:buFont typeface="Proxima Nova"/>
                <a:buNone/>
              </a:pPr>
              <a:r>
                <a:rPr b="0" lang="en-US" sz="900" u="none">
                  <a:solidFill>
                    <a:srgbClr val="FCFFFF"/>
                  </a:solidFill>
                  <a:latin typeface="Proxima Nova"/>
                  <a:ea typeface="Proxima Nova"/>
                  <a:cs typeface="Proxima Nova"/>
                  <a:sym typeface="Proxima Nova"/>
                </a:rPr>
                <a:t>Sacramento</a:t>
              </a:r>
              <a:endParaRPr sz="2400">
                <a:solidFill>
                  <a:schemeClr val="dk1"/>
                </a:solidFill>
                <a:latin typeface="Arial"/>
                <a:ea typeface="Arial"/>
                <a:cs typeface="Arial"/>
                <a:sym typeface="Arial"/>
              </a:endParaRPr>
            </a:p>
          </p:txBody>
        </p:sp>
        <p:sp>
          <p:nvSpPr>
            <p:cNvPr id="1537" name="Google Shape;1537;p125"/>
            <p:cNvSpPr txBox="1"/>
            <p:nvPr/>
          </p:nvSpPr>
          <p:spPr>
            <a:xfrm>
              <a:off x="8650238" y="6055489"/>
              <a:ext cx="2980200" cy="1543200"/>
            </a:xfrm>
            <a:prstGeom prst="rect">
              <a:avLst/>
            </a:prstGeom>
            <a:noFill/>
            <a:ln>
              <a:noFill/>
            </a:ln>
            <a:effectLst>
              <a:outerShdw blurRad="203200" rotWithShape="0">
                <a:srgbClr val="000000">
                  <a:alpha val="74510"/>
                </a:srgbClr>
              </a:outerShdw>
            </a:effectLst>
          </p:spPr>
          <p:txBody>
            <a:bodyPr anchorCtr="0" anchor="ctr" bIns="12175" lIns="12175" spcFirstLastPara="1" rIns="12175" wrap="square" tIns="12175">
              <a:noAutofit/>
            </a:bodyPr>
            <a:lstStyle/>
            <a:p>
              <a:pPr indent="0" lvl="0" marL="0" marR="0" rtl="0" algn="r">
                <a:lnSpc>
                  <a:spcPct val="80000"/>
                </a:lnSpc>
                <a:spcBef>
                  <a:spcPts val="0"/>
                </a:spcBef>
                <a:spcAft>
                  <a:spcPts val="0"/>
                </a:spcAft>
                <a:buClr>
                  <a:srgbClr val="FCFFFF"/>
                </a:buClr>
                <a:buSzPts val="900"/>
                <a:buFont typeface="Proxima Nova"/>
                <a:buNone/>
              </a:pPr>
              <a:r>
                <a:rPr lang="en-US" sz="900">
                  <a:solidFill>
                    <a:srgbClr val="FCFFFF"/>
                  </a:solidFill>
                  <a:latin typeface="Proxima Nova"/>
                  <a:ea typeface="Proxima Nova"/>
                  <a:cs typeface="Proxima Nova"/>
                  <a:sym typeface="Proxima Nova"/>
                </a:rPr>
                <a:t>San</a:t>
              </a:r>
              <a:endParaRPr sz="2400">
                <a:solidFill>
                  <a:schemeClr val="dk1"/>
                </a:solidFill>
                <a:latin typeface="Arial"/>
                <a:ea typeface="Arial"/>
                <a:cs typeface="Arial"/>
                <a:sym typeface="Arial"/>
              </a:endParaRPr>
            </a:p>
            <a:p>
              <a:pPr indent="0" lvl="0" marL="0" marR="0" rtl="0" algn="r">
                <a:lnSpc>
                  <a:spcPct val="80000"/>
                </a:lnSpc>
                <a:spcBef>
                  <a:spcPts val="0"/>
                </a:spcBef>
                <a:spcAft>
                  <a:spcPts val="0"/>
                </a:spcAft>
                <a:buClr>
                  <a:srgbClr val="FCFFFF"/>
                </a:buClr>
                <a:buSzPts val="900"/>
                <a:buFont typeface="Proxima Nova"/>
                <a:buNone/>
              </a:pPr>
              <a:r>
                <a:rPr lang="en-US" sz="900">
                  <a:solidFill>
                    <a:srgbClr val="FCFFFF"/>
                  </a:solidFill>
                  <a:latin typeface="Proxima Nova"/>
                  <a:ea typeface="Proxima Nova"/>
                  <a:cs typeface="Proxima Nova"/>
                  <a:sym typeface="Proxima Nova"/>
                </a:rPr>
                <a:t>Francisco</a:t>
              </a:r>
              <a:endParaRPr sz="2400">
                <a:solidFill>
                  <a:schemeClr val="dk1"/>
                </a:solidFill>
                <a:latin typeface="Arial"/>
                <a:ea typeface="Arial"/>
                <a:cs typeface="Arial"/>
                <a:sym typeface="Arial"/>
              </a:endParaRPr>
            </a:p>
          </p:txBody>
        </p:sp>
        <p:sp>
          <p:nvSpPr>
            <p:cNvPr id="1538" name="Google Shape;1538;p125"/>
            <p:cNvSpPr txBox="1"/>
            <p:nvPr/>
          </p:nvSpPr>
          <p:spPr>
            <a:xfrm>
              <a:off x="9695454" y="4434534"/>
              <a:ext cx="2756700" cy="1085100"/>
            </a:xfrm>
            <a:prstGeom prst="rect">
              <a:avLst/>
            </a:prstGeom>
            <a:noFill/>
            <a:ln>
              <a:noFill/>
            </a:ln>
            <a:effectLst>
              <a:outerShdw blurRad="203200" rotWithShape="0">
                <a:srgbClr val="000000">
                  <a:alpha val="74510"/>
                </a:srgbClr>
              </a:outerShdw>
            </a:effectLst>
          </p:spPr>
          <p:txBody>
            <a:bodyPr anchorCtr="0" anchor="ctr" bIns="12175" lIns="12175" spcFirstLastPara="1" rIns="12175" wrap="square" tIns="12175">
              <a:noAutofit/>
            </a:bodyPr>
            <a:lstStyle/>
            <a:p>
              <a:pPr indent="0" lvl="0" marL="0" marR="0" rtl="0" algn="l">
                <a:lnSpc>
                  <a:spcPct val="80000"/>
                </a:lnSpc>
                <a:spcBef>
                  <a:spcPts val="0"/>
                </a:spcBef>
                <a:spcAft>
                  <a:spcPts val="0"/>
                </a:spcAft>
                <a:buClr>
                  <a:srgbClr val="FCFFFF"/>
                </a:buClr>
                <a:buSzPts val="900"/>
                <a:buFont typeface="Proxima Nova"/>
                <a:buNone/>
              </a:pPr>
              <a:r>
                <a:rPr b="0" lang="en-US" sz="900" u="none">
                  <a:solidFill>
                    <a:srgbClr val="FCFFFF"/>
                  </a:solidFill>
                  <a:latin typeface="Proxima Nova"/>
                  <a:ea typeface="Proxima Nova"/>
                  <a:cs typeface="Proxima Nova"/>
                  <a:sym typeface="Proxima Nova"/>
                </a:rPr>
                <a:t>Emeryville</a:t>
              </a:r>
              <a:endParaRPr sz="2400">
                <a:solidFill>
                  <a:schemeClr val="dk1"/>
                </a:solidFill>
                <a:latin typeface="Arial"/>
                <a:ea typeface="Arial"/>
                <a:cs typeface="Arial"/>
                <a:sym typeface="Arial"/>
              </a:endParaRPr>
            </a:p>
          </p:txBody>
        </p:sp>
        <p:sp>
          <p:nvSpPr>
            <p:cNvPr id="1539" name="Google Shape;1539;p125"/>
            <p:cNvSpPr txBox="1"/>
            <p:nvPr/>
          </p:nvSpPr>
          <p:spPr>
            <a:xfrm>
              <a:off x="12680576" y="6090100"/>
              <a:ext cx="1376100" cy="1534800"/>
            </a:xfrm>
            <a:prstGeom prst="rect">
              <a:avLst/>
            </a:prstGeom>
            <a:noFill/>
            <a:ln>
              <a:noFill/>
            </a:ln>
            <a:effectLst>
              <a:outerShdw blurRad="203200" rotWithShape="0">
                <a:srgbClr val="000000">
                  <a:alpha val="74510"/>
                </a:srgbClr>
              </a:outerShdw>
            </a:effectLst>
          </p:spPr>
          <p:txBody>
            <a:bodyPr anchorCtr="0" anchor="ctr" bIns="12175" lIns="12175" spcFirstLastPara="1" rIns="12175" wrap="square" tIns="12175">
              <a:noAutofit/>
            </a:bodyPr>
            <a:lstStyle/>
            <a:p>
              <a:pPr indent="0" lvl="0" marL="0" marR="0" rtl="0" algn="l">
                <a:lnSpc>
                  <a:spcPct val="80000"/>
                </a:lnSpc>
                <a:spcBef>
                  <a:spcPts val="0"/>
                </a:spcBef>
                <a:spcAft>
                  <a:spcPts val="0"/>
                </a:spcAft>
                <a:buClr>
                  <a:srgbClr val="FCFFFF"/>
                </a:buClr>
                <a:buSzPts val="900"/>
                <a:buFont typeface="Proxima Nova"/>
                <a:buNone/>
              </a:pPr>
              <a:r>
                <a:rPr lang="en-US" sz="900">
                  <a:solidFill>
                    <a:srgbClr val="FCFFFF"/>
                  </a:solidFill>
                  <a:latin typeface="Proxima Nova"/>
                  <a:ea typeface="Proxima Nova"/>
                  <a:cs typeface="Proxima Nova"/>
                  <a:sym typeface="Proxima Nova"/>
                </a:rPr>
                <a:t>Palo</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CFFFF"/>
                </a:buClr>
                <a:buSzPts val="900"/>
                <a:buFont typeface="Proxima Nova"/>
                <a:buNone/>
              </a:pPr>
              <a:r>
                <a:rPr lang="en-US" sz="900">
                  <a:solidFill>
                    <a:srgbClr val="FCFFFF"/>
                  </a:solidFill>
                  <a:latin typeface="Proxima Nova"/>
                  <a:ea typeface="Proxima Nova"/>
                  <a:cs typeface="Proxima Nova"/>
                  <a:sym typeface="Proxima Nova"/>
                </a:rPr>
                <a:t>Alto</a:t>
              </a:r>
              <a:endParaRPr sz="2400">
                <a:solidFill>
                  <a:schemeClr val="dk1"/>
                </a:solidFill>
                <a:latin typeface="Arial"/>
                <a:ea typeface="Arial"/>
                <a:cs typeface="Arial"/>
                <a:sym typeface="Arial"/>
              </a:endParaRPr>
            </a:p>
          </p:txBody>
        </p:sp>
        <p:sp>
          <p:nvSpPr>
            <p:cNvPr id="1540" name="Google Shape;1540;p125"/>
            <p:cNvSpPr txBox="1"/>
            <p:nvPr/>
          </p:nvSpPr>
          <p:spPr>
            <a:xfrm>
              <a:off x="12759271" y="4370111"/>
              <a:ext cx="2787900" cy="1303200"/>
            </a:xfrm>
            <a:prstGeom prst="rect">
              <a:avLst/>
            </a:prstGeom>
            <a:noFill/>
            <a:ln>
              <a:noFill/>
            </a:ln>
            <a:effectLst>
              <a:outerShdw blurRad="203200" rotWithShape="0">
                <a:srgbClr val="000000">
                  <a:alpha val="74510"/>
                </a:srgbClr>
              </a:outerShdw>
            </a:effectLst>
          </p:spPr>
          <p:txBody>
            <a:bodyPr anchorCtr="0" anchor="ctr" bIns="12175" lIns="12175" spcFirstLastPara="1" rIns="12175" wrap="square" tIns="12175">
              <a:noAutofit/>
            </a:bodyPr>
            <a:lstStyle/>
            <a:p>
              <a:pPr indent="0" lvl="0" marL="0" marR="0" rtl="0" algn="l">
                <a:lnSpc>
                  <a:spcPct val="80000"/>
                </a:lnSpc>
                <a:spcBef>
                  <a:spcPts val="0"/>
                </a:spcBef>
                <a:spcAft>
                  <a:spcPts val="0"/>
                </a:spcAft>
                <a:buClr>
                  <a:srgbClr val="FCFFFF"/>
                </a:buClr>
                <a:buSzPts val="900"/>
                <a:buFont typeface="Proxima Nova"/>
                <a:buNone/>
              </a:pPr>
              <a:r>
                <a:rPr b="0" lang="en-US" sz="900" u="none">
                  <a:solidFill>
                    <a:srgbClr val="FCFFFF"/>
                  </a:solidFill>
                  <a:latin typeface="Proxima Nova"/>
                  <a:ea typeface="Proxima Nova"/>
                  <a:cs typeface="Proxima Nova"/>
                  <a:sym typeface="Proxima Nova"/>
                </a:rPr>
                <a:t>Sunnyvale</a:t>
              </a:r>
              <a:endParaRPr sz="2400">
                <a:solidFill>
                  <a:schemeClr val="dk1"/>
                </a:solidFill>
                <a:latin typeface="Arial"/>
                <a:ea typeface="Arial"/>
                <a:cs typeface="Arial"/>
                <a:sym typeface="Arial"/>
              </a:endParaRPr>
            </a:p>
          </p:txBody>
        </p:sp>
        <p:sp>
          <p:nvSpPr>
            <p:cNvPr id="1541" name="Google Shape;1541;p125"/>
            <p:cNvSpPr txBox="1"/>
            <p:nvPr/>
          </p:nvSpPr>
          <p:spPr>
            <a:xfrm>
              <a:off x="20451469" y="4016288"/>
              <a:ext cx="2253900" cy="1383000"/>
            </a:xfrm>
            <a:prstGeom prst="rect">
              <a:avLst/>
            </a:prstGeom>
            <a:noFill/>
            <a:ln>
              <a:noFill/>
            </a:ln>
            <a:effectLst>
              <a:outerShdw blurRad="203200" rotWithShape="0">
                <a:srgbClr val="000000">
                  <a:alpha val="74510"/>
                </a:srgbClr>
              </a:outerShdw>
            </a:effectLst>
          </p:spPr>
          <p:txBody>
            <a:bodyPr anchorCtr="0" anchor="ctr" bIns="12175" lIns="12175" spcFirstLastPara="1" rIns="12175" wrap="square" tIns="12175">
              <a:noAutofit/>
            </a:bodyPr>
            <a:lstStyle/>
            <a:p>
              <a:pPr indent="0" lvl="0" marL="0" marR="0" rtl="0" algn="l">
                <a:lnSpc>
                  <a:spcPct val="80000"/>
                </a:lnSpc>
                <a:spcBef>
                  <a:spcPts val="0"/>
                </a:spcBef>
                <a:spcAft>
                  <a:spcPts val="0"/>
                </a:spcAft>
                <a:buClr>
                  <a:srgbClr val="FCFFFF"/>
                </a:buClr>
                <a:buSzPts val="900"/>
                <a:buFont typeface="Proxima Nova"/>
                <a:buNone/>
              </a:pPr>
              <a:r>
                <a:rPr b="0" lang="en-US" sz="900" u="none">
                  <a:solidFill>
                    <a:srgbClr val="FCFFFF"/>
                  </a:solidFill>
                  <a:latin typeface="Proxima Nova"/>
                  <a:ea typeface="Proxima Nova"/>
                  <a:cs typeface="Proxima Nova"/>
                  <a:sym typeface="Proxima Nova"/>
                </a:rPr>
                <a:t>Fresno</a:t>
              </a:r>
              <a:endParaRPr sz="2400">
                <a:solidFill>
                  <a:schemeClr val="dk1"/>
                </a:solidFill>
                <a:latin typeface="Arial"/>
                <a:ea typeface="Arial"/>
                <a:cs typeface="Arial"/>
                <a:sym typeface="Arial"/>
              </a:endParaRPr>
            </a:p>
          </p:txBody>
        </p:sp>
        <p:sp>
          <p:nvSpPr>
            <p:cNvPr id="1542" name="Google Shape;1542;p125"/>
            <p:cNvSpPr txBox="1"/>
            <p:nvPr/>
          </p:nvSpPr>
          <p:spPr>
            <a:xfrm>
              <a:off x="17444248" y="3844750"/>
              <a:ext cx="2202600" cy="1383000"/>
            </a:xfrm>
            <a:prstGeom prst="rect">
              <a:avLst/>
            </a:prstGeom>
            <a:noFill/>
            <a:ln>
              <a:noFill/>
            </a:ln>
            <a:effectLst>
              <a:outerShdw blurRad="203200" rotWithShape="0">
                <a:srgbClr val="000000">
                  <a:alpha val="74510"/>
                </a:srgbClr>
              </a:outerShdw>
            </a:effectLst>
          </p:spPr>
          <p:txBody>
            <a:bodyPr anchorCtr="0" anchor="ctr" bIns="12175" lIns="12175" spcFirstLastPara="1" rIns="12175" wrap="square" tIns="12175">
              <a:noAutofit/>
            </a:bodyPr>
            <a:lstStyle/>
            <a:p>
              <a:pPr indent="0" lvl="0" marL="0" marR="0" rtl="0" algn="l">
                <a:lnSpc>
                  <a:spcPct val="80000"/>
                </a:lnSpc>
                <a:spcBef>
                  <a:spcPts val="0"/>
                </a:spcBef>
                <a:spcAft>
                  <a:spcPts val="0"/>
                </a:spcAft>
                <a:buClr>
                  <a:srgbClr val="FCFFFF"/>
                </a:buClr>
                <a:buSzPts val="900"/>
                <a:buFont typeface="Proxima Nova"/>
                <a:buNone/>
              </a:pPr>
              <a:r>
                <a:rPr b="0" lang="en-US" sz="900" u="none">
                  <a:solidFill>
                    <a:srgbClr val="FCFFFF"/>
                  </a:solidFill>
                  <a:latin typeface="Proxima Nova"/>
                  <a:ea typeface="Proxima Nova"/>
                  <a:cs typeface="Proxima Nova"/>
                  <a:sym typeface="Proxima Nova"/>
                </a:rPr>
                <a:t>Merced</a:t>
              </a:r>
              <a:endParaRPr sz="2400">
                <a:solidFill>
                  <a:schemeClr val="dk1"/>
                </a:solidFill>
                <a:latin typeface="Arial"/>
                <a:ea typeface="Arial"/>
                <a:cs typeface="Arial"/>
                <a:sym typeface="Arial"/>
              </a:endParaRPr>
            </a:p>
          </p:txBody>
        </p:sp>
        <p:sp>
          <p:nvSpPr>
            <p:cNvPr id="1543" name="Google Shape;1543;p125"/>
            <p:cNvSpPr txBox="1"/>
            <p:nvPr/>
          </p:nvSpPr>
          <p:spPr>
            <a:xfrm>
              <a:off x="26505338" y="5932187"/>
              <a:ext cx="3316200" cy="1383000"/>
            </a:xfrm>
            <a:prstGeom prst="rect">
              <a:avLst/>
            </a:prstGeom>
            <a:noFill/>
            <a:ln>
              <a:noFill/>
            </a:ln>
            <a:effectLst>
              <a:outerShdw blurRad="203200" rotWithShape="0">
                <a:srgbClr val="000000">
                  <a:alpha val="74510"/>
                </a:srgbClr>
              </a:outerShdw>
            </a:effectLst>
          </p:spPr>
          <p:txBody>
            <a:bodyPr anchorCtr="0" anchor="ctr" bIns="12175" lIns="12175" spcFirstLastPara="1" rIns="12175" wrap="square" tIns="12175">
              <a:noAutofit/>
            </a:bodyPr>
            <a:lstStyle/>
            <a:p>
              <a:pPr indent="0" lvl="0" marL="0" marR="0" rtl="0" algn="l">
                <a:lnSpc>
                  <a:spcPct val="80000"/>
                </a:lnSpc>
                <a:spcBef>
                  <a:spcPts val="0"/>
                </a:spcBef>
                <a:spcAft>
                  <a:spcPts val="0"/>
                </a:spcAft>
                <a:buClr>
                  <a:srgbClr val="FCFFFF"/>
                </a:buClr>
                <a:buSzPts val="900"/>
                <a:buFont typeface="Proxima Nova"/>
                <a:buNone/>
              </a:pPr>
              <a:r>
                <a:rPr b="0" lang="en-US" sz="900" u="none">
                  <a:solidFill>
                    <a:srgbClr val="FCFFFF"/>
                  </a:solidFill>
                  <a:latin typeface="Proxima Nova"/>
                  <a:ea typeface="Proxima Nova"/>
                  <a:cs typeface="Proxima Nova"/>
                  <a:sym typeface="Proxima Nova"/>
                </a:rPr>
                <a:t> Bakersfield</a:t>
              </a:r>
              <a:endParaRPr sz="2400">
                <a:solidFill>
                  <a:schemeClr val="dk1"/>
                </a:solidFill>
                <a:latin typeface="Arial"/>
                <a:ea typeface="Arial"/>
                <a:cs typeface="Arial"/>
                <a:sym typeface="Arial"/>
              </a:endParaRPr>
            </a:p>
          </p:txBody>
        </p:sp>
        <p:sp>
          <p:nvSpPr>
            <p:cNvPr id="1544" name="Google Shape;1544;p125"/>
            <p:cNvSpPr txBox="1"/>
            <p:nvPr/>
          </p:nvSpPr>
          <p:spPr>
            <a:xfrm>
              <a:off x="20555459" y="7921223"/>
              <a:ext cx="2355600" cy="1786500"/>
            </a:xfrm>
            <a:prstGeom prst="rect">
              <a:avLst/>
            </a:prstGeom>
            <a:noFill/>
            <a:ln>
              <a:noFill/>
            </a:ln>
            <a:effectLst>
              <a:outerShdw blurRad="203200" rotWithShape="0">
                <a:srgbClr val="000000">
                  <a:alpha val="74510"/>
                </a:srgbClr>
              </a:outerShdw>
            </a:effectLst>
          </p:spPr>
          <p:txBody>
            <a:bodyPr anchorCtr="0" anchor="t" bIns="12175" lIns="12175" spcFirstLastPara="1" rIns="12175" wrap="square" tIns="12175">
              <a:noAutofit/>
            </a:bodyPr>
            <a:lstStyle/>
            <a:p>
              <a:pPr indent="0" lvl="0" marL="0" marR="0" rtl="0" algn="r">
                <a:lnSpc>
                  <a:spcPct val="80000"/>
                </a:lnSpc>
                <a:spcBef>
                  <a:spcPts val="0"/>
                </a:spcBef>
                <a:spcAft>
                  <a:spcPts val="0"/>
                </a:spcAft>
                <a:buClr>
                  <a:schemeClr val="dk1"/>
                </a:buClr>
                <a:buSzPts val="900"/>
                <a:buFont typeface="Arial"/>
                <a:buNone/>
              </a:pPr>
              <a:r>
                <a:t/>
              </a:r>
              <a:endParaRPr sz="900">
                <a:solidFill>
                  <a:schemeClr val="dk1"/>
                </a:solidFill>
                <a:latin typeface="Arial"/>
                <a:ea typeface="Arial"/>
                <a:cs typeface="Arial"/>
                <a:sym typeface="Arial"/>
              </a:endParaRPr>
            </a:p>
            <a:p>
              <a:pPr indent="0" lvl="0" marL="0" marR="0" rtl="0" algn="r">
                <a:lnSpc>
                  <a:spcPct val="80000"/>
                </a:lnSpc>
                <a:spcBef>
                  <a:spcPts val="0"/>
                </a:spcBef>
                <a:spcAft>
                  <a:spcPts val="0"/>
                </a:spcAft>
                <a:buClr>
                  <a:srgbClr val="FCFFFF"/>
                </a:buClr>
                <a:buSzPts val="900"/>
                <a:buFont typeface="Proxima Nova"/>
                <a:buNone/>
              </a:pPr>
              <a:r>
                <a:rPr lang="en-US" sz="900">
                  <a:solidFill>
                    <a:srgbClr val="FCFFFF"/>
                  </a:solidFill>
                  <a:latin typeface="Proxima Nova"/>
                  <a:ea typeface="Proxima Nova"/>
                  <a:cs typeface="Proxima Nova"/>
                  <a:sym typeface="Proxima Nova"/>
                </a:rPr>
                <a:t>San Luis</a:t>
              </a:r>
              <a:endParaRPr sz="2400">
                <a:solidFill>
                  <a:schemeClr val="dk1"/>
                </a:solidFill>
                <a:latin typeface="Arial"/>
                <a:ea typeface="Arial"/>
                <a:cs typeface="Arial"/>
                <a:sym typeface="Arial"/>
              </a:endParaRPr>
            </a:p>
            <a:p>
              <a:pPr indent="0" lvl="0" marL="0" marR="0" rtl="0" algn="r">
                <a:lnSpc>
                  <a:spcPct val="80000"/>
                </a:lnSpc>
                <a:spcBef>
                  <a:spcPts val="0"/>
                </a:spcBef>
                <a:spcAft>
                  <a:spcPts val="0"/>
                </a:spcAft>
                <a:buClr>
                  <a:srgbClr val="FCFFFF"/>
                </a:buClr>
                <a:buSzPts val="900"/>
                <a:buFont typeface="Proxima Nova"/>
                <a:buNone/>
              </a:pPr>
              <a:r>
                <a:rPr lang="en-US" sz="900">
                  <a:solidFill>
                    <a:srgbClr val="FCFFFF"/>
                  </a:solidFill>
                  <a:latin typeface="Proxima Nova"/>
                  <a:ea typeface="Proxima Nova"/>
                  <a:cs typeface="Proxima Nova"/>
                  <a:sym typeface="Proxima Nova"/>
                </a:rPr>
                <a:t>Obispo</a:t>
              </a:r>
              <a:endParaRPr sz="2400">
                <a:solidFill>
                  <a:schemeClr val="dk1"/>
                </a:solidFill>
                <a:latin typeface="Arial"/>
                <a:ea typeface="Arial"/>
                <a:cs typeface="Arial"/>
                <a:sym typeface="Arial"/>
              </a:endParaRPr>
            </a:p>
          </p:txBody>
        </p:sp>
        <p:sp>
          <p:nvSpPr>
            <p:cNvPr id="1545" name="Google Shape;1545;p125"/>
            <p:cNvSpPr txBox="1"/>
            <p:nvPr/>
          </p:nvSpPr>
          <p:spPr>
            <a:xfrm>
              <a:off x="37253753" y="4890067"/>
              <a:ext cx="2680200" cy="1424400"/>
            </a:xfrm>
            <a:prstGeom prst="rect">
              <a:avLst/>
            </a:prstGeom>
            <a:noFill/>
            <a:ln>
              <a:noFill/>
            </a:ln>
            <a:effectLst>
              <a:outerShdw blurRad="203200" rotWithShape="0">
                <a:srgbClr val="000000">
                  <a:alpha val="74510"/>
                </a:srgbClr>
              </a:outerShdw>
            </a:effectLst>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CFFFF"/>
                </a:buClr>
                <a:buSzPts val="900"/>
                <a:buFont typeface="Proxima Nova"/>
                <a:buNone/>
              </a:pPr>
              <a:r>
                <a:rPr lang="en-US" sz="900">
                  <a:solidFill>
                    <a:srgbClr val="FCFFFF"/>
                  </a:solidFill>
                  <a:latin typeface="Proxima Nova"/>
                  <a:ea typeface="Proxima Nova"/>
                  <a:cs typeface="Proxima Nova"/>
                  <a:sym typeface="Proxima Nova"/>
                </a:rPr>
                <a:t>Palm</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CFFFF"/>
                </a:buClr>
                <a:buSzPts val="900"/>
                <a:buFont typeface="Proxima Nova"/>
                <a:buNone/>
              </a:pPr>
              <a:r>
                <a:rPr lang="en-US" sz="900">
                  <a:solidFill>
                    <a:srgbClr val="FCFFFF"/>
                  </a:solidFill>
                  <a:latin typeface="Proxima Nova"/>
                  <a:ea typeface="Proxima Nova"/>
                  <a:cs typeface="Proxima Nova"/>
                  <a:sym typeface="Proxima Nova"/>
                </a:rPr>
                <a:t>Desert</a:t>
              </a:r>
              <a:endParaRPr sz="2400">
                <a:solidFill>
                  <a:schemeClr val="dk1"/>
                </a:solidFill>
                <a:latin typeface="Arial"/>
                <a:ea typeface="Arial"/>
                <a:cs typeface="Arial"/>
                <a:sym typeface="Arial"/>
              </a:endParaRPr>
            </a:p>
          </p:txBody>
        </p:sp>
        <p:sp>
          <p:nvSpPr>
            <p:cNvPr id="1546" name="Google Shape;1546;p125"/>
            <p:cNvSpPr txBox="1"/>
            <p:nvPr/>
          </p:nvSpPr>
          <p:spPr>
            <a:xfrm>
              <a:off x="40709536" y="4859539"/>
              <a:ext cx="3211500" cy="1383000"/>
            </a:xfrm>
            <a:prstGeom prst="rect">
              <a:avLst/>
            </a:prstGeom>
            <a:noFill/>
            <a:ln>
              <a:noFill/>
            </a:ln>
            <a:effectLst>
              <a:outerShdw blurRad="203200" rotWithShape="0">
                <a:srgbClr val="000000">
                  <a:alpha val="74510"/>
                </a:srgbClr>
              </a:outerShdw>
            </a:effectLst>
          </p:spPr>
          <p:txBody>
            <a:bodyPr anchorCtr="0" anchor="ctr" bIns="12175" lIns="12175" spcFirstLastPara="1" rIns="12175" wrap="square" tIns="12175">
              <a:noAutofit/>
            </a:bodyPr>
            <a:lstStyle/>
            <a:p>
              <a:pPr indent="0" lvl="0" marL="0" marR="0" rtl="0" algn="r">
                <a:spcBef>
                  <a:spcPts val="0"/>
                </a:spcBef>
                <a:spcAft>
                  <a:spcPts val="0"/>
                </a:spcAft>
                <a:buClr>
                  <a:srgbClr val="FCFFFF"/>
                </a:buClr>
                <a:buSzPts val="900"/>
                <a:buFont typeface="Proxima Nova"/>
                <a:buNone/>
              </a:pPr>
              <a:r>
                <a:rPr b="0" lang="en-US" sz="900" u="none">
                  <a:solidFill>
                    <a:srgbClr val="FCFFFF"/>
                  </a:solidFill>
                  <a:latin typeface="Proxima Nova"/>
                  <a:ea typeface="Proxima Nova"/>
                  <a:cs typeface="Proxima Nova"/>
                  <a:sym typeface="Proxima Nova"/>
                </a:rPr>
                <a:t>El Centro</a:t>
              </a:r>
              <a:endParaRPr sz="2400">
                <a:solidFill>
                  <a:schemeClr val="dk1"/>
                </a:solidFill>
                <a:latin typeface="Arial"/>
                <a:ea typeface="Arial"/>
                <a:cs typeface="Arial"/>
                <a:sym typeface="Arial"/>
              </a:endParaRPr>
            </a:p>
          </p:txBody>
        </p:sp>
        <p:sp>
          <p:nvSpPr>
            <p:cNvPr id="1547" name="Google Shape;1547;p125"/>
            <p:cNvSpPr txBox="1"/>
            <p:nvPr/>
          </p:nvSpPr>
          <p:spPr>
            <a:xfrm>
              <a:off x="37285003" y="7792056"/>
              <a:ext cx="2834100" cy="1486200"/>
            </a:xfrm>
            <a:prstGeom prst="rect">
              <a:avLst/>
            </a:prstGeom>
            <a:noFill/>
            <a:ln>
              <a:noFill/>
            </a:ln>
            <a:effectLst>
              <a:outerShdw blurRad="203200" rotWithShape="0">
                <a:srgbClr val="000000">
                  <a:alpha val="74510"/>
                </a:srgbClr>
              </a:outerShdw>
            </a:effectLst>
          </p:spPr>
          <p:txBody>
            <a:bodyPr anchorCtr="0" anchor="ctr" bIns="12175" lIns="12175" spcFirstLastPara="1" rIns="12175" wrap="square" tIns="12175">
              <a:noAutofit/>
            </a:bodyPr>
            <a:lstStyle/>
            <a:p>
              <a:pPr indent="0" lvl="0" marL="0" marR="0" rtl="0" algn="r">
                <a:lnSpc>
                  <a:spcPct val="80000"/>
                </a:lnSpc>
                <a:spcBef>
                  <a:spcPts val="0"/>
                </a:spcBef>
                <a:spcAft>
                  <a:spcPts val="0"/>
                </a:spcAft>
                <a:buClr>
                  <a:srgbClr val="FCFFFF"/>
                </a:buClr>
                <a:buSzPts val="900"/>
                <a:buFont typeface="Proxima Nova"/>
                <a:buNone/>
              </a:pPr>
              <a:r>
                <a:rPr lang="en-US" sz="900">
                  <a:solidFill>
                    <a:srgbClr val="FCFFFF"/>
                  </a:solidFill>
                  <a:latin typeface="Proxima Nova"/>
                  <a:ea typeface="Proxima Nova"/>
                  <a:cs typeface="Proxima Nova"/>
                  <a:sym typeface="Proxima Nova"/>
                </a:rPr>
                <a:t>San</a:t>
              </a:r>
              <a:endParaRPr sz="2400">
                <a:solidFill>
                  <a:schemeClr val="dk1"/>
                </a:solidFill>
                <a:latin typeface="Arial"/>
                <a:ea typeface="Arial"/>
                <a:cs typeface="Arial"/>
                <a:sym typeface="Arial"/>
              </a:endParaRPr>
            </a:p>
            <a:p>
              <a:pPr indent="0" lvl="0" marL="0" marR="0" rtl="0" algn="r">
                <a:lnSpc>
                  <a:spcPct val="80000"/>
                </a:lnSpc>
                <a:spcBef>
                  <a:spcPts val="0"/>
                </a:spcBef>
                <a:spcAft>
                  <a:spcPts val="0"/>
                </a:spcAft>
                <a:buClr>
                  <a:srgbClr val="FCFFFF"/>
                </a:buClr>
                <a:buSzPts val="900"/>
                <a:buFont typeface="Proxima Nova"/>
                <a:buNone/>
              </a:pPr>
              <a:r>
                <a:rPr lang="en-US" sz="900">
                  <a:solidFill>
                    <a:srgbClr val="FCFFFF"/>
                  </a:solidFill>
                  <a:latin typeface="Proxima Nova"/>
                  <a:ea typeface="Proxima Nova"/>
                  <a:cs typeface="Proxima Nova"/>
                  <a:sym typeface="Proxima Nova"/>
                </a:rPr>
                <a:t>Diego</a:t>
              </a:r>
              <a:endParaRPr sz="2400">
                <a:solidFill>
                  <a:schemeClr val="dk1"/>
                </a:solidFill>
                <a:latin typeface="Arial"/>
                <a:ea typeface="Arial"/>
                <a:cs typeface="Arial"/>
                <a:sym typeface="Arial"/>
              </a:endParaRPr>
            </a:p>
          </p:txBody>
        </p:sp>
        <p:sp>
          <p:nvSpPr>
            <p:cNvPr id="1548" name="Google Shape;1548;p125"/>
            <p:cNvSpPr txBox="1"/>
            <p:nvPr/>
          </p:nvSpPr>
          <p:spPr>
            <a:xfrm>
              <a:off x="6049521" y="1919350"/>
              <a:ext cx="2348700" cy="1361400"/>
            </a:xfrm>
            <a:prstGeom prst="rect">
              <a:avLst/>
            </a:prstGeom>
            <a:noFill/>
            <a:ln>
              <a:noFill/>
            </a:ln>
            <a:effectLst>
              <a:outerShdw blurRad="203200" rotWithShape="0">
                <a:srgbClr val="000000">
                  <a:alpha val="74510"/>
                </a:srgbClr>
              </a:outerShdw>
            </a:effectLst>
          </p:spPr>
          <p:txBody>
            <a:bodyPr anchorCtr="0" anchor="ctr" bIns="12175" lIns="12175" spcFirstLastPara="1" rIns="12175" wrap="square" tIns="12175">
              <a:noAutofit/>
            </a:bodyPr>
            <a:lstStyle/>
            <a:p>
              <a:pPr indent="0" lvl="0" marL="0" marR="0" rtl="0" algn="l">
                <a:lnSpc>
                  <a:spcPct val="80000"/>
                </a:lnSpc>
                <a:spcBef>
                  <a:spcPts val="0"/>
                </a:spcBef>
                <a:spcAft>
                  <a:spcPts val="0"/>
                </a:spcAft>
                <a:buClr>
                  <a:srgbClr val="FCFFFF"/>
                </a:buClr>
                <a:buSzPts val="900"/>
                <a:buFont typeface="Proxima Nova"/>
                <a:buNone/>
              </a:pPr>
              <a:r>
                <a:rPr b="0" lang="en-US" sz="900" u="none">
                  <a:solidFill>
                    <a:srgbClr val="FCFFFF"/>
                  </a:solidFill>
                  <a:latin typeface="Proxima Nova"/>
                  <a:ea typeface="Proxima Nova"/>
                  <a:cs typeface="Proxima Nova"/>
                  <a:sym typeface="Proxima Nova"/>
                </a:rPr>
                <a:t>Corning</a:t>
              </a:r>
              <a:endParaRPr sz="2400">
                <a:solidFill>
                  <a:schemeClr val="dk1"/>
                </a:solidFill>
                <a:latin typeface="Arial"/>
                <a:ea typeface="Arial"/>
                <a:cs typeface="Arial"/>
                <a:sym typeface="Arial"/>
              </a:endParaRPr>
            </a:p>
          </p:txBody>
        </p:sp>
        <p:sp>
          <p:nvSpPr>
            <p:cNvPr id="1549" name="Google Shape;1549;p125"/>
            <p:cNvSpPr txBox="1"/>
            <p:nvPr/>
          </p:nvSpPr>
          <p:spPr>
            <a:xfrm>
              <a:off x="30394165" y="7086228"/>
              <a:ext cx="2450400" cy="1720500"/>
            </a:xfrm>
            <a:prstGeom prst="rect">
              <a:avLst/>
            </a:prstGeom>
            <a:noFill/>
            <a:ln>
              <a:noFill/>
            </a:ln>
            <a:effectLst>
              <a:outerShdw blurRad="203200" rotWithShape="0">
                <a:srgbClr val="000000">
                  <a:alpha val="74510"/>
                </a:srgbClr>
              </a:outerShdw>
            </a:effectLst>
          </p:spPr>
          <p:txBody>
            <a:bodyPr anchorCtr="0" anchor="ctr" bIns="12175" lIns="12175" spcFirstLastPara="1" rIns="12175" wrap="square" tIns="12175">
              <a:noAutofit/>
            </a:bodyPr>
            <a:lstStyle/>
            <a:p>
              <a:pPr indent="0" lvl="0" marL="0" marR="0" rtl="0" algn="r">
                <a:lnSpc>
                  <a:spcPct val="80000"/>
                </a:lnSpc>
                <a:spcBef>
                  <a:spcPts val="0"/>
                </a:spcBef>
                <a:spcAft>
                  <a:spcPts val="0"/>
                </a:spcAft>
                <a:buClr>
                  <a:srgbClr val="FCFFFF"/>
                </a:buClr>
                <a:buSzPts val="900"/>
                <a:buFont typeface="Proxima Nova"/>
                <a:buNone/>
              </a:pPr>
              <a:r>
                <a:rPr lang="en-US" sz="900">
                  <a:solidFill>
                    <a:srgbClr val="FCFFFF"/>
                  </a:solidFill>
                  <a:latin typeface="Proxima Nova"/>
                  <a:ea typeface="Proxima Nova"/>
                  <a:cs typeface="Proxima Nova"/>
                  <a:sym typeface="Proxima Nova"/>
                </a:rPr>
                <a:t>Los</a:t>
              </a:r>
              <a:endParaRPr sz="2400">
                <a:solidFill>
                  <a:schemeClr val="dk1"/>
                </a:solidFill>
                <a:latin typeface="Arial"/>
                <a:ea typeface="Arial"/>
                <a:cs typeface="Arial"/>
                <a:sym typeface="Arial"/>
              </a:endParaRPr>
            </a:p>
            <a:p>
              <a:pPr indent="0" lvl="0" marL="0" marR="0" rtl="0" algn="r">
                <a:lnSpc>
                  <a:spcPct val="80000"/>
                </a:lnSpc>
                <a:spcBef>
                  <a:spcPts val="0"/>
                </a:spcBef>
                <a:spcAft>
                  <a:spcPts val="0"/>
                </a:spcAft>
                <a:buClr>
                  <a:srgbClr val="FCFFFF"/>
                </a:buClr>
                <a:buSzPts val="900"/>
                <a:buFont typeface="Proxima Nova"/>
                <a:buNone/>
              </a:pPr>
              <a:r>
                <a:rPr lang="en-US" sz="900">
                  <a:solidFill>
                    <a:srgbClr val="FCFFFF"/>
                  </a:solidFill>
                  <a:latin typeface="Proxima Nova"/>
                  <a:ea typeface="Proxima Nova"/>
                  <a:cs typeface="Proxima Nova"/>
                  <a:sym typeface="Proxima Nova"/>
                </a:rPr>
                <a:t>Angeles</a:t>
              </a:r>
              <a:endParaRPr sz="2400">
                <a:solidFill>
                  <a:schemeClr val="dk1"/>
                </a:solidFill>
                <a:latin typeface="Arial"/>
                <a:ea typeface="Arial"/>
                <a:cs typeface="Arial"/>
                <a:sym typeface="Arial"/>
              </a:endParaRPr>
            </a:p>
          </p:txBody>
        </p:sp>
        <p:sp>
          <p:nvSpPr>
            <p:cNvPr id="1550" name="Google Shape;1550;p125"/>
            <p:cNvSpPr txBox="1"/>
            <p:nvPr/>
          </p:nvSpPr>
          <p:spPr>
            <a:xfrm>
              <a:off x="8830043" y="2816034"/>
              <a:ext cx="1890600" cy="1383000"/>
            </a:xfrm>
            <a:prstGeom prst="rect">
              <a:avLst/>
            </a:prstGeom>
            <a:noFill/>
            <a:ln>
              <a:noFill/>
            </a:ln>
            <a:effectLst>
              <a:outerShdw blurRad="203200" rotWithShape="0">
                <a:srgbClr val="000000">
                  <a:alpha val="74510"/>
                </a:srgbClr>
              </a:outerShdw>
            </a:effectLst>
          </p:spPr>
          <p:txBody>
            <a:bodyPr anchorCtr="0" anchor="ctr" bIns="12175" lIns="12175" spcFirstLastPara="1" rIns="12175" wrap="square" tIns="12175">
              <a:noAutofit/>
            </a:bodyPr>
            <a:lstStyle/>
            <a:p>
              <a:pPr indent="0" lvl="0" marL="0" marR="0" rtl="0" algn="l">
                <a:lnSpc>
                  <a:spcPct val="80000"/>
                </a:lnSpc>
                <a:spcBef>
                  <a:spcPts val="0"/>
                </a:spcBef>
                <a:spcAft>
                  <a:spcPts val="0"/>
                </a:spcAft>
                <a:buClr>
                  <a:srgbClr val="FCFFFF"/>
                </a:buClr>
                <a:buSzPts val="900"/>
                <a:buFont typeface="Proxima Nova"/>
                <a:buNone/>
              </a:pPr>
              <a:r>
                <a:rPr b="0" lang="en-US" sz="900" u="none">
                  <a:solidFill>
                    <a:srgbClr val="FCFFFF"/>
                  </a:solidFill>
                  <a:latin typeface="Proxima Nova"/>
                  <a:ea typeface="Proxima Nova"/>
                  <a:cs typeface="Proxima Nova"/>
                  <a:sym typeface="Proxima Nova"/>
                </a:rPr>
                <a:t>Colusa</a:t>
              </a:r>
              <a:endParaRPr sz="2400">
                <a:solidFill>
                  <a:schemeClr val="dk1"/>
                </a:solidFill>
                <a:latin typeface="Arial"/>
                <a:ea typeface="Arial"/>
                <a:cs typeface="Arial"/>
                <a:sym typeface="Arial"/>
              </a:endParaRPr>
            </a:p>
          </p:txBody>
        </p:sp>
        <p:sp>
          <p:nvSpPr>
            <p:cNvPr id="1551" name="Google Shape;1551;p125"/>
            <p:cNvSpPr txBox="1"/>
            <p:nvPr/>
          </p:nvSpPr>
          <p:spPr>
            <a:xfrm>
              <a:off x="34784098" y="4292672"/>
              <a:ext cx="3133800" cy="904200"/>
            </a:xfrm>
            <a:prstGeom prst="rect">
              <a:avLst/>
            </a:prstGeom>
            <a:noFill/>
            <a:ln>
              <a:noFill/>
            </a:ln>
            <a:effectLst>
              <a:outerShdw blurRad="203200" rotWithShape="0">
                <a:srgbClr val="000000">
                  <a:alpha val="74510"/>
                </a:srgbClr>
              </a:outerShdw>
            </a:effectLst>
          </p:spPr>
          <p:txBody>
            <a:bodyPr anchorCtr="0" anchor="t" bIns="12175" lIns="12175" spcFirstLastPara="1" rIns="12175" wrap="square" tIns="12175">
              <a:noAutofit/>
            </a:bodyPr>
            <a:lstStyle/>
            <a:p>
              <a:pPr indent="0" lvl="0" marL="0" marR="0" rtl="0" algn="l">
                <a:lnSpc>
                  <a:spcPct val="90000"/>
                </a:lnSpc>
                <a:spcBef>
                  <a:spcPts val="0"/>
                </a:spcBef>
                <a:spcAft>
                  <a:spcPts val="0"/>
                </a:spcAft>
                <a:buClr>
                  <a:srgbClr val="FCFFFF"/>
                </a:buClr>
                <a:buSzPts val="900"/>
                <a:buFont typeface="Proxima Nova"/>
                <a:buNone/>
              </a:pPr>
              <a:r>
                <a:rPr b="0" lang="en-US" sz="900" u="none">
                  <a:solidFill>
                    <a:srgbClr val="FCFFFF"/>
                  </a:solidFill>
                  <a:latin typeface="Proxima Nova"/>
                  <a:ea typeface="Proxima Nova"/>
                  <a:cs typeface="Proxima Nova"/>
                  <a:sym typeface="Proxima Nova"/>
                </a:rPr>
                <a:t>Riverside</a:t>
              </a:r>
              <a:endParaRPr sz="2400">
                <a:solidFill>
                  <a:schemeClr val="dk1"/>
                </a:solidFill>
                <a:latin typeface="Arial"/>
                <a:ea typeface="Arial"/>
                <a:cs typeface="Arial"/>
                <a:sym typeface="Arial"/>
              </a:endParaRPr>
            </a:p>
          </p:txBody>
        </p:sp>
        <p:sp>
          <p:nvSpPr>
            <p:cNvPr id="1552" name="Google Shape;1552;p125"/>
            <p:cNvSpPr txBox="1"/>
            <p:nvPr/>
          </p:nvSpPr>
          <p:spPr>
            <a:xfrm>
              <a:off x="25396654" y="8570684"/>
              <a:ext cx="2592000" cy="1383000"/>
            </a:xfrm>
            <a:prstGeom prst="rect">
              <a:avLst/>
            </a:prstGeom>
            <a:noFill/>
            <a:ln>
              <a:noFill/>
            </a:ln>
            <a:effectLst>
              <a:outerShdw blurRad="203200" rotWithShape="0">
                <a:srgbClr val="000000">
                  <a:alpha val="74510"/>
                </a:srgbClr>
              </a:outerShdw>
            </a:effectLst>
          </p:spPr>
          <p:txBody>
            <a:bodyPr anchorCtr="0" anchor="ctr" bIns="12175" lIns="12175" spcFirstLastPara="1" rIns="12175" wrap="square" tIns="12175">
              <a:noAutofit/>
            </a:bodyPr>
            <a:lstStyle/>
            <a:p>
              <a:pPr indent="0" lvl="0" marL="0" marR="0" rtl="0" algn="r">
                <a:lnSpc>
                  <a:spcPct val="80000"/>
                </a:lnSpc>
                <a:spcBef>
                  <a:spcPts val="0"/>
                </a:spcBef>
                <a:spcAft>
                  <a:spcPts val="0"/>
                </a:spcAft>
                <a:buClr>
                  <a:srgbClr val="FCFFFF"/>
                </a:buClr>
                <a:buSzPts val="900"/>
                <a:buFont typeface="Proxima Nova"/>
                <a:buNone/>
              </a:pPr>
              <a:r>
                <a:rPr lang="en-US" sz="900">
                  <a:solidFill>
                    <a:srgbClr val="FCFFFF"/>
                  </a:solidFill>
                  <a:latin typeface="Proxima Nova"/>
                  <a:ea typeface="Proxima Nova"/>
                  <a:cs typeface="Proxima Nova"/>
                  <a:sym typeface="Proxima Nova"/>
                </a:rPr>
                <a:t>Santa</a:t>
              </a:r>
              <a:endParaRPr sz="2400">
                <a:solidFill>
                  <a:schemeClr val="dk1"/>
                </a:solidFill>
                <a:latin typeface="Arial"/>
                <a:ea typeface="Arial"/>
                <a:cs typeface="Arial"/>
                <a:sym typeface="Arial"/>
              </a:endParaRPr>
            </a:p>
            <a:p>
              <a:pPr indent="0" lvl="0" marL="0" marR="0" rtl="0" algn="r">
                <a:lnSpc>
                  <a:spcPct val="80000"/>
                </a:lnSpc>
                <a:spcBef>
                  <a:spcPts val="0"/>
                </a:spcBef>
                <a:spcAft>
                  <a:spcPts val="0"/>
                </a:spcAft>
                <a:buClr>
                  <a:srgbClr val="FCFFFF"/>
                </a:buClr>
                <a:buSzPts val="900"/>
                <a:buFont typeface="Proxima Nova"/>
                <a:buNone/>
              </a:pPr>
              <a:r>
                <a:rPr lang="en-US" sz="900">
                  <a:solidFill>
                    <a:srgbClr val="FCFFFF"/>
                  </a:solidFill>
                  <a:latin typeface="Proxima Nova"/>
                  <a:ea typeface="Proxima Nova"/>
                  <a:cs typeface="Proxima Nova"/>
                  <a:sym typeface="Proxima Nova"/>
                </a:rPr>
                <a:t>Barbara</a:t>
              </a:r>
              <a:endParaRPr sz="2400">
                <a:solidFill>
                  <a:schemeClr val="dk1"/>
                </a:solidFill>
                <a:latin typeface="Arial"/>
                <a:ea typeface="Arial"/>
                <a:cs typeface="Arial"/>
                <a:sym typeface="Arial"/>
              </a:endParaRPr>
            </a:p>
          </p:txBody>
        </p:sp>
        <p:sp>
          <p:nvSpPr>
            <p:cNvPr id="1553" name="Google Shape;1553;p125"/>
            <p:cNvSpPr txBox="1"/>
            <p:nvPr/>
          </p:nvSpPr>
          <p:spPr>
            <a:xfrm>
              <a:off x="14679788" y="6859739"/>
              <a:ext cx="1376100" cy="1534800"/>
            </a:xfrm>
            <a:prstGeom prst="rect">
              <a:avLst/>
            </a:prstGeom>
            <a:noFill/>
            <a:ln>
              <a:noFill/>
            </a:ln>
            <a:effectLst>
              <a:outerShdw blurRad="203200" rotWithShape="0">
                <a:srgbClr val="000000">
                  <a:alpha val="74510"/>
                </a:srgbClr>
              </a:outerShdw>
            </a:effectLst>
          </p:spPr>
          <p:txBody>
            <a:bodyPr anchorCtr="0" anchor="ctr" bIns="12175" lIns="12175" spcFirstLastPara="1" rIns="12175" wrap="square" tIns="12175">
              <a:noAutofit/>
            </a:bodyPr>
            <a:lstStyle/>
            <a:p>
              <a:pPr indent="0" lvl="0" marL="0" marR="0" rtl="0" algn="l">
                <a:lnSpc>
                  <a:spcPct val="80000"/>
                </a:lnSpc>
                <a:spcBef>
                  <a:spcPts val="0"/>
                </a:spcBef>
                <a:spcAft>
                  <a:spcPts val="0"/>
                </a:spcAft>
                <a:buClr>
                  <a:srgbClr val="FCFFFF"/>
                </a:buClr>
                <a:buSzPts val="900"/>
                <a:buFont typeface="Proxima Nova"/>
                <a:buNone/>
              </a:pPr>
              <a:r>
                <a:rPr lang="en-US" sz="900">
                  <a:solidFill>
                    <a:srgbClr val="FCFFFF"/>
                  </a:solidFill>
                  <a:latin typeface="Proxima Nova"/>
                  <a:ea typeface="Proxima Nova"/>
                  <a:cs typeface="Proxima Nova"/>
                  <a:sym typeface="Proxima Nova"/>
                </a:rPr>
                <a:t>Santa</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CFFFF"/>
                </a:buClr>
                <a:buSzPts val="900"/>
                <a:buFont typeface="Proxima Nova"/>
                <a:buNone/>
              </a:pPr>
              <a:r>
                <a:rPr lang="en-US" sz="900">
                  <a:solidFill>
                    <a:srgbClr val="FCFFFF"/>
                  </a:solidFill>
                  <a:latin typeface="Proxima Nova"/>
                  <a:ea typeface="Proxima Nova"/>
                  <a:cs typeface="Proxima Nova"/>
                  <a:sym typeface="Proxima Nova"/>
                </a:rPr>
                <a:t>Cruz</a:t>
              </a:r>
              <a:endParaRPr sz="2400">
                <a:solidFill>
                  <a:schemeClr val="dk1"/>
                </a:solidFill>
                <a:latin typeface="Arial"/>
                <a:ea typeface="Arial"/>
                <a:cs typeface="Arial"/>
                <a:sym typeface="Arial"/>
              </a:endParaRPr>
            </a:p>
          </p:txBody>
        </p:sp>
        <p:sp>
          <p:nvSpPr>
            <p:cNvPr id="1554" name="Google Shape;1554;p125"/>
            <p:cNvSpPr txBox="1"/>
            <p:nvPr/>
          </p:nvSpPr>
          <p:spPr>
            <a:xfrm>
              <a:off x="1849477" y="2729517"/>
              <a:ext cx="2754600" cy="1290000"/>
            </a:xfrm>
            <a:prstGeom prst="rect">
              <a:avLst/>
            </a:prstGeom>
            <a:noFill/>
            <a:ln>
              <a:noFill/>
            </a:ln>
            <a:effectLst>
              <a:outerShdw blurRad="203200" rotWithShape="0">
                <a:srgbClr val="000000">
                  <a:alpha val="74510"/>
                </a:srgbClr>
              </a:outerShdw>
            </a:effectLst>
          </p:spPr>
          <p:txBody>
            <a:bodyPr anchorCtr="0" anchor="ctr" bIns="12175" lIns="12175" spcFirstLastPara="1" rIns="12175" wrap="square" tIns="12175">
              <a:noAutofit/>
            </a:bodyPr>
            <a:lstStyle/>
            <a:p>
              <a:pPr indent="0" lvl="0" marL="0" marR="0" rtl="0" algn="l">
                <a:lnSpc>
                  <a:spcPct val="80000"/>
                </a:lnSpc>
                <a:spcBef>
                  <a:spcPts val="0"/>
                </a:spcBef>
                <a:spcAft>
                  <a:spcPts val="0"/>
                </a:spcAft>
                <a:buClr>
                  <a:srgbClr val="FCFFFF"/>
                </a:buClr>
                <a:buSzPts val="900"/>
                <a:buFont typeface="Proxima Nova"/>
                <a:buNone/>
              </a:pPr>
              <a:r>
                <a:rPr b="0" lang="en-US" sz="900" u="none">
                  <a:solidFill>
                    <a:srgbClr val="FCFFFF"/>
                  </a:solidFill>
                  <a:latin typeface="Proxima Nova"/>
                  <a:ea typeface="Proxima Nova"/>
                  <a:cs typeface="Proxima Nova"/>
                  <a:sym typeface="Proxima Nova"/>
                </a:rPr>
                <a:t>Humboldt</a:t>
              </a:r>
              <a:endParaRPr sz="2400">
                <a:solidFill>
                  <a:schemeClr val="dk1"/>
                </a:solidFill>
                <a:latin typeface="Arial"/>
                <a:ea typeface="Arial"/>
                <a:cs typeface="Arial"/>
                <a:sym typeface="Arial"/>
              </a:endParaRPr>
            </a:p>
          </p:txBody>
        </p:sp>
        <p:sp>
          <p:nvSpPr>
            <p:cNvPr id="1555" name="Google Shape;1555;p125"/>
            <p:cNvSpPr txBox="1"/>
            <p:nvPr/>
          </p:nvSpPr>
          <p:spPr>
            <a:xfrm>
              <a:off x="34128803" y="5682139"/>
              <a:ext cx="2727300" cy="1383000"/>
            </a:xfrm>
            <a:prstGeom prst="rect">
              <a:avLst/>
            </a:prstGeom>
            <a:noFill/>
            <a:ln>
              <a:noFill/>
            </a:ln>
            <a:effectLst>
              <a:outerShdw blurRad="203200" rotWithShape="0">
                <a:srgbClr val="000000">
                  <a:alpha val="74510"/>
                </a:srgbClr>
              </a:outerShdw>
            </a:effectLst>
          </p:spPr>
          <p:txBody>
            <a:bodyPr anchorCtr="0" anchor="ctr" bIns="12175" lIns="12175" spcFirstLastPara="1" rIns="12175" wrap="square" tIns="12175">
              <a:noAutofit/>
            </a:bodyPr>
            <a:lstStyle/>
            <a:p>
              <a:pPr indent="0" lvl="0" marL="0" marR="0" rtl="0" algn="r">
                <a:spcBef>
                  <a:spcPts val="0"/>
                </a:spcBef>
                <a:spcAft>
                  <a:spcPts val="0"/>
                </a:spcAft>
                <a:buClr>
                  <a:srgbClr val="FCFFFF"/>
                </a:buClr>
                <a:buSzPts val="900"/>
                <a:buFont typeface="Proxima Nova"/>
                <a:buNone/>
              </a:pPr>
              <a:r>
                <a:rPr b="0" lang="en-US" sz="900" u="none">
                  <a:solidFill>
                    <a:srgbClr val="FCFFFF"/>
                  </a:solidFill>
                  <a:latin typeface="Proxima Nova"/>
                  <a:ea typeface="Proxima Nova"/>
                  <a:cs typeface="Proxima Nova"/>
                  <a:sym typeface="Proxima Nova"/>
                </a:rPr>
                <a:t>Fullerton</a:t>
              </a:r>
              <a:endParaRPr sz="2400">
                <a:solidFill>
                  <a:schemeClr val="dk1"/>
                </a:solidFill>
                <a:latin typeface="Arial"/>
                <a:ea typeface="Arial"/>
                <a:cs typeface="Arial"/>
                <a:sym typeface="Arial"/>
              </a:endParaRPr>
            </a:p>
          </p:txBody>
        </p:sp>
        <p:sp>
          <p:nvSpPr>
            <p:cNvPr id="1556" name="Google Shape;1556;p125"/>
            <p:cNvSpPr txBox="1"/>
            <p:nvPr/>
          </p:nvSpPr>
          <p:spPr>
            <a:xfrm>
              <a:off x="16639132" y="7117650"/>
              <a:ext cx="3413400" cy="1406700"/>
            </a:xfrm>
            <a:prstGeom prst="rect">
              <a:avLst/>
            </a:prstGeom>
            <a:noFill/>
            <a:ln>
              <a:noFill/>
            </a:ln>
            <a:effectLst>
              <a:outerShdw blurRad="203200" rotWithShape="0">
                <a:srgbClr val="000000">
                  <a:alpha val="74510"/>
                </a:srgbClr>
              </a:outerShdw>
            </a:effectLst>
          </p:spPr>
          <p:txBody>
            <a:bodyPr anchorCtr="0" anchor="ctr" bIns="12175" lIns="12175" spcFirstLastPara="1" rIns="12175" wrap="square" tIns="12175">
              <a:noAutofit/>
            </a:bodyPr>
            <a:lstStyle/>
            <a:p>
              <a:pPr indent="0" lvl="0" marL="0" marR="0" rtl="0" algn="l">
                <a:lnSpc>
                  <a:spcPct val="80000"/>
                </a:lnSpc>
                <a:spcBef>
                  <a:spcPts val="0"/>
                </a:spcBef>
                <a:spcAft>
                  <a:spcPts val="0"/>
                </a:spcAft>
                <a:buClr>
                  <a:srgbClr val="FCFFFF"/>
                </a:buClr>
                <a:buSzPts val="900"/>
                <a:buFont typeface="Proxima Nova"/>
                <a:buNone/>
              </a:pPr>
              <a:r>
                <a:rPr b="0" lang="en-US" sz="900" u="none">
                  <a:solidFill>
                    <a:srgbClr val="FCFFFF"/>
                  </a:solidFill>
                  <a:latin typeface="Proxima Nova"/>
                  <a:ea typeface="Proxima Nova"/>
                  <a:cs typeface="Proxima Nova"/>
                  <a:sym typeface="Proxima Nova"/>
                </a:rPr>
                <a:t>Monterey</a:t>
              </a:r>
              <a:endParaRPr b="0" sz="900" u="none">
                <a:solidFill>
                  <a:srgbClr val="FCFFFF"/>
                </a:solidFill>
                <a:latin typeface="Proxima Nova"/>
                <a:ea typeface="Proxima Nova"/>
                <a:cs typeface="Proxima Nova"/>
                <a:sym typeface="Proxima Nova"/>
              </a:endParaRPr>
            </a:p>
          </p:txBody>
        </p:sp>
      </p:grpSp>
      <p:sp>
        <p:nvSpPr>
          <p:cNvPr id="1557" name="Google Shape;1557;p125"/>
          <p:cNvSpPr txBox="1"/>
          <p:nvPr/>
        </p:nvSpPr>
        <p:spPr>
          <a:xfrm>
            <a:off x="10985123" y="6542236"/>
            <a:ext cx="986700" cy="319200"/>
          </a:xfrm>
          <a:prstGeom prst="rect">
            <a:avLst/>
          </a:prstGeom>
          <a:noFill/>
          <a:ln>
            <a:noFill/>
          </a:ln>
        </p:spPr>
        <p:txBody>
          <a:bodyPr anchorCtr="0" anchor="ctr" bIns="12175" lIns="12175" spcFirstLastPara="1" rIns="12175" wrap="square" tIns="12175">
            <a:noAutofit/>
          </a:bodyPr>
          <a:lstStyle/>
          <a:p>
            <a:pPr indent="0" lvl="0" marL="0" marR="0" rtl="0" algn="r">
              <a:lnSpc>
                <a:spcPct val="80000"/>
              </a:lnSpc>
              <a:spcBef>
                <a:spcPts val="0"/>
              </a:spcBef>
              <a:spcAft>
                <a:spcPts val="0"/>
              </a:spcAft>
              <a:buClr>
                <a:srgbClr val="C9C3BA"/>
              </a:buClr>
              <a:buSzPts val="1000"/>
              <a:buFont typeface="Proxima Nova"/>
              <a:buNone/>
            </a:pPr>
            <a:r>
              <a:rPr b="1" lang="en-US" sz="1000">
                <a:solidFill>
                  <a:srgbClr val="C9C3BA"/>
                </a:solidFill>
                <a:latin typeface="Proxima Nova"/>
                <a:ea typeface="Proxima Nova"/>
                <a:cs typeface="Proxima Nova"/>
                <a:sym typeface="Proxima Nova"/>
              </a:rPr>
              <a:t>CENIC</a:t>
            </a:r>
            <a:br>
              <a:rPr b="1" lang="en-US" sz="1300">
                <a:solidFill>
                  <a:srgbClr val="C9C3BA"/>
                </a:solidFill>
                <a:latin typeface="Proxima Nova"/>
                <a:ea typeface="Proxima Nova"/>
                <a:cs typeface="Proxima Nova"/>
                <a:sym typeface="Proxima Nova"/>
              </a:rPr>
            </a:br>
            <a:r>
              <a:rPr lang="en-US" sz="800">
                <a:solidFill>
                  <a:srgbClr val="C9C3BA"/>
                </a:solidFill>
                <a:latin typeface="Proxima Nova"/>
                <a:ea typeface="Proxima Nova"/>
                <a:cs typeface="Proxima Nova"/>
                <a:sym typeface="Proxima Nova"/>
              </a:rPr>
              <a:t>7/3/2024</a:t>
            </a:r>
            <a:endParaRPr sz="2400">
              <a:solidFill>
                <a:schemeClr val="dk1"/>
              </a:solidFill>
              <a:latin typeface="Arial"/>
              <a:ea typeface="Arial"/>
              <a:cs typeface="Arial"/>
              <a:sym typeface="Arial"/>
            </a:endParaRPr>
          </a:p>
        </p:txBody>
      </p:sp>
      <p:sp>
        <p:nvSpPr>
          <p:cNvPr id="1558" name="Google Shape;1558;p125"/>
          <p:cNvSpPr/>
          <p:nvPr/>
        </p:nvSpPr>
        <p:spPr>
          <a:xfrm rot="10800000">
            <a:off x="8787863" y="2757646"/>
            <a:ext cx="91636" cy="150569"/>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2F86E4"/>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559" name="Google Shape;1559;p125"/>
          <p:cNvSpPr/>
          <p:nvPr/>
        </p:nvSpPr>
        <p:spPr>
          <a:xfrm rot="10800000">
            <a:off x="8575696" y="2581977"/>
            <a:ext cx="91636" cy="150569"/>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24EBEF"/>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560" name="Google Shape;1560;p125"/>
          <p:cNvSpPr/>
          <p:nvPr/>
        </p:nvSpPr>
        <p:spPr>
          <a:xfrm rot="10800000">
            <a:off x="8485687" y="2691274"/>
            <a:ext cx="91636" cy="150569"/>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00AEEF"/>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561" name="Google Shape;1561;p125"/>
          <p:cNvSpPr/>
          <p:nvPr/>
        </p:nvSpPr>
        <p:spPr>
          <a:xfrm rot="10800000">
            <a:off x="9052719" y="2279906"/>
            <a:ext cx="91636" cy="150569"/>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00AEEF"/>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nvGrpSpPr>
          <p:cNvPr id="1562" name="Google Shape;1562;p125"/>
          <p:cNvGrpSpPr/>
          <p:nvPr/>
        </p:nvGrpSpPr>
        <p:grpSpPr>
          <a:xfrm>
            <a:off x="7733328" y="420500"/>
            <a:ext cx="1970424" cy="584424"/>
            <a:chOff x="0" y="0"/>
            <a:chExt cx="8210100" cy="2435100"/>
          </a:xfrm>
        </p:grpSpPr>
        <p:grpSp>
          <p:nvGrpSpPr>
            <p:cNvPr id="1563" name="Google Shape;1563;p125"/>
            <p:cNvGrpSpPr/>
            <p:nvPr/>
          </p:nvGrpSpPr>
          <p:grpSpPr>
            <a:xfrm>
              <a:off x="0" y="0"/>
              <a:ext cx="8210100" cy="2435100"/>
              <a:chOff x="0" y="0"/>
              <a:chExt cx="8210100" cy="2435100"/>
            </a:xfrm>
          </p:grpSpPr>
          <p:grpSp>
            <p:nvGrpSpPr>
              <p:cNvPr id="1564" name="Google Shape;1564;p125"/>
              <p:cNvGrpSpPr/>
              <p:nvPr/>
            </p:nvGrpSpPr>
            <p:grpSpPr>
              <a:xfrm>
                <a:off x="0" y="0"/>
                <a:ext cx="8210100" cy="2435100"/>
                <a:chOff x="0" y="0"/>
                <a:chExt cx="8210100" cy="2435100"/>
              </a:xfrm>
            </p:grpSpPr>
            <p:sp>
              <p:nvSpPr>
                <p:cNvPr id="1565" name="Google Shape;1565;p125"/>
                <p:cNvSpPr/>
                <p:nvPr/>
              </p:nvSpPr>
              <p:spPr>
                <a:xfrm>
                  <a:off x="0" y="0"/>
                  <a:ext cx="8210100" cy="2435100"/>
                </a:xfrm>
                <a:prstGeom prst="rect">
                  <a:avLst/>
                </a:prstGeom>
                <a:solidFill>
                  <a:srgbClr val="5B5854">
                    <a:alpha val="60000"/>
                  </a:srgbClr>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566" name="Google Shape;1566;p125"/>
                <p:cNvSpPr txBox="1"/>
                <p:nvPr/>
              </p:nvSpPr>
              <p:spPr>
                <a:xfrm>
                  <a:off x="162574" y="154077"/>
                  <a:ext cx="7884900" cy="991200"/>
                </a:xfrm>
                <a:prstGeom prst="rect">
                  <a:avLst/>
                </a:prstGeom>
                <a:solidFill>
                  <a:srgbClr val="9A958E"/>
                </a:solidFill>
                <a:ln>
                  <a:noFill/>
                </a:ln>
              </p:spPr>
              <p:txBody>
                <a:bodyPr anchorCtr="0" anchor="t" bIns="24375" lIns="24375" spcFirstLastPara="1" rIns="24375" wrap="square" tIns="24375">
                  <a:noAutofit/>
                </a:bodyPr>
                <a:lstStyle/>
                <a:p>
                  <a:pPr indent="0" lvl="0" marL="0" marR="0" rtl="0" algn="l">
                    <a:spcBef>
                      <a:spcPts val="0"/>
                    </a:spcBef>
                    <a:spcAft>
                      <a:spcPts val="0"/>
                    </a:spcAft>
                    <a:buClr>
                      <a:srgbClr val="FFFFFF"/>
                    </a:buClr>
                    <a:buSzPts val="1200"/>
                    <a:buFont typeface="Proxima Nova"/>
                    <a:buNone/>
                  </a:pPr>
                  <a:r>
                    <a:rPr b="0" lang="en-US" sz="1200" u="none">
                      <a:solidFill>
                        <a:srgbClr val="FFFFFF"/>
                      </a:solidFill>
                      <a:latin typeface="Proxima Nova"/>
                      <a:ea typeface="Proxima Nova"/>
                      <a:cs typeface="Proxima Nova"/>
                      <a:sym typeface="Proxima Nova"/>
                    </a:rPr>
                    <a:t>    UC Riverside</a:t>
                  </a:r>
                  <a:endParaRPr sz="2400">
                    <a:solidFill>
                      <a:schemeClr val="dk1"/>
                    </a:solidFill>
                    <a:latin typeface="Arial"/>
                    <a:ea typeface="Arial"/>
                    <a:cs typeface="Arial"/>
                    <a:sym typeface="Arial"/>
                  </a:endParaRPr>
                </a:p>
              </p:txBody>
            </p:sp>
            <p:sp>
              <p:nvSpPr>
                <p:cNvPr id="1567" name="Google Shape;1567;p125"/>
                <p:cNvSpPr txBox="1"/>
                <p:nvPr/>
              </p:nvSpPr>
              <p:spPr>
                <a:xfrm>
                  <a:off x="162574" y="1280440"/>
                  <a:ext cx="2153100" cy="977700"/>
                </a:xfrm>
                <a:prstGeom prst="rect">
                  <a:avLst/>
                </a:prstGeom>
                <a:solidFill>
                  <a:srgbClr val="021F4B"/>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227 </a:t>
                  </a:r>
                  <a:endParaRPr sz="2400">
                    <a:solidFill>
                      <a:schemeClr val="dk1"/>
                    </a:solidFill>
                    <a:latin typeface="Arial"/>
                    <a:ea typeface="Arial"/>
                    <a:cs typeface="Arial"/>
                    <a:sym typeface="Arial"/>
                  </a:endParaRPr>
                </a:p>
              </p:txBody>
            </p:sp>
            <p:sp>
              <p:nvSpPr>
                <p:cNvPr id="1568" name="Google Shape;1568;p125"/>
                <p:cNvSpPr txBox="1"/>
                <p:nvPr/>
              </p:nvSpPr>
              <p:spPr>
                <a:xfrm>
                  <a:off x="2473418" y="1280440"/>
                  <a:ext cx="2270400" cy="977700"/>
                </a:xfrm>
                <a:prstGeom prst="rect">
                  <a:avLst/>
                </a:prstGeom>
                <a:solidFill>
                  <a:srgbClr val="5E5E5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24</a:t>
                  </a:r>
                  <a:endParaRPr sz="2400">
                    <a:solidFill>
                      <a:schemeClr val="dk1"/>
                    </a:solidFill>
                    <a:latin typeface="Arial"/>
                    <a:ea typeface="Arial"/>
                    <a:cs typeface="Arial"/>
                    <a:sym typeface="Arial"/>
                  </a:endParaRPr>
                </a:p>
              </p:txBody>
            </p:sp>
            <p:sp>
              <p:nvSpPr>
                <p:cNvPr id="1569" name="Google Shape;1569;p125"/>
                <p:cNvSpPr txBox="1"/>
                <p:nvPr/>
              </p:nvSpPr>
              <p:spPr>
                <a:xfrm>
                  <a:off x="4901284" y="1280440"/>
                  <a:ext cx="3143700" cy="977700"/>
                </a:xfrm>
                <a:prstGeom prst="rect">
                  <a:avLst/>
                </a:prstGeom>
                <a:solidFill>
                  <a:srgbClr val="B68D1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431</a:t>
                  </a:r>
                  <a:r>
                    <a:rPr lang="en-US" sz="700">
                      <a:solidFill>
                        <a:srgbClr val="FFFFFF"/>
                      </a:solidFill>
                      <a:latin typeface="Proxima Nova Semibold"/>
                      <a:ea typeface="Proxima Nova Semibold"/>
                      <a:cs typeface="Proxima Nova Semibold"/>
                      <a:sym typeface="Proxima Nova Semibold"/>
                    </a:rPr>
                    <a:t>TB</a:t>
                  </a:r>
                  <a:endParaRPr sz="2400">
                    <a:solidFill>
                      <a:schemeClr val="dk1"/>
                    </a:solidFill>
                    <a:latin typeface="Arial"/>
                    <a:ea typeface="Arial"/>
                    <a:cs typeface="Arial"/>
                    <a:sym typeface="Arial"/>
                  </a:endParaRPr>
                </a:p>
              </p:txBody>
            </p:sp>
          </p:grpSp>
          <p:sp>
            <p:nvSpPr>
              <p:cNvPr id="1570" name="Google Shape;1570;p125"/>
              <p:cNvSpPr txBox="1"/>
              <p:nvPr/>
            </p:nvSpPr>
            <p:spPr>
              <a:xfrm>
                <a:off x="1913293" y="1288926"/>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C</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sp>
            <p:nvSpPr>
              <p:cNvPr id="1571" name="Google Shape;1571;p125"/>
              <p:cNvSpPr txBox="1"/>
              <p:nvPr/>
            </p:nvSpPr>
            <p:spPr>
              <a:xfrm>
                <a:off x="4395309" y="1288926"/>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G</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grpSp>
        <p:sp>
          <p:nvSpPr>
            <p:cNvPr id="1572" name="Google Shape;1572;p125"/>
            <p:cNvSpPr/>
            <p:nvPr/>
          </p:nvSpPr>
          <p:spPr>
            <a:xfrm rot="10800000">
              <a:off x="429837" y="329168"/>
              <a:ext cx="381763" cy="627387"/>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00AEEF"/>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grpSp>
        <p:nvGrpSpPr>
          <p:cNvPr id="1573" name="Google Shape;1573;p125"/>
          <p:cNvGrpSpPr/>
          <p:nvPr/>
        </p:nvGrpSpPr>
        <p:grpSpPr>
          <a:xfrm>
            <a:off x="7733328" y="1020599"/>
            <a:ext cx="1970424" cy="584424"/>
            <a:chOff x="0" y="0"/>
            <a:chExt cx="8210100" cy="2435100"/>
          </a:xfrm>
        </p:grpSpPr>
        <p:grpSp>
          <p:nvGrpSpPr>
            <p:cNvPr id="1574" name="Google Shape;1574;p125"/>
            <p:cNvGrpSpPr/>
            <p:nvPr/>
          </p:nvGrpSpPr>
          <p:grpSpPr>
            <a:xfrm>
              <a:off x="0" y="0"/>
              <a:ext cx="8210100" cy="2435100"/>
              <a:chOff x="0" y="0"/>
              <a:chExt cx="8210100" cy="2435100"/>
            </a:xfrm>
          </p:grpSpPr>
          <p:grpSp>
            <p:nvGrpSpPr>
              <p:cNvPr id="1575" name="Google Shape;1575;p125"/>
              <p:cNvGrpSpPr/>
              <p:nvPr/>
            </p:nvGrpSpPr>
            <p:grpSpPr>
              <a:xfrm>
                <a:off x="0" y="0"/>
                <a:ext cx="8210100" cy="2435100"/>
                <a:chOff x="0" y="0"/>
                <a:chExt cx="8210100" cy="2435100"/>
              </a:xfrm>
            </p:grpSpPr>
            <p:sp>
              <p:nvSpPr>
                <p:cNvPr id="1576" name="Google Shape;1576;p125"/>
                <p:cNvSpPr/>
                <p:nvPr/>
              </p:nvSpPr>
              <p:spPr>
                <a:xfrm>
                  <a:off x="0" y="0"/>
                  <a:ext cx="8210100" cy="2435100"/>
                </a:xfrm>
                <a:prstGeom prst="rect">
                  <a:avLst/>
                </a:prstGeom>
                <a:solidFill>
                  <a:srgbClr val="5B5854">
                    <a:alpha val="60000"/>
                  </a:srgbClr>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577" name="Google Shape;1577;p125"/>
                <p:cNvSpPr txBox="1"/>
                <p:nvPr/>
              </p:nvSpPr>
              <p:spPr>
                <a:xfrm>
                  <a:off x="162574" y="154077"/>
                  <a:ext cx="7884900" cy="991200"/>
                </a:xfrm>
                <a:prstGeom prst="rect">
                  <a:avLst/>
                </a:prstGeom>
                <a:solidFill>
                  <a:srgbClr val="9A958E"/>
                </a:solidFill>
                <a:ln>
                  <a:noFill/>
                </a:ln>
              </p:spPr>
              <p:txBody>
                <a:bodyPr anchorCtr="0" anchor="t" bIns="24375" lIns="24375" spcFirstLastPara="1" rIns="24375" wrap="square" tIns="24375">
                  <a:noAutofit/>
                </a:bodyPr>
                <a:lstStyle/>
                <a:p>
                  <a:pPr indent="0" lvl="0" marL="0" marR="0" rtl="0" algn="l">
                    <a:spcBef>
                      <a:spcPts val="0"/>
                    </a:spcBef>
                    <a:spcAft>
                      <a:spcPts val="0"/>
                    </a:spcAft>
                    <a:buClr>
                      <a:srgbClr val="FFFFFF"/>
                    </a:buClr>
                    <a:buSzPts val="1200"/>
                    <a:buFont typeface="Proxima Nova"/>
                    <a:buNone/>
                  </a:pPr>
                  <a:r>
                    <a:rPr b="0" lang="en-US" sz="1200" u="none">
                      <a:solidFill>
                        <a:srgbClr val="FFFFFF"/>
                      </a:solidFill>
                      <a:latin typeface="Proxima Nova"/>
                      <a:ea typeface="Proxima Nova"/>
                      <a:cs typeface="Proxima Nova"/>
                      <a:sym typeface="Proxima Nova"/>
                    </a:rPr>
                    <a:t>    CSU San Bernardino</a:t>
                  </a:r>
                  <a:endParaRPr sz="2400">
                    <a:solidFill>
                      <a:schemeClr val="dk1"/>
                    </a:solidFill>
                    <a:latin typeface="Arial"/>
                    <a:ea typeface="Arial"/>
                    <a:cs typeface="Arial"/>
                    <a:sym typeface="Arial"/>
                  </a:endParaRPr>
                </a:p>
              </p:txBody>
            </p:sp>
            <p:sp>
              <p:nvSpPr>
                <p:cNvPr id="1578" name="Google Shape;1578;p125"/>
                <p:cNvSpPr txBox="1"/>
                <p:nvPr/>
              </p:nvSpPr>
              <p:spPr>
                <a:xfrm>
                  <a:off x="162574" y="1280440"/>
                  <a:ext cx="2153100" cy="977700"/>
                </a:xfrm>
                <a:prstGeom prst="rect">
                  <a:avLst/>
                </a:prstGeom>
                <a:solidFill>
                  <a:srgbClr val="021F4B"/>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196 </a:t>
                  </a:r>
                  <a:endParaRPr sz="2400">
                    <a:solidFill>
                      <a:schemeClr val="dk1"/>
                    </a:solidFill>
                    <a:latin typeface="Arial"/>
                    <a:ea typeface="Arial"/>
                    <a:cs typeface="Arial"/>
                    <a:sym typeface="Arial"/>
                  </a:endParaRPr>
                </a:p>
              </p:txBody>
            </p:sp>
            <p:sp>
              <p:nvSpPr>
                <p:cNvPr id="1579" name="Google Shape;1579;p125"/>
                <p:cNvSpPr txBox="1"/>
                <p:nvPr/>
              </p:nvSpPr>
              <p:spPr>
                <a:xfrm>
                  <a:off x="2473418" y="1280440"/>
                  <a:ext cx="2270400" cy="977700"/>
                </a:xfrm>
                <a:prstGeom prst="rect">
                  <a:avLst/>
                </a:prstGeom>
                <a:solidFill>
                  <a:srgbClr val="5E5E5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16</a:t>
                  </a:r>
                  <a:endParaRPr sz="2400">
                    <a:solidFill>
                      <a:schemeClr val="dk1"/>
                    </a:solidFill>
                    <a:latin typeface="Arial"/>
                    <a:ea typeface="Arial"/>
                    <a:cs typeface="Arial"/>
                    <a:sym typeface="Arial"/>
                  </a:endParaRPr>
                </a:p>
              </p:txBody>
            </p:sp>
            <p:sp>
              <p:nvSpPr>
                <p:cNvPr id="1580" name="Google Shape;1580;p125"/>
                <p:cNvSpPr txBox="1"/>
                <p:nvPr/>
              </p:nvSpPr>
              <p:spPr>
                <a:xfrm>
                  <a:off x="4901284" y="1280440"/>
                  <a:ext cx="3143700" cy="977700"/>
                </a:xfrm>
                <a:prstGeom prst="rect">
                  <a:avLst/>
                </a:prstGeom>
                <a:solidFill>
                  <a:srgbClr val="B68D1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0</a:t>
                  </a:r>
                  <a:r>
                    <a:rPr lang="en-US" sz="700">
                      <a:solidFill>
                        <a:srgbClr val="FFFFFF"/>
                      </a:solidFill>
                      <a:latin typeface="Proxima Nova Semibold"/>
                      <a:ea typeface="Proxima Nova Semibold"/>
                      <a:cs typeface="Proxima Nova Semibold"/>
                      <a:sym typeface="Proxima Nova Semibold"/>
                    </a:rPr>
                    <a:t>TB</a:t>
                  </a:r>
                  <a:endParaRPr sz="2400">
                    <a:solidFill>
                      <a:schemeClr val="dk1"/>
                    </a:solidFill>
                    <a:latin typeface="Arial"/>
                    <a:ea typeface="Arial"/>
                    <a:cs typeface="Arial"/>
                    <a:sym typeface="Arial"/>
                  </a:endParaRPr>
                </a:p>
              </p:txBody>
            </p:sp>
          </p:grpSp>
          <p:sp>
            <p:nvSpPr>
              <p:cNvPr id="1581" name="Google Shape;1581;p125"/>
              <p:cNvSpPr txBox="1"/>
              <p:nvPr/>
            </p:nvSpPr>
            <p:spPr>
              <a:xfrm>
                <a:off x="1913293" y="1288926"/>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C</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sp>
            <p:nvSpPr>
              <p:cNvPr id="1582" name="Google Shape;1582;p125"/>
              <p:cNvSpPr txBox="1"/>
              <p:nvPr/>
            </p:nvSpPr>
            <p:spPr>
              <a:xfrm>
                <a:off x="4395309" y="1288926"/>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G</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grpSp>
        <p:sp>
          <p:nvSpPr>
            <p:cNvPr id="1583" name="Google Shape;1583;p125"/>
            <p:cNvSpPr/>
            <p:nvPr/>
          </p:nvSpPr>
          <p:spPr>
            <a:xfrm rot="10800000">
              <a:off x="429837" y="329168"/>
              <a:ext cx="381763" cy="627387"/>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6AEFAD"/>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sp>
        <p:nvSpPr>
          <p:cNvPr id="1584" name="Google Shape;1584;p125"/>
          <p:cNvSpPr/>
          <p:nvPr/>
        </p:nvSpPr>
        <p:spPr>
          <a:xfrm rot="10800000">
            <a:off x="9131789" y="2352190"/>
            <a:ext cx="91636" cy="150569"/>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6AEFAD"/>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nvGrpSpPr>
          <p:cNvPr id="1585" name="Google Shape;1585;p125"/>
          <p:cNvGrpSpPr/>
          <p:nvPr/>
        </p:nvGrpSpPr>
        <p:grpSpPr>
          <a:xfrm>
            <a:off x="9899041" y="3328580"/>
            <a:ext cx="1970424" cy="1204997"/>
            <a:chOff x="0" y="0"/>
            <a:chExt cx="8210100" cy="5020819"/>
          </a:xfrm>
        </p:grpSpPr>
        <p:grpSp>
          <p:nvGrpSpPr>
            <p:cNvPr id="1586" name="Google Shape;1586;p125"/>
            <p:cNvGrpSpPr/>
            <p:nvPr/>
          </p:nvGrpSpPr>
          <p:grpSpPr>
            <a:xfrm>
              <a:off x="0" y="0"/>
              <a:ext cx="8210100" cy="2435100"/>
              <a:chOff x="0" y="0"/>
              <a:chExt cx="8210100" cy="2435100"/>
            </a:xfrm>
          </p:grpSpPr>
          <p:grpSp>
            <p:nvGrpSpPr>
              <p:cNvPr id="1587" name="Google Shape;1587;p125"/>
              <p:cNvGrpSpPr/>
              <p:nvPr/>
            </p:nvGrpSpPr>
            <p:grpSpPr>
              <a:xfrm>
                <a:off x="0" y="0"/>
                <a:ext cx="8210100" cy="2435100"/>
                <a:chOff x="0" y="0"/>
                <a:chExt cx="8210100" cy="2435100"/>
              </a:xfrm>
            </p:grpSpPr>
            <p:grpSp>
              <p:nvGrpSpPr>
                <p:cNvPr id="1588" name="Google Shape;1588;p125"/>
                <p:cNvGrpSpPr/>
                <p:nvPr/>
              </p:nvGrpSpPr>
              <p:grpSpPr>
                <a:xfrm>
                  <a:off x="0" y="0"/>
                  <a:ext cx="8210100" cy="2435100"/>
                  <a:chOff x="0" y="0"/>
                  <a:chExt cx="8210100" cy="2435100"/>
                </a:xfrm>
              </p:grpSpPr>
              <p:sp>
                <p:nvSpPr>
                  <p:cNvPr id="1589" name="Google Shape;1589;p125"/>
                  <p:cNvSpPr/>
                  <p:nvPr/>
                </p:nvSpPr>
                <p:spPr>
                  <a:xfrm>
                    <a:off x="0" y="0"/>
                    <a:ext cx="8210100" cy="2435100"/>
                  </a:xfrm>
                  <a:prstGeom prst="rect">
                    <a:avLst/>
                  </a:prstGeom>
                  <a:solidFill>
                    <a:srgbClr val="5B5854">
                      <a:alpha val="60000"/>
                    </a:srgbClr>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590" name="Google Shape;1590;p125"/>
                  <p:cNvSpPr txBox="1"/>
                  <p:nvPr/>
                </p:nvSpPr>
                <p:spPr>
                  <a:xfrm>
                    <a:off x="162574" y="154077"/>
                    <a:ext cx="7884900" cy="991200"/>
                  </a:xfrm>
                  <a:prstGeom prst="rect">
                    <a:avLst/>
                  </a:prstGeom>
                  <a:solidFill>
                    <a:srgbClr val="9A958E"/>
                  </a:solidFill>
                  <a:ln>
                    <a:noFill/>
                  </a:ln>
                </p:spPr>
                <p:txBody>
                  <a:bodyPr anchorCtr="0" anchor="t" bIns="24375" lIns="24375" spcFirstLastPara="1" rIns="24375" wrap="square" tIns="24375">
                    <a:noAutofit/>
                  </a:bodyPr>
                  <a:lstStyle/>
                  <a:p>
                    <a:pPr indent="0" lvl="0" marL="0" marR="0" rtl="0" algn="l">
                      <a:spcBef>
                        <a:spcPts val="0"/>
                      </a:spcBef>
                      <a:spcAft>
                        <a:spcPts val="0"/>
                      </a:spcAft>
                      <a:buClr>
                        <a:srgbClr val="FFFFFF"/>
                      </a:buClr>
                      <a:buSzPts val="1200"/>
                      <a:buFont typeface="Proxima Nova"/>
                      <a:buNone/>
                    </a:pPr>
                    <a:r>
                      <a:rPr b="0" lang="en-US" sz="1200" u="none">
                        <a:solidFill>
                          <a:srgbClr val="FFFFFF"/>
                        </a:solidFill>
                        <a:latin typeface="Proxima Nova"/>
                        <a:ea typeface="Proxima Nova"/>
                        <a:cs typeface="Proxima Nova"/>
                        <a:sym typeface="Proxima Nova"/>
                      </a:rPr>
                      <a:t>    UC San Diego</a:t>
                    </a:r>
                    <a:endParaRPr sz="2400">
                      <a:solidFill>
                        <a:schemeClr val="dk1"/>
                      </a:solidFill>
                      <a:latin typeface="Arial"/>
                      <a:ea typeface="Arial"/>
                      <a:cs typeface="Arial"/>
                      <a:sym typeface="Arial"/>
                    </a:endParaRPr>
                  </a:p>
                </p:txBody>
              </p:sp>
              <p:sp>
                <p:nvSpPr>
                  <p:cNvPr id="1591" name="Google Shape;1591;p125"/>
                  <p:cNvSpPr txBox="1"/>
                  <p:nvPr/>
                </p:nvSpPr>
                <p:spPr>
                  <a:xfrm>
                    <a:off x="162574" y="1280440"/>
                    <a:ext cx="2153100" cy="977700"/>
                  </a:xfrm>
                  <a:prstGeom prst="rect">
                    <a:avLst/>
                  </a:prstGeom>
                  <a:solidFill>
                    <a:srgbClr val="021F4B"/>
                  </a:solidFill>
                  <a:ln>
                    <a:noFill/>
                  </a:ln>
                </p:spPr>
                <p:txBody>
                  <a:bodyPr anchorCtr="0" anchor="t" bIns="12175" lIns="12175" spcFirstLastPara="1" rIns="12175" wrap="square" tIns="12175">
                    <a:noAutofit/>
                  </a:bodyPr>
                  <a:lstStyle/>
                  <a:p>
                    <a:pPr indent="0" lvl="0" marL="0" marR="0" rtl="0" algn="l">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7568 </a:t>
                    </a:r>
                    <a:endParaRPr sz="2400">
                      <a:solidFill>
                        <a:schemeClr val="dk1"/>
                      </a:solidFill>
                      <a:latin typeface="Arial"/>
                      <a:ea typeface="Arial"/>
                      <a:cs typeface="Arial"/>
                      <a:sym typeface="Arial"/>
                    </a:endParaRPr>
                  </a:p>
                </p:txBody>
              </p:sp>
              <p:sp>
                <p:nvSpPr>
                  <p:cNvPr id="1592" name="Google Shape;1592;p125"/>
                  <p:cNvSpPr txBox="1"/>
                  <p:nvPr/>
                </p:nvSpPr>
                <p:spPr>
                  <a:xfrm>
                    <a:off x="2473418" y="1280440"/>
                    <a:ext cx="2270400" cy="977700"/>
                  </a:xfrm>
                  <a:prstGeom prst="rect">
                    <a:avLst/>
                  </a:prstGeom>
                  <a:solidFill>
                    <a:srgbClr val="5E5E5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521</a:t>
                    </a:r>
                    <a:endParaRPr sz="2400">
                      <a:solidFill>
                        <a:schemeClr val="dk1"/>
                      </a:solidFill>
                      <a:latin typeface="Arial"/>
                      <a:ea typeface="Arial"/>
                      <a:cs typeface="Arial"/>
                      <a:sym typeface="Arial"/>
                    </a:endParaRPr>
                  </a:p>
                </p:txBody>
              </p:sp>
              <p:sp>
                <p:nvSpPr>
                  <p:cNvPr id="1593" name="Google Shape;1593;p125"/>
                  <p:cNvSpPr txBox="1"/>
                  <p:nvPr/>
                </p:nvSpPr>
                <p:spPr>
                  <a:xfrm>
                    <a:off x="4901284" y="1280440"/>
                    <a:ext cx="3138300" cy="977700"/>
                  </a:xfrm>
                  <a:prstGeom prst="rect">
                    <a:avLst/>
                  </a:prstGeom>
                  <a:solidFill>
                    <a:srgbClr val="B68D1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2386</a:t>
                    </a:r>
                    <a:r>
                      <a:rPr lang="en-US" sz="700">
                        <a:solidFill>
                          <a:srgbClr val="FFFFFF"/>
                        </a:solidFill>
                        <a:latin typeface="Proxima Nova Semibold"/>
                        <a:ea typeface="Proxima Nova Semibold"/>
                        <a:cs typeface="Proxima Nova Semibold"/>
                        <a:sym typeface="Proxima Nova Semibold"/>
                      </a:rPr>
                      <a:t>TB</a:t>
                    </a:r>
                    <a:endParaRPr sz="2400">
                      <a:solidFill>
                        <a:schemeClr val="dk1"/>
                      </a:solidFill>
                      <a:latin typeface="Arial"/>
                      <a:ea typeface="Arial"/>
                      <a:cs typeface="Arial"/>
                      <a:sym typeface="Arial"/>
                    </a:endParaRPr>
                  </a:p>
                </p:txBody>
              </p:sp>
            </p:grpSp>
            <p:sp>
              <p:nvSpPr>
                <p:cNvPr id="1594" name="Google Shape;1594;p125"/>
                <p:cNvSpPr txBox="1"/>
                <p:nvPr/>
              </p:nvSpPr>
              <p:spPr>
                <a:xfrm>
                  <a:off x="1914772" y="1273791"/>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C</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sp>
              <p:nvSpPr>
                <p:cNvPr id="1595" name="Google Shape;1595;p125"/>
                <p:cNvSpPr txBox="1"/>
                <p:nvPr/>
              </p:nvSpPr>
              <p:spPr>
                <a:xfrm>
                  <a:off x="4368257" y="1273791"/>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G</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grpSp>
          <p:sp>
            <p:nvSpPr>
              <p:cNvPr id="1596" name="Google Shape;1596;p125"/>
              <p:cNvSpPr/>
              <p:nvPr/>
            </p:nvSpPr>
            <p:spPr>
              <a:xfrm rot="10800000">
                <a:off x="425374" y="321569"/>
                <a:ext cx="381763" cy="627387"/>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00AEEF"/>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grpSp>
          <p:nvGrpSpPr>
            <p:cNvPr id="1597" name="Google Shape;1597;p125"/>
            <p:cNvGrpSpPr/>
            <p:nvPr/>
          </p:nvGrpSpPr>
          <p:grpSpPr>
            <a:xfrm>
              <a:off x="0" y="2585719"/>
              <a:ext cx="8210100" cy="2435100"/>
              <a:chOff x="0" y="0"/>
              <a:chExt cx="8210100" cy="2435100"/>
            </a:xfrm>
          </p:grpSpPr>
          <p:grpSp>
            <p:nvGrpSpPr>
              <p:cNvPr id="1598" name="Google Shape;1598;p125"/>
              <p:cNvGrpSpPr/>
              <p:nvPr/>
            </p:nvGrpSpPr>
            <p:grpSpPr>
              <a:xfrm>
                <a:off x="0" y="0"/>
                <a:ext cx="8210100" cy="2435100"/>
                <a:chOff x="0" y="0"/>
                <a:chExt cx="8210100" cy="2435100"/>
              </a:xfrm>
            </p:grpSpPr>
            <p:grpSp>
              <p:nvGrpSpPr>
                <p:cNvPr id="1599" name="Google Shape;1599;p125"/>
                <p:cNvGrpSpPr/>
                <p:nvPr/>
              </p:nvGrpSpPr>
              <p:grpSpPr>
                <a:xfrm>
                  <a:off x="0" y="0"/>
                  <a:ext cx="8210100" cy="2435100"/>
                  <a:chOff x="0" y="0"/>
                  <a:chExt cx="8210100" cy="2435100"/>
                </a:xfrm>
              </p:grpSpPr>
              <p:sp>
                <p:nvSpPr>
                  <p:cNvPr id="1600" name="Google Shape;1600;p125"/>
                  <p:cNvSpPr/>
                  <p:nvPr/>
                </p:nvSpPr>
                <p:spPr>
                  <a:xfrm>
                    <a:off x="0" y="0"/>
                    <a:ext cx="8210100" cy="2435100"/>
                  </a:xfrm>
                  <a:prstGeom prst="rect">
                    <a:avLst/>
                  </a:prstGeom>
                  <a:solidFill>
                    <a:srgbClr val="5B5854">
                      <a:alpha val="60000"/>
                    </a:srgbClr>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601" name="Google Shape;1601;p125"/>
                  <p:cNvSpPr txBox="1"/>
                  <p:nvPr/>
                </p:nvSpPr>
                <p:spPr>
                  <a:xfrm>
                    <a:off x="162574" y="154077"/>
                    <a:ext cx="7884900" cy="991200"/>
                  </a:xfrm>
                  <a:prstGeom prst="rect">
                    <a:avLst/>
                  </a:prstGeom>
                  <a:solidFill>
                    <a:srgbClr val="9A958E"/>
                  </a:solidFill>
                  <a:ln>
                    <a:noFill/>
                  </a:ln>
                </p:spPr>
                <p:txBody>
                  <a:bodyPr anchorCtr="0" anchor="t" bIns="24375" lIns="24375" spcFirstLastPara="1" rIns="24375" wrap="square" tIns="24375">
                    <a:noAutofit/>
                  </a:bodyPr>
                  <a:lstStyle/>
                  <a:p>
                    <a:pPr indent="0" lvl="0" marL="0" marR="0" rtl="0" algn="l">
                      <a:spcBef>
                        <a:spcPts val="0"/>
                      </a:spcBef>
                      <a:spcAft>
                        <a:spcPts val="0"/>
                      </a:spcAft>
                      <a:buClr>
                        <a:srgbClr val="FFFFFF"/>
                      </a:buClr>
                      <a:buSzPts val="1200"/>
                      <a:buFont typeface="Proxima Nova"/>
                      <a:buNone/>
                    </a:pPr>
                    <a:r>
                      <a:rPr b="0" lang="en-US" sz="1200" u="none">
                        <a:solidFill>
                          <a:srgbClr val="FFFFFF"/>
                        </a:solidFill>
                        <a:latin typeface="Proxima Nova"/>
                        <a:ea typeface="Proxima Nova"/>
                        <a:cs typeface="Proxima Nova"/>
                        <a:sym typeface="Proxima Nova"/>
                      </a:rPr>
                      <a:t>    San Diego State U</a:t>
                    </a:r>
                    <a:endParaRPr sz="2400">
                      <a:solidFill>
                        <a:schemeClr val="dk1"/>
                      </a:solidFill>
                      <a:latin typeface="Arial"/>
                      <a:ea typeface="Arial"/>
                      <a:cs typeface="Arial"/>
                      <a:sym typeface="Arial"/>
                    </a:endParaRPr>
                  </a:p>
                </p:txBody>
              </p:sp>
              <p:sp>
                <p:nvSpPr>
                  <p:cNvPr id="1602" name="Google Shape;1602;p125"/>
                  <p:cNvSpPr txBox="1"/>
                  <p:nvPr/>
                </p:nvSpPr>
                <p:spPr>
                  <a:xfrm>
                    <a:off x="162574" y="1280440"/>
                    <a:ext cx="2153100" cy="977700"/>
                  </a:xfrm>
                  <a:prstGeom prst="rect">
                    <a:avLst/>
                  </a:prstGeom>
                  <a:solidFill>
                    <a:srgbClr val="021F4B"/>
                  </a:solidFill>
                  <a:ln>
                    <a:noFill/>
                  </a:ln>
                </p:spPr>
                <p:txBody>
                  <a:bodyPr anchorCtr="0" anchor="t" bIns="12175" lIns="12175" spcFirstLastPara="1" rIns="12175" wrap="square" tIns="12175">
                    <a:noAutofit/>
                  </a:bodyPr>
                  <a:lstStyle/>
                  <a:p>
                    <a:pPr indent="0" lvl="0" marL="0" marR="0" rtl="0" algn="l">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 1880 </a:t>
                    </a:r>
                    <a:endParaRPr sz="2400">
                      <a:solidFill>
                        <a:schemeClr val="dk1"/>
                      </a:solidFill>
                      <a:latin typeface="Arial"/>
                      <a:ea typeface="Arial"/>
                      <a:cs typeface="Arial"/>
                      <a:sym typeface="Arial"/>
                    </a:endParaRPr>
                  </a:p>
                </p:txBody>
              </p:sp>
              <p:sp>
                <p:nvSpPr>
                  <p:cNvPr id="1603" name="Google Shape;1603;p125"/>
                  <p:cNvSpPr txBox="1"/>
                  <p:nvPr/>
                </p:nvSpPr>
                <p:spPr>
                  <a:xfrm>
                    <a:off x="2473418" y="1280440"/>
                    <a:ext cx="2270400" cy="977700"/>
                  </a:xfrm>
                  <a:prstGeom prst="rect">
                    <a:avLst/>
                  </a:prstGeom>
                  <a:solidFill>
                    <a:srgbClr val="5E5E5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127</a:t>
                    </a:r>
                    <a:endParaRPr sz="2400">
                      <a:solidFill>
                        <a:schemeClr val="dk1"/>
                      </a:solidFill>
                      <a:latin typeface="Arial"/>
                      <a:ea typeface="Arial"/>
                      <a:cs typeface="Arial"/>
                      <a:sym typeface="Arial"/>
                    </a:endParaRPr>
                  </a:p>
                </p:txBody>
              </p:sp>
              <p:sp>
                <p:nvSpPr>
                  <p:cNvPr id="1604" name="Google Shape;1604;p125"/>
                  <p:cNvSpPr txBox="1"/>
                  <p:nvPr/>
                </p:nvSpPr>
                <p:spPr>
                  <a:xfrm>
                    <a:off x="4901284" y="1280440"/>
                    <a:ext cx="3138300" cy="977700"/>
                  </a:xfrm>
                  <a:prstGeom prst="rect">
                    <a:avLst/>
                  </a:prstGeom>
                  <a:solidFill>
                    <a:srgbClr val="B68D1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154</a:t>
                    </a:r>
                    <a:r>
                      <a:rPr lang="en-US" sz="700">
                        <a:solidFill>
                          <a:srgbClr val="FFFFFF"/>
                        </a:solidFill>
                        <a:latin typeface="Proxima Nova Semibold"/>
                        <a:ea typeface="Proxima Nova Semibold"/>
                        <a:cs typeface="Proxima Nova Semibold"/>
                        <a:sym typeface="Proxima Nova Semibold"/>
                      </a:rPr>
                      <a:t>TB</a:t>
                    </a:r>
                    <a:endParaRPr sz="2400">
                      <a:solidFill>
                        <a:schemeClr val="dk1"/>
                      </a:solidFill>
                      <a:latin typeface="Arial"/>
                      <a:ea typeface="Arial"/>
                      <a:cs typeface="Arial"/>
                      <a:sym typeface="Arial"/>
                    </a:endParaRPr>
                  </a:p>
                </p:txBody>
              </p:sp>
            </p:grpSp>
            <p:sp>
              <p:nvSpPr>
                <p:cNvPr id="1605" name="Google Shape;1605;p125"/>
                <p:cNvSpPr txBox="1"/>
                <p:nvPr/>
              </p:nvSpPr>
              <p:spPr>
                <a:xfrm>
                  <a:off x="1914772" y="1277752"/>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C</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sp>
              <p:nvSpPr>
                <p:cNvPr id="1606" name="Google Shape;1606;p125"/>
                <p:cNvSpPr txBox="1"/>
                <p:nvPr/>
              </p:nvSpPr>
              <p:spPr>
                <a:xfrm>
                  <a:off x="4368257" y="1277752"/>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G</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grpSp>
          <p:sp>
            <p:nvSpPr>
              <p:cNvPr id="1607" name="Google Shape;1607;p125"/>
              <p:cNvSpPr/>
              <p:nvPr/>
            </p:nvSpPr>
            <p:spPr>
              <a:xfrm rot="10800000">
                <a:off x="416976" y="356409"/>
                <a:ext cx="381763" cy="627387"/>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2F86E4"/>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grpSp>
      <p:sp>
        <p:nvSpPr>
          <p:cNvPr id="1608" name="Google Shape;1608;p125"/>
          <p:cNvSpPr/>
          <p:nvPr/>
        </p:nvSpPr>
        <p:spPr>
          <a:xfrm rot="10800000">
            <a:off x="10185227" y="2849390"/>
            <a:ext cx="91636" cy="150569"/>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2F86E4"/>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609" name="Google Shape;1609;p125"/>
          <p:cNvSpPr/>
          <p:nvPr/>
        </p:nvSpPr>
        <p:spPr>
          <a:xfrm rot="10800000">
            <a:off x="10312763" y="2839842"/>
            <a:ext cx="91636" cy="150569"/>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00AEEF"/>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nvGrpSpPr>
          <p:cNvPr id="1610" name="Google Shape;1610;p125"/>
          <p:cNvGrpSpPr/>
          <p:nvPr/>
        </p:nvGrpSpPr>
        <p:grpSpPr>
          <a:xfrm>
            <a:off x="5623569" y="3598581"/>
            <a:ext cx="1970424" cy="584424"/>
            <a:chOff x="0" y="0"/>
            <a:chExt cx="8210100" cy="2435100"/>
          </a:xfrm>
        </p:grpSpPr>
        <p:grpSp>
          <p:nvGrpSpPr>
            <p:cNvPr id="1611" name="Google Shape;1611;p125"/>
            <p:cNvGrpSpPr/>
            <p:nvPr/>
          </p:nvGrpSpPr>
          <p:grpSpPr>
            <a:xfrm>
              <a:off x="0" y="0"/>
              <a:ext cx="8210100" cy="2435100"/>
              <a:chOff x="0" y="0"/>
              <a:chExt cx="8210100" cy="2435100"/>
            </a:xfrm>
          </p:grpSpPr>
          <p:grpSp>
            <p:nvGrpSpPr>
              <p:cNvPr id="1612" name="Google Shape;1612;p125"/>
              <p:cNvGrpSpPr/>
              <p:nvPr/>
            </p:nvGrpSpPr>
            <p:grpSpPr>
              <a:xfrm>
                <a:off x="0" y="0"/>
                <a:ext cx="8210100" cy="2435100"/>
                <a:chOff x="0" y="0"/>
                <a:chExt cx="8210100" cy="2435100"/>
              </a:xfrm>
            </p:grpSpPr>
            <p:sp>
              <p:nvSpPr>
                <p:cNvPr id="1613" name="Google Shape;1613;p125"/>
                <p:cNvSpPr/>
                <p:nvPr/>
              </p:nvSpPr>
              <p:spPr>
                <a:xfrm>
                  <a:off x="0" y="0"/>
                  <a:ext cx="8210100" cy="2435100"/>
                </a:xfrm>
                <a:prstGeom prst="rect">
                  <a:avLst/>
                </a:prstGeom>
                <a:solidFill>
                  <a:srgbClr val="5B5854">
                    <a:alpha val="60000"/>
                  </a:srgbClr>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614" name="Google Shape;1614;p125"/>
                <p:cNvSpPr txBox="1"/>
                <p:nvPr/>
              </p:nvSpPr>
              <p:spPr>
                <a:xfrm>
                  <a:off x="162574" y="154077"/>
                  <a:ext cx="7884900" cy="991200"/>
                </a:xfrm>
                <a:prstGeom prst="rect">
                  <a:avLst/>
                </a:prstGeom>
                <a:solidFill>
                  <a:srgbClr val="9A958E"/>
                </a:solidFill>
                <a:ln>
                  <a:noFill/>
                </a:ln>
              </p:spPr>
              <p:txBody>
                <a:bodyPr anchorCtr="0" anchor="t" bIns="24375" lIns="24375" spcFirstLastPara="1" rIns="24375" wrap="square" tIns="24375">
                  <a:noAutofit/>
                </a:bodyPr>
                <a:lstStyle/>
                <a:p>
                  <a:pPr indent="0" lvl="0" marL="0" marR="0" rtl="0" algn="l">
                    <a:spcBef>
                      <a:spcPts val="0"/>
                    </a:spcBef>
                    <a:spcAft>
                      <a:spcPts val="0"/>
                    </a:spcAft>
                    <a:buClr>
                      <a:srgbClr val="FFFFFF"/>
                    </a:buClr>
                    <a:buSzPts val="1200"/>
                    <a:buFont typeface="Proxima Nova"/>
                    <a:buNone/>
                  </a:pPr>
                  <a:r>
                    <a:rPr b="0" lang="en-US" sz="1200" u="none">
                      <a:solidFill>
                        <a:srgbClr val="FFFFFF"/>
                      </a:solidFill>
                      <a:latin typeface="Proxima Nova"/>
                      <a:ea typeface="Proxima Nova"/>
                      <a:cs typeface="Proxima Nova"/>
                      <a:sym typeface="Proxima Nova"/>
                    </a:rPr>
                    <a:t>    UC Santa Barbara</a:t>
                  </a:r>
                  <a:endParaRPr sz="2400">
                    <a:solidFill>
                      <a:schemeClr val="dk1"/>
                    </a:solidFill>
                    <a:latin typeface="Arial"/>
                    <a:ea typeface="Arial"/>
                    <a:cs typeface="Arial"/>
                    <a:sym typeface="Arial"/>
                  </a:endParaRPr>
                </a:p>
              </p:txBody>
            </p:sp>
            <p:sp>
              <p:nvSpPr>
                <p:cNvPr id="1615" name="Google Shape;1615;p125"/>
                <p:cNvSpPr txBox="1"/>
                <p:nvPr/>
              </p:nvSpPr>
              <p:spPr>
                <a:xfrm>
                  <a:off x="162574" y="1280440"/>
                  <a:ext cx="2153100" cy="977700"/>
                </a:xfrm>
                <a:prstGeom prst="rect">
                  <a:avLst/>
                </a:prstGeom>
                <a:solidFill>
                  <a:srgbClr val="021F4B"/>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124 </a:t>
                  </a:r>
                  <a:endParaRPr sz="2400">
                    <a:solidFill>
                      <a:schemeClr val="dk1"/>
                    </a:solidFill>
                    <a:latin typeface="Arial"/>
                    <a:ea typeface="Arial"/>
                    <a:cs typeface="Arial"/>
                    <a:sym typeface="Arial"/>
                  </a:endParaRPr>
                </a:p>
              </p:txBody>
            </p:sp>
            <p:sp>
              <p:nvSpPr>
                <p:cNvPr id="1616" name="Google Shape;1616;p125"/>
                <p:cNvSpPr txBox="1"/>
                <p:nvPr/>
              </p:nvSpPr>
              <p:spPr>
                <a:xfrm>
                  <a:off x="2473418" y="1280440"/>
                  <a:ext cx="2270400" cy="977700"/>
                </a:xfrm>
                <a:prstGeom prst="rect">
                  <a:avLst/>
                </a:prstGeom>
                <a:solidFill>
                  <a:srgbClr val="5E5E5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12</a:t>
                  </a:r>
                  <a:endParaRPr sz="2400">
                    <a:solidFill>
                      <a:schemeClr val="dk1"/>
                    </a:solidFill>
                    <a:latin typeface="Arial"/>
                    <a:ea typeface="Arial"/>
                    <a:cs typeface="Arial"/>
                    <a:sym typeface="Arial"/>
                  </a:endParaRPr>
                </a:p>
              </p:txBody>
            </p:sp>
            <p:sp>
              <p:nvSpPr>
                <p:cNvPr id="1617" name="Google Shape;1617;p125"/>
                <p:cNvSpPr txBox="1"/>
                <p:nvPr/>
              </p:nvSpPr>
              <p:spPr>
                <a:xfrm>
                  <a:off x="4901284" y="1280440"/>
                  <a:ext cx="3138300" cy="977700"/>
                </a:xfrm>
                <a:prstGeom prst="rect">
                  <a:avLst/>
                </a:prstGeom>
                <a:solidFill>
                  <a:srgbClr val="B68D1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129</a:t>
                  </a:r>
                  <a:r>
                    <a:rPr lang="en-US" sz="700">
                      <a:solidFill>
                        <a:srgbClr val="FFFFFF"/>
                      </a:solidFill>
                      <a:latin typeface="Proxima Nova Semibold"/>
                      <a:ea typeface="Proxima Nova Semibold"/>
                      <a:cs typeface="Proxima Nova Semibold"/>
                      <a:sym typeface="Proxima Nova Semibold"/>
                    </a:rPr>
                    <a:t>TB</a:t>
                  </a:r>
                  <a:endParaRPr sz="2400">
                    <a:solidFill>
                      <a:schemeClr val="dk1"/>
                    </a:solidFill>
                    <a:latin typeface="Arial"/>
                    <a:ea typeface="Arial"/>
                    <a:cs typeface="Arial"/>
                    <a:sym typeface="Arial"/>
                  </a:endParaRPr>
                </a:p>
              </p:txBody>
            </p:sp>
          </p:grpSp>
          <p:sp>
            <p:nvSpPr>
              <p:cNvPr id="1618" name="Google Shape;1618;p125"/>
              <p:cNvSpPr txBox="1"/>
              <p:nvPr/>
            </p:nvSpPr>
            <p:spPr>
              <a:xfrm>
                <a:off x="1914772" y="1288792"/>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C</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sp>
            <p:nvSpPr>
              <p:cNvPr id="1619" name="Google Shape;1619;p125"/>
              <p:cNvSpPr txBox="1"/>
              <p:nvPr/>
            </p:nvSpPr>
            <p:spPr>
              <a:xfrm>
                <a:off x="4368260" y="1288792"/>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G</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grpSp>
        <p:sp>
          <p:nvSpPr>
            <p:cNvPr id="1620" name="Google Shape;1620;p125"/>
            <p:cNvSpPr/>
            <p:nvPr/>
          </p:nvSpPr>
          <p:spPr>
            <a:xfrm rot="10800000">
              <a:off x="392839" y="334350"/>
              <a:ext cx="381763" cy="627387"/>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6AEFAD"/>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sp>
        <p:nvSpPr>
          <p:cNvPr id="1621" name="Google Shape;1621;p125"/>
          <p:cNvSpPr/>
          <p:nvPr/>
        </p:nvSpPr>
        <p:spPr>
          <a:xfrm rot="10800000">
            <a:off x="7527160" y="3082317"/>
            <a:ext cx="91636" cy="150569"/>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6AEFAD"/>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nvGrpSpPr>
          <p:cNvPr id="1622" name="Google Shape;1622;p125"/>
          <p:cNvGrpSpPr/>
          <p:nvPr/>
        </p:nvGrpSpPr>
        <p:grpSpPr>
          <a:xfrm>
            <a:off x="5192784" y="1487017"/>
            <a:ext cx="1970424" cy="584424"/>
            <a:chOff x="0" y="0"/>
            <a:chExt cx="8210100" cy="2435100"/>
          </a:xfrm>
        </p:grpSpPr>
        <p:grpSp>
          <p:nvGrpSpPr>
            <p:cNvPr id="1623" name="Google Shape;1623;p125"/>
            <p:cNvGrpSpPr/>
            <p:nvPr/>
          </p:nvGrpSpPr>
          <p:grpSpPr>
            <a:xfrm>
              <a:off x="0" y="0"/>
              <a:ext cx="8210100" cy="2435100"/>
              <a:chOff x="0" y="0"/>
              <a:chExt cx="8210100" cy="2435100"/>
            </a:xfrm>
          </p:grpSpPr>
          <p:grpSp>
            <p:nvGrpSpPr>
              <p:cNvPr id="1624" name="Google Shape;1624;p125"/>
              <p:cNvGrpSpPr/>
              <p:nvPr/>
            </p:nvGrpSpPr>
            <p:grpSpPr>
              <a:xfrm>
                <a:off x="0" y="0"/>
                <a:ext cx="8210100" cy="2435100"/>
                <a:chOff x="0" y="0"/>
                <a:chExt cx="8210100" cy="2435100"/>
              </a:xfrm>
            </p:grpSpPr>
            <p:sp>
              <p:nvSpPr>
                <p:cNvPr id="1625" name="Google Shape;1625;p125"/>
                <p:cNvSpPr/>
                <p:nvPr/>
              </p:nvSpPr>
              <p:spPr>
                <a:xfrm>
                  <a:off x="0" y="0"/>
                  <a:ext cx="8210100" cy="2435100"/>
                </a:xfrm>
                <a:prstGeom prst="rect">
                  <a:avLst/>
                </a:prstGeom>
                <a:solidFill>
                  <a:srgbClr val="5B5854">
                    <a:alpha val="60000"/>
                  </a:srgbClr>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626" name="Google Shape;1626;p125"/>
                <p:cNvSpPr txBox="1"/>
                <p:nvPr/>
              </p:nvSpPr>
              <p:spPr>
                <a:xfrm>
                  <a:off x="162572" y="154078"/>
                  <a:ext cx="7884900" cy="991200"/>
                </a:xfrm>
                <a:prstGeom prst="rect">
                  <a:avLst/>
                </a:prstGeom>
                <a:solidFill>
                  <a:srgbClr val="9A958E"/>
                </a:solidFill>
                <a:ln>
                  <a:noFill/>
                </a:ln>
              </p:spPr>
              <p:txBody>
                <a:bodyPr anchorCtr="0" anchor="t" bIns="24375" lIns="24375" spcFirstLastPara="1" rIns="24375" wrap="square" tIns="24375">
                  <a:noAutofit/>
                </a:bodyPr>
                <a:lstStyle/>
                <a:p>
                  <a:pPr indent="0" lvl="0" marL="0" marR="0" rtl="0" algn="l">
                    <a:spcBef>
                      <a:spcPts val="0"/>
                    </a:spcBef>
                    <a:spcAft>
                      <a:spcPts val="0"/>
                    </a:spcAft>
                    <a:buClr>
                      <a:srgbClr val="FFFFFF"/>
                    </a:buClr>
                    <a:buSzPts val="1200"/>
                    <a:buFont typeface="Proxima Nova"/>
                    <a:buNone/>
                  </a:pPr>
                  <a:r>
                    <a:rPr b="0" lang="en-US" sz="1200" u="none">
                      <a:solidFill>
                        <a:srgbClr val="FFFFFF"/>
                      </a:solidFill>
                      <a:latin typeface="Proxima Nova"/>
                      <a:ea typeface="Proxima Nova"/>
                      <a:cs typeface="Proxima Nova"/>
                      <a:sym typeface="Proxima Nova"/>
                    </a:rPr>
                    <a:t>    UC Merced</a:t>
                  </a:r>
                  <a:endParaRPr sz="2400">
                    <a:solidFill>
                      <a:schemeClr val="dk1"/>
                    </a:solidFill>
                    <a:latin typeface="Arial"/>
                    <a:ea typeface="Arial"/>
                    <a:cs typeface="Arial"/>
                    <a:sym typeface="Arial"/>
                  </a:endParaRPr>
                </a:p>
              </p:txBody>
            </p:sp>
            <p:sp>
              <p:nvSpPr>
                <p:cNvPr id="1627" name="Google Shape;1627;p125"/>
                <p:cNvSpPr txBox="1"/>
                <p:nvPr/>
              </p:nvSpPr>
              <p:spPr>
                <a:xfrm>
                  <a:off x="162574" y="1280440"/>
                  <a:ext cx="2153100" cy="977700"/>
                </a:xfrm>
                <a:prstGeom prst="rect">
                  <a:avLst/>
                </a:prstGeom>
                <a:solidFill>
                  <a:srgbClr val="021F4B"/>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84 </a:t>
                  </a:r>
                  <a:endParaRPr sz="2400">
                    <a:solidFill>
                      <a:schemeClr val="dk1"/>
                    </a:solidFill>
                    <a:latin typeface="Arial"/>
                    <a:ea typeface="Arial"/>
                    <a:cs typeface="Arial"/>
                    <a:sym typeface="Arial"/>
                  </a:endParaRPr>
                </a:p>
              </p:txBody>
            </p:sp>
            <p:sp>
              <p:nvSpPr>
                <p:cNvPr id="1628" name="Google Shape;1628;p125"/>
                <p:cNvSpPr txBox="1"/>
                <p:nvPr/>
              </p:nvSpPr>
              <p:spPr>
                <a:xfrm>
                  <a:off x="2473418" y="1280440"/>
                  <a:ext cx="2270400" cy="977700"/>
                </a:xfrm>
                <a:prstGeom prst="rect">
                  <a:avLst/>
                </a:prstGeom>
                <a:solidFill>
                  <a:srgbClr val="5E5E5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15</a:t>
                  </a:r>
                  <a:endParaRPr sz="2400">
                    <a:solidFill>
                      <a:schemeClr val="dk1"/>
                    </a:solidFill>
                    <a:latin typeface="Arial"/>
                    <a:ea typeface="Arial"/>
                    <a:cs typeface="Arial"/>
                    <a:sym typeface="Arial"/>
                  </a:endParaRPr>
                </a:p>
              </p:txBody>
            </p:sp>
            <p:sp>
              <p:nvSpPr>
                <p:cNvPr id="1629" name="Google Shape;1629;p125"/>
                <p:cNvSpPr txBox="1"/>
                <p:nvPr/>
              </p:nvSpPr>
              <p:spPr>
                <a:xfrm>
                  <a:off x="4901284" y="1280440"/>
                  <a:ext cx="3138300" cy="977700"/>
                </a:xfrm>
                <a:prstGeom prst="rect">
                  <a:avLst/>
                </a:prstGeom>
                <a:solidFill>
                  <a:srgbClr val="B68D1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0</a:t>
                  </a:r>
                  <a:r>
                    <a:rPr lang="en-US" sz="700">
                      <a:solidFill>
                        <a:srgbClr val="FFFFFF"/>
                      </a:solidFill>
                      <a:latin typeface="Proxima Nova Semibold"/>
                      <a:ea typeface="Proxima Nova Semibold"/>
                      <a:cs typeface="Proxima Nova Semibold"/>
                      <a:sym typeface="Proxima Nova Semibold"/>
                    </a:rPr>
                    <a:t>TB</a:t>
                  </a:r>
                  <a:endParaRPr sz="2400">
                    <a:solidFill>
                      <a:schemeClr val="dk1"/>
                    </a:solidFill>
                    <a:latin typeface="Arial"/>
                    <a:ea typeface="Arial"/>
                    <a:cs typeface="Arial"/>
                    <a:sym typeface="Arial"/>
                  </a:endParaRPr>
                </a:p>
              </p:txBody>
            </p:sp>
          </p:grpSp>
          <p:sp>
            <p:nvSpPr>
              <p:cNvPr id="1630" name="Google Shape;1630;p125"/>
              <p:cNvSpPr txBox="1"/>
              <p:nvPr/>
            </p:nvSpPr>
            <p:spPr>
              <a:xfrm>
                <a:off x="1914772" y="1288792"/>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C</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sp>
            <p:nvSpPr>
              <p:cNvPr id="1631" name="Google Shape;1631;p125"/>
              <p:cNvSpPr txBox="1"/>
              <p:nvPr/>
            </p:nvSpPr>
            <p:spPr>
              <a:xfrm>
                <a:off x="4368260" y="1288792"/>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G</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grpSp>
        <p:sp>
          <p:nvSpPr>
            <p:cNvPr id="1632" name="Google Shape;1632;p125"/>
            <p:cNvSpPr/>
            <p:nvPr/>
          </p:nvSpPr>
          <p:spPr>
            <a:xfrm rot="10800000">
              <a:off x="392839" y="334350"/>
              <a:ext cx="381763" cy="627387"/>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6AEFAD"/>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sp>
        <p:nvSpPr>
          <p:cNvPr id="1633" name="Google Shape;1633;p125"/>
          <p:cNvSpPr/>
          <p:nvPr/>
        </p:nvSpPr>
        <p:spPr>
          <a:xfrm rot="10800000">
            <a:off x="4915299" y="1941346"/>
            <a:ext cx="91636" cy="150569"/>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6AEFAD"/>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nvGrpSpPr>
          <p:cNvPr id="1634" name="Google Shape;1634;p125"/>
          <p:cNvGrpSpPr/>
          <p:nvPr/>
        </p:nvGrpSpPr>
        <p:grpSpPr>
          <a:xfrm>
            <a:off x="7751661" y="3313605"/>
            <a:ext cx="1970424" cy="2446142"/>
            <a:chOff x="0" y="0"/>
            <a:chExt cx="8210100" cy="10192259"/>
          </a:xfrm>
        </p:grpSpPr>
        <p:grpSp>
          <p:nvGrpSpPr>
            <p:cNvPr id="1635" name="Google Shape;1635;p125"/>
            <p:cNvGrpSpPr/>
            <p:nvPr/>
          </p:nvGrpSpPr>
          <p:grpSpPr>
            <a:xfrm>
              <a:off x="0" y="0"/>
              <a:ext cx="8210100" cy="2435100"/>
              <a:chOff x="0" y="0"/>
              <a:chExt cx="8210100" cy="2435100"/>
            </a:xfrm>
          </p:grpSpPr>
          <p:grpSp>
            <p:nvGrpSpPr>
              <p:cNvPr id="1636" name="Google Shape;1636;p125"/>
              <p:cNvGrpSpPr/>
              <p:nvPr/>
            </p:nvGrpSpPr>
            <p:grpSpPr>
              <a:xfrm>
                <a:off x="0" y="0"/>
                <a:ext cx="8210100" cy="2435100"/>
                <a:chOff x="0" y="0"/>
                <a:chExt cx="8210100" cy="2435100"/>
              </a:xfrm>
            </p:grpSpPr>
            <p:grpSp>
              <p:nvGrpSpPr>
                <p:cNvPr id="1637" name="Google Shape;1637;p125"/>
                <p:cNvGrpSpPr/>
                <p:nvPr/>
              </p:nvGrpSpPr>
              <p:grpSpPr>
                <a:xfrm>
                  <a:off x="0" y="0"/>
                  <a:ext cx="8210100" cy="2435100"/>
                  <a:chOff x="0" y="0"/>
                  <a:chExt cx="8210100" cy="2435100"/>
                </a:xfrm>
              </p:grpSpPr>
              <p:sp>
                <p:nvSpPr>
                  <p:cNvPr id="1638" name="Google Shape;1638;p125"/>
                  <p:cNvSpPr/>
                  <p:nvPr/>
                </p:nvSpPr>
                <p:spPr>
                  <a:xfrm>
                    <a:off x="0" y="0"/>
                    <a:ext cx="8210100" cy="2435100"/>
                  </a:xfrm>
                  <a:prstGeom prst="rect">
                    <a:avLst/>
                  </a:prstGeom>
                  <a:solidFill>
                    <a:srgbClr val="5B5854">
                      <a:alpha val="60000"/>
                    </a:srgbClr>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639" name="Google Shape;1639;p125"/>
                  <p:cNvSpPr txBox="1"/>
                  <p:nvPr/>
                </p:nvSpPr>
                <p:spPr>
                  <a:xfrm>
                    <a:off x="162574" y="154077"/>
                    <a:ext cx="7884900" cy="991200"/>
                  </a:xfrm>
                  <a:prstGeom prst="rect">
                    <a:avLst/>
                  </a:prstGeom>
                  <a:solidFill>
                    <a:srgbClr val="9A958E"/>
                  </a:solidFill>
                  <a:ln>
                    <a:noFill/>
                  </a:ln>
                </p:spPr>
                <p:txBody>
                  <a:bodyPr anchorCtr="0" anchor="t" bIns="24375" lIns="24375" spcFirstLastPara="1" rIns="24375" wrap="square" tIns="24375">
                    <a:noAutofit/>
                  </a:bodyPr>
                  <a:lstStyle/>
                  <a:p>
                    <a:pPr indent="0" lvl="0" marL="0" marR="0" rtl="0" algn="l">
                      <a:spcBef>
                        <a:spcPts val="0"/>
                      </a:spcBef>
                      <a:spcAft>
                        <a:spcPts val="0"/>
                      </a:spcAft>
                      <a:buClr>
                        <a:srgbClr val="FFFFFF"/>
                      </a:buClr>
                      <a:buSzPts val="1200"/>
                      <a:buFont typeface="Proxima Nova"/>
                      <a:buNone/>
                    </a:pPr>
                    <a:r>
                      <a:rPr b="0" lang="en-US" sz="1200" u="none">
                        <a:solidFill>
                          <a:srgbClr val="FFFFFF"/>
                        </a:solidFill>
                        <a:latin typeface="Proxima Nova"/>
                        <a:ea typeface="Proxima Nova"/>
                        <a:cs typeface="Proxima Nova"/>
                        <a:sym typeface="Proxima Nova"/>
                      </a:rPr>
                      <a:t>    UC Los Angeles</a:t>
                    </a:r>
                    <a:endParaRPr sz="2400">
                      <a:solidFill>
                        <a:schemeClr val="dk1"/>
                      </a:solidFill>
                      <a:latin typeface="Arial"/>
                      <a:ea typeface="Arial"/>
                      <a:cs typeface="Arial"/>
                      <a:sym typeface="Arial"/>
                    </a:endParaRPr>
                  </a:p>
                </p:txBody>
              </p:sp>
              <p:sp>
                <p:nvSpPr>
                  <p:cNvPr id="1640" name="Google Shape;1640;p125"/>
                  <p:cNvSpPr txBox="1"/>
                  <p:nvPr/>
                </p:nvSpPr>
                <p:spPr>
                  <a:xfrm>
                    <a:off x="162574" y="1280440"/>
                    <a:ext cx="2153100" cy="977700"/>
                  </a:xfrm>
                  <a:prstGeom prst="rect">
                    <a:avLst/>
                  </a:prstGeom>
                  <a:solidFill>
                    <a:srgbClr val="021F4B"/>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72 </a:t>
                    </a:r>
                    <a:endParaRPr sz="2400">
                      <a:solidFill>
                        <a:schemeClr val="dk1"/>
                      </a:solidFill>
                      <a:latin typeface="Arial"/>
                      <a:ea typeface="Arial"/>
                      <a:cs typeface="Arial"/>
                      <a:sym typeface="Arial"/>
                    </a:endParaRPr>
                  </a:p>
                </p:txBody>
              </p:sp>
              <p:sp>
                <p:nvSpPr>
                  <p:cNvPr id="1641" name="Google Shape;1641;p125"/>
                  <p:cNvSpPr txBox="1"/>
                  <p:nvPr/>
                </p:nvSpPr>
                <p:spPr>
                  <a:xfrm>
                    <a:off x="2473418" y="1280440"/>
                    <a:ext cx="2270400" cy="977700"/>
                  </a:xfrm>
                  <a:prstGeom prst="rect">
                    <a:avLst/>
                  </a:prstGeom>
                  <a:solidFill>
                    <a:srgbClr val="5E5E5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0</a:t>
                    </a:r>
                    <a:endParaRPr sz="2400">
                      <a:solidFill>
                        <a:schemeClr val="dk1"/>
                      </a:solidFill>
                      <a:latin typeface="Arial"/>
                      <a:ea typeface="Arial"/>
                      <a:cs typeface="Arial"/>
                      <a:sym typeface="Arial"/>
                    </a:endParaRPr>
                  </a:p>
                </p:txBody>
              </p:sp>
              <p:sp>
                <p:nvSpPr>
                  <p:cNvPr id="1642" name="Google Shape;1642;p125"/>
                  <p:cNvSpPr txBox="1"/>
                  <p:nvPr/>
                </p:nvSpPr>
                <p:spPr>
                  <a:xfrm>
                    <a:off x="4901284" y="1280440"/>
                    <a:ext cx="3138300" cy="977700"/>
                  </a:xfrm>
                  <a:prstGeom prst="rect">
                    <a:avLst/>
                  </a:prstGeom>
                  <a:solidFill>
                    <a:srgbClr val="B68D1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0</a:t>
                    </a:r>
                    <a:r>
                      <a:rPr lang="en-US" sz="700">
                        <a:solidFill>
                          <a:srgbClr val="FFFFFF"/>
                        </a:solidFill>
                        <a:latin typeface="Proxima Nova Semibold"/>
                        <a:ea typeface="Proxima Nova Semibold"/>
                        <a:cs typeface="Proxima Nova Semibold"/>
                        <a:sym typeface="Proxima Nova Semibold"/>
                      </a:rPr>
                      <a:t>TB</a:t>
                    </a:r>
                    <a:endParaRPr sz="2400">
                      <a:solidFill>
                        <a:schemeClr val="dk1"/>
                      </a:solidFill>
                      <a:latin typeface="Arial"/>
                      <a:ea typeface="Arial"/>
                      <a:cs typeface="Arial"/>
                      <a:sym typeface="Arial"/>
                    </a:endParaRPr>
                  </a:p>
                </p:txBody>
              </p:sp>
            </p:grpSp>
            <p:sp>
              <p:nvSpPr>
                <p:cNvPr id="1643" name="Google Shape;1643;p125"/>
                <p:cNvSpPr txBox="1"/>
                <p:nvPr/>
              </p:nvSpPr>
              <p:spPr>
                <a:xfrm>
                  <a:off x="1914772" y="1273791"/>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C</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sp>
              <p:nvSpPr>
                <p:cNvPr id="1644" name="Google Shape;1644;p125"/>
                <p:cNvSpPr txBox="1"/>
                <p:nvPr/>
              </p:nvSpPr>
              <p:spPr>
                <a:xfrm>
                  <a:off x="4368257" y="1273791"/>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G</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grpSp>
          <p:sp>
            <p:nvSpPr>
              <p:cNvPr id="1645" name="Google Shape;1645;p125"/>
              <p:cNvSpPr/>
              <p:nvPr/>
            </p:nvSpPr>
            <p:spPr>
              <a:xfrm rot="10800000">
                <a:off x="398585" y="321569"/>
                <a:ext cx="381763" cy="627387"/>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00AEEF"/>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grpSp>
          <p:nvGrpSpPr>
            <p:cNvPr id="1646" name="Google Shape;1646;p125"/>
            <p:cNvGrpSpPr/>
            <p:nvPr/>
          </p:nvGrpSpPr>
          <p:grpSpPr>
            <a:xfrm>
              <a:off x="0" y="5171439"/>
              <a:ext cx="8210100" cy="2435100"/>
              <a:chOff x="0" y="0"/>
              <a:chExt cx="8210100" cy="2435100"/>
            </a:xfrm>
          </p:grpSpPr>
          <p:grpSp>
            <p:nvGrpSpPr>
              <p:cNvPr id="1647" name="Google Shape;1647;p125"/>
              <p:cNvGrpSpPr/>
              <p:nvPr/>
            </p:nvGrpSpPr>
            <p:grpSpPr>
              <a:xfrm>
                <a:off x="0" y="0"/>
                <a:ext cx="8210100" cy="2435100"/>
                <a:chOff x="0" y="0"/>
                <a:chExt cx="8210100" cy="2435100"/>
              </a:xfrm>
            </p:grpSpPr>
            <p:grpSp>
              <p:nvGrpSpPr>
                <p:cNvPr id="1648" name="Google Shape;1648;p125"/>
                <p:cNvGrpSpPr/>
                <p:nvPr/>
              </p:nvGrpSpPr>
              <p:grpSpPr>
                <a:xfrm>
                  <a:off x="0" y="0"/>
                  <a:ext cx="8210100" cy="2435100"/>
                  <a:chOff x="0" y="0"/>
                  <a:chExt cx="8210100" cy="2435100"/>
                </a:xfrm>
              </p:grpSpPr>
              <p:sp>
                <p:nvSpPr>
                  <p:cNvPr id="1649" name="Google Shape;1649;p125"/>
                  <p:cNvSpPr/>
                  <p:nvPr/>
                </p:nvSpPr>
                <p:spPr>
                  <a:xfrm>
                    <a:off x="0" y="0"/>
                    <a:ext cx="8210100" cy="2435100"/>
                  </a:xfrm>
                  <a:prstGeom prst="rect">
                    <a:avLst/>
                  </a:prstGeom>
                  <a:solidFill>
                    <a:srgbClr val="5B5854">
                      <a:alpha val="60000"/>
                    </a:srgbClr>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650" name="Google Shape;1650;p125"/>
                  <p:cNvSpPr txBox="1"/>
                  <p:nvPr/>
                </p:nvSpPr>
                <p:spPr>
                  <a:xfrm>
                    <a:off x="162574" y="154077"/>
                    <a:ext cx="7884900" cy="991200"/>
                  </a:xfrm>
                  <a:prstGeom prst="rect">
                    <a:avLst/>
                  </a:prstGeom>
                  <a:solidFill>
                    <a:srgbClr val="9A958E"/>
                  </a:solidFill>
                  <a:ln>
                    <a:noFill/>
                  </a:ln>
                </p:spPr>
                <p:txBody>
                  <a:bodyPr anchorCtr="0" anchor="t" bIns="24375" lIns="24375" spcFirstLastPara="1" rIns="24375" wrap="square" tIns="24375">
                    <a:noAutofit/>
                  </a:bodyPr>
                  <a:lstStyle/>
                  <a:p>
                    <a:pPr indent="0" lvl="0" marL="0" marR="0" rtl="0" algn="l">
                      <a:spcBef>
                        <a:spcPts val="0"/>
                      </a:spcBef>
                      <a:spcAft>
                        <a:spcPts val="0"/>
                      </a:spcAft>
                      <a:buClr>
                        <a:srgbClr val="FFFFFF"/>
                      </a:buClr>
                      <a:buSzPts val="1200"/>
                      <a:buFont typeface="Proxima Nova"/>
                      <a:buNone/>
                    </a:pPr>
                    <a:r>
                      <a:rPr b="0" lang="en-US" sz="1200" u="none">
                        <a:solidFill>
                          <a:srgbClr val="FFFFFF"/>
                        </a:solidFill>
                        <a:latin typeface="Proxima Nova"/>
                        <a:ea typeface="Proxima Nova"/>
                        <a:cs typeface="Proxima Nova"/>
                        <a:sym typeface="Proxima Nova"/>
                      </a:rPr>
                      <a:t>    Caltech</a:t>
                    </a:r>
                    <a:endParaRPr sz="2400">
                      <a:solidFill>
                        <a:schemeClr val="dk1"/>
                      </a:solidFill>
                      <a:latin typeface="Arial"/>
                      <a:ea typeface="Arial"/>
                      <a:cs typeface="Arial"/>
                      <a:sym typeface="Arial"/>
                    </a:endParaRPr>
                  </a:p>
                </p:txBody>
              </p:sp>
              <p:sp>
                <p:nvSpPr>
                  <p:cNvPr id="1651" name="Google Shape;1651;p125"/>
                  <p:cNvSpPr txBox="1"/>
                  <p:nvPr/>
                </p:nvSpPr>
                <p:spPr>
                  <a:xfrm>
                    <a:off x="162574" y="1280440"/>
                    <a:ext cx="2153100" cy="977700"/>
                  </a:xfrm>
                  <a:prstGeom prst="rect">
                    <a:avLst/>
                  </a:prstGeom>
                  <a:solidFill>
                    <a:srgbClr val="021F4B"/>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72 </a:t>
                    </a:r>
                    <a:endParaRPr sz="2400">
                      <a:solidFill>
                        <a:schemeClr val="dk1"/>
                      </a:solidFill>
                      <a:latin typeface="Arial"/>
                      <a:ea typeface="Arial"/>
                      <a:cs typeface="Arial"/>
                      <a:sym typeface="Arial"/>
                    </a:endParaRPr>
                  </a:p>
                </p:txBody>
              </p:sp>
              <p:sp>
                <p:nvSpPr>
                  <p:cNvPr id="1652" name="Google Shape;1652;p125"/>
                  <p:cNvSpPr txBox="1"/>
                  <p:nvPr/>
                </p:nvSpPr>
                <p:spPr>
                  <a:xfrm>
                    <a:off x="2473418" y="1280440"/>
                    <a:ext cx="2270400" cy="977700"/>
                  </a:xfrm>
                  <a:prstGeom prst="rect">
                    <a:avLst/>
                  </a:prstGeom>
                  <a:solidFill>
                    <a:srgbClr val="5E5E5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0</a:t>
                    </a:r>
                    <a:endParaRPr sz="2400">
                      <a:solidFill>
                        <a:schemeClr val="dk1"/>
                      </a:solidFill>
                      <a:latin typeface="Arial"/>
                      <a:ea typeface="Arial"/>
                      <a:cs typeface="Arial"/>
                      <a:sym typeface="Arial"/>
                    </a:endParaRPr>
                  </a:p>
                </p:txBody>
              </p:sp>
              <p:sp>
                <p:nvSpPr>
                  <p:cNvPr id="1653" name="Google Shape;1653;p125"/>
                  <p:cNvSpPr txBox="1"/>
                  <p:nvPr/>
                </p:nvSpPr>
                <p:spPr>
                  <a:xfrm>
                    <a:off x="4901284" y="1280440"/>
                    <a:ext cx="3138300" cy="977700"/>
                  </a:xfrm>
                  <a:prstGeom prst="rect">
                    <a:avLst/>
                  </a:prstGeom>
                  <a:solidFill>
                    <a:srgbClr val="B68D1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350</a:t>
                    </a:r>
                    <a:r>
                      <a:rPr lang="en-US" sz="700">
                        <a:solidFill>
                          <a:srgbClr val="FFFFFF"/>
                        </a:solidFill>
                        <a:latin typeface="Proxima Nova Semibold"/>
                        <a:ea typeface="Proxima Nova Semibold"/>
                        <a:cs typeface="Proxima Nova Semibold"/>
                        <a:sym typeface="Proxima Nova Semibold"/>
                      </a:rPr>
                      <a:t>TB</a:t>
                    </a:r>
                    <a:endParaRPr sz="2400">
                      <a:solidFill>
                        <a:schemeClr val="dk1"/>
                      </a:solidFill>
                      <a:latin typeface="Arial"/>
                      <a:ea typeface="Arial"/>
                      <a:cs typeface="Arial"/>
                      <a:sym typeface="Arial"/>
                    </a:endParaRPr>
                  </a:p>
                </p:txBody>
              </p:sp>
            </p:grpSp>
            <p:sp>
              <p:nvSpPr>
                <p:cNvPr id="1654" name="Google Shape;1654;p125"/>
                <p:cNvSpPr txBox="1"/>
                <p:nvPr/>
              </p:nvSpPr>
              <p:spPr>
                <a:xfrm>
                  <a:off x="1914772" y="1288792"/>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C</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sp>
              <p:nvSpPr>
                <p:cNvPr id="1655" name="Google Shape;1655;p125"/>
                <p:cNvSpPr txBox="1"/>
                <p:nvPr/>
              </p:nvSpPr>
              <p:spPr>
                <a:xfrm>
                  <a:off x="4368260" y="1288792"/>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G</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grpSp>
          <p:sp>
            <p:nvSpPr>
              <p:cNvPr id="1656" name="Google Shape;1656;p125"/>
              <p:cNvSpPr/>
              <p:nvPr/>
            </p:nvSpPr>
            <p:spPr>
              <a:xfrm rot="10800000">
                <a:off x="392839" y="334350"/>
                <a:ext cx="381763" cy="627387"/>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24EBEF"/>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grpSp>
          <p:nvGrpSpPr>
            <p:cNvPr id="1657" name="Google Shape;1657;p125"/>
            <p:cNvGrpSpPr/>
            <p:nvPr/>
          </p:nvGrpSpPr>
          <p:grpSpPr>
            <a:xfrm>
              <a:off x="0" y="2585719"/>
              <a:ext cx="8210100" cy="2435100"/>
              <a:chOff x="0" y="0"/>
              <a:chExt cx="8210100" cy="2435100"/>
            </a:xfrm>
          </p:grpSpPr>
          <p:grpSp>
            <p:nvGrpSpPr>
              <p:cNvPr id="1658" name="Google Shape;1658;p125"/>
              <p:cNvGrpSpPr/>
              <p:nvPr/>
            </p:nvGrpSpPr>
            <p:grpSpPr>
              <a:xfrm>
                <a:off x="0" y="0"/>
                <a:ext cx="8210100" cy="2435100"/>
                <a:chOff x="0" y="0"/>
                <a:chExt cx="8210100" cy="2435100"/>
              </a:xfrm>
            </p:grpSpPr>
            <p:grpSp>
              <p:nvGrpSpPr>
                <p:cNvPr id="1659" name="Google Shape;1659;p125"/>
                <p:cNvGrpSpPr/>
                <p:nvPr/>
              </p:nvGrpSpPr>
              <p:grpSpPr>
                <a:xfrm>
                  <a:off x="0" y="0"/>
                  <a:ext cx="8210100" cy="2435100"/>
                  <a:chOff x="0" y="0"/>
                  <a:chExt cx="8210100" cy="2435100"/>
                </a:xfrm>
              </p:grpSpPr>
              <p:sp>
                <p:nvSpPr>
                  <p:cNvPr id="1660" name="Google Shape;1660;p125"/>
                  <p:cNvSpPr/>
                  <p:nvPr/>
                </p:nvSpPr>
                <p:spPr>
                  <a:xfrm>
                    <a:off x="0" y="0"/>
                    <a:ext cx="8210100" cy="2435100"/>
                  </a:xfrm>
                  <a:prstGeom prst="rect">
                    <a:avLst/>
                  </a:prstGeom>
                  <a:solidFill>
                    <a:srgbClr val="5B5854">
                      <a:alpha val="60000"/>
                    </a:srgbClr>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661" name="Google Shape;1661;p125"/>
                  <p:cNvSpPr txBox="1"/>
                  <p:nvPr/>
                </p:nvSpPr>
                <p:spPr>
                  <a:xfrm>
                    <a:off x="162574" y="154077"/>
                    <a:ext cx="7884900" cy="991200"/>
                  </a:xfrm>
                  <a:prstGeom prst="rect">
                    <a:avLst/>
                  </a:prstGeom>
                  <a:solidFill>
                    <a:srgbClr val="9A958E"/>
                  </a:solidFill>
                  <a:ln>
                    <a:noFill/>
                  </a:ln>
                </p:spPr>
                <p:txBody>
                  <a:bodyPr anchorCtr="0" anchor="t" bIns="24375" lIns="24375" spcFirstLastPara="1" rIns="24375" wrap="square" tIns="24375">
                    <a:noAutofit/>
                  </a:bodyPr>
                  <a:lstStyle/>
                  <a:p>
                    <a:pPr indent="0" lvl="0" marL="0" marR="0" rtl="0" algn="l">
                      <a:spcBef>
                        <a:spcPts val="0"/>
                      </a:spcBef>
                      <a:spcAft>
                        <a:spcPts val="0"/>
                      </a:spcAft>
                      <a:buClr>
                        <a:srgbClr val="FFFFFF"/>
                      </a:buClr>
                      <a:buSzPts val="1200"/>
                      <a:buFont typeface="Proxima Nova"/>
                      <a:buNone/>
                    </a:pPr>
                    <a:r>
                      <a:rPr b="0" lang="en-US" sz="1200" u="none">
                        <a:solidFill>
                          <a:srgbClr val="FFFFFF"/>
                        </a:solidFill>
                        <a:latin typeface="Proxima Nova"/>
                        <a:ea typeface="Proxima Nova"/>
                        <a:cs typeface="Proxima Nova"/>
                        <a:sym typeface="Proxima Nova"/>
                      </a:rPr>
                      <a:t>    UC Irvine</a:t>
                    </a:r>
                    <a:endParaRPr sz="2400">
                      <a:solidFill>
                        <a:schemeClr val="dk1"/>
                      </a:solidFill>
                      <a:latin typeface="Arial"/>
                      <a:ea typeface="Arial"/>
                      <a:cs typeface="Arial"/>
                      <a:sym typeface="Arial"/>
                    </a:endParaRPr>
                  </a:p>
                </p:txBody>
              </p:sp>
              <p:sp>
                <p:nvSpPr>
                  <p:cNvPr id="1662" name="Google Shape;1662;p125"/>
                  <p:cNvSpPr txBox="1"/>
                  <p:nvPr/>
                </p:nvSpPr>
                <p:spPr>
                  <a:xfrm>
                    <a:off x="162574" y="1280440"/>
                    <a:ext cx="2153100" cy="977700"/>
                  </a:xfrm>
                  <a:prstGeom prst="rect">
                    <a:avLst/>
                  </a:prstGeom>
                  <a:solidFill>
                    <a:srgbClr val="021F4B"/>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132 </a:t>
                    </a:r>
                    <a:endParaRPr sz="2400">
                      <a:solidFill>
                        <a:schemeClr val="dk1"/>
                      </a:solidFill>
                      <a:latin typeface="Arial"/>
                      <a:ea typeface="Arial"/>
                      <a:cs typeface="Arial"/>
                      <a:sym typeface="Arial"/>
                    </a:endParaRPr>
                  </a:p>
                </p:txBody>
              </p:sp>
              <p:sp>
                <p:nvSpPr>
                  <p:cNvPr id="1663" name="Google Shape;1663;p125"/>
                  <p:cNvSpPr txBox="1"/>
                  <p:nvPr/>
                </p:nvSpPr>
                <p:spPr>
                  <a:xfrm>
                    <a:off x="2473418" y="1280440"/>
                    <a:ext cx="2270400" cy="977700"/>
                  </a:xfrm>
                  <a:prstGeom prst="rect">
                    <a:avLst/>
                  </a:prstGeom>
                  <a:solidFill>
                    <a:srgbClr val="5E5E5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14</a:t>
                    </a:r>
                    <a:endParaRPr sz="2400">
                      <a:solidFill>
                        <a:schemeClr val="dk1"/>
                      </a:solidFill>
                      <a:latin typeface="Arial"/>
                      <a:ea typeface="Arial"/>
                      <a:cs typeface="Arial"/>
                      <a:sym typeface="Arial"/>
                    </a:endParaRPr>
                  </a:p>
                </p:txBody>
              </p:sp>
              <p:sp>
                <p:nvSpPr>
                  <p:cNvPr id="1664" name="Google Shape;1664;p125"/>
                  <p:cNvSpPr txBox="1"/>
                  <p:nvPr/>
                </p:nvSpPr>
                <p:spPr>
                  <a:xfrm>
                    <a:off x="4901284" y="1280440"/>
                    <a:ext cx="3138300" cy="977700"/>
                  </a:xfrm>
                  <a:prstGeom prst="rect">
                    <a:avLst/>
                  </a:prstGeom>
                  <a:solidFill>
                    <a:srgbClr val="B68D1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0</a:t>
                    </a:r>
                    <a:r>
                      <a:rPr lang="en-US" sz="700">
                        <a:solidFill>
                          <a:srgbClr val="FFFFFF"/>
                        </a:solidFill>
                        <a:latin typeface="Proxima Nova Semibold"/>
                        <a:ea typeface="Proxima Nova Semibold"/>
                        <a:cs typeface="Proxima Nova Semibold"/>
                        <a:sym typeface="Proxima Nova Semibold"/>
                      </a:rPr>
                      <a:t>TB</a:t>
                    </a:r>
                    <a:endParaRPr sz="2400">
                      <a:solidFill>
                        <a:schemeClr val="dk1"/>
                      </a:solidFill>
                      <a:latin typeface="Arial"/>
                      <a:ea typeface="Arial"/>
                      <a:cs typeface="Arial"/>
                      <a:sym typeface="Arial"/>
                    </a:endParaRPr>
                  </a:p>
                </p:txBody>
              </p:sp>
            </p:grpSp>
            <p:sp>
              <p:nvSpPr>
                <p:cNvPr id="1665" name="Google Shape;1665;p125"/>
                <p:cNvSpPr txBox="1"/>
                <p:nvPr/>
              </p:nvSpPr>
              <p:spPr>
                <a:xfrm>
                  <a:off x="1914772" y="1277752"/>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C</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sp>
              <p:nvSpPr>
                <p:cNvPr id="1666" name="Google Shape;1666;p125"/>
                <p:cNvSpPr txBox="1"/>
                <p:nvPr/>
              </p:nvSpPr>
              <p:spPr>
                <a:xfrm>
                  <a:off x="4368257" y="1277752"/>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G</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grpSp>
          <p:sp>
            <p:nvSpPr>
              <p:cNvPr id="1667" name="Google Shape;1667;p125"/>
              <p:cNvSpPr/>
              <p:nvPr/>
            </p:nvSpPr>
            <p:spPr>
              <a:xfrm rot="10800000">
                <a:off x="390187" y="356409"/>
                <a:ext cx="381763" cy="627387"/>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2F86E4"/>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grpSp>
          <p:nvGrpSpPr>
            <p:cNvPr id="1668" name="Google Shape;1668;p125"/>
            <p:cNvGrpSpPr/>
            <p:nvPr/>
          </p:nvGrpSpPr>
          <p:grpSpPr>
            <a:xfrm>
              <a:off x="0" y="7757159"/>
              <a:ext cx="8210100" cy="2435100"/>
              <a:chOff x="0" y="0"/>
              <a:chExt cx="8210100" cy="2435100"/>
            </a:xfrm>
          </p:grpSpPr>
          <p:grpSp>
            <p:nvGrpSpPr>
              <p:cNvPr id="1669" name="Google Shape;1669;p125"/>
              <p:cNvGrpSpPr/>
              <p:nvPr/>
            </p:nvGrpSpPr>
            <p:grpSpPr>
              <a:xfrm>
                <a:off x="0" y="0"/>
                <a:ext cx="8210100" cy="2435100"/>
                <a:chOff x="0" y="0"/>
                <a:chExt cx="8210100" cy="2435100"/>
              </a:xfrm>
            </p:grpSpPr>
            <p:grpSp>
              <p:nvGrpSpPr>
                <p:cNvPr id="1670" name="Google Shape;1670;p125"/>
                <p:cNvGrpSpPr/>
                <p:nvPr/>
              </p:nvGrpSpPr>
              <p:grpSpPr>
                <a:xfrm>
                  <a:off x="0" y="0"/>
                  <a:ext cx="8210100" cy="2435100"/>
                  <a:chOff x="0" y="0"/>
                  <a:chExt cx="8210100" cy="2435100"/>
                </a:xfrm>
              </p:grpSpPr>
              <p:sp>
                <p:nvSpPr>
                  <p:cNvPr id="1671" name="Google Shape;1671;p125"/>
                  <p:cNvSpPr/>
                  <p:nvPr/>
                </p:nvSpPr>
                <p:spPr>
                  <a:xfrm>
                    <a:off x="0" y="0"/>
                    <a:ext cx="8210100" cy="2435100"/>
                  </a:xfrm>
                  <a:prstGeom prst="rect">
                    <a:avLst/>
                  </a:prstGeom>
                  <a:solidFill>
                    <a:srgbClr val="5B5854">
                      <a:alpha val="60000"/>
                    </a:srgbClr>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672" name="Google Shape;1672;p125"/>
                  <p:cNvSpPr txBox="1"/>
                  <p:nvPr/>
                </p:nvSpPr>
                <p:spPr>
                  <a:xfrm>
                    <a:off x="162574" y="154077"/>
                    <a:ext cx="7884900" cy="991200"/>
                  </a:xfrm>
                  <a:prstGeom prst="rect">
                    <a:avLst/>
                  </a:prstGeom>
                  <a:solidFill>
                    <a:srgbClr val="9A958E"/>
                  </a:solidFill>
                  <a:ln>
                    <a:noFill/>
                  </a:ln>
                </p:spPr>
                <p:txBody>
                  <a:bodyPr anchorCtr="0" anchor="t" bIns="24375" lIns="24375" spcFirstLastPara="1" rIns="24375" wrap="square" tIns="24375">
                    <a:noAutofit/>
                  </a:bodyPr>
                  <a:lstStyle/>
                  <a:p>
                    <a:pPr indent="0" lvl="0" marL="0" marR="0" rtl="0" algn="l">
                      <a:spcBef>
                        <a:spcPts val="0"/>
                      </a:spcBef>
                      <a:spcAft>
                        <a:spcPts val="0"/>
                      </a:spcAft>
                      <a:buClr>
                        <a:srgbClr val="FFFFFF"/>
                      </a:buClr>
                      <a:buSzPts val="1200"/>
                      <a:buFont typeface="Proxima Nova"/>
                      <a:buNone/>
                    </a:pPr>
                    <a:r>
                      <a:rPr b="0" lang="en-US" sz="1200" u="none">
                        <a:solidFill>
                          <a:srgbClr val="FFFFFF"/>
                        </a:solidFill>
                        <a:latin typeface="Proxima Nova"/>
                        <a:ea typeface="Proxima Nova"/>
                        <a:cs typeface="Proxima Nova"/>
                        <a:sym typeface="Proxima Nova"/>
                      </a:rPr>
                      <a:t>    LAX (CENIC)</a:t>
                    </a:r>
                    <a:endParaRPr sz="2400">
                      <a:solidFill>
                        <a:schemeClr val="dk1"/>
                      </a:solidFill>
                      <a:latin typeface="Arial"/>
                      <a:ea typeface="Arial"/>
                      <a:cs typeface="Arial"/>
                      <a:sym typeface="Arial"/>
                    </a:endParaRPr>
                  </a:p>
                </p:txBody>
              </p:sp>
              <p:sp>
                <p:nvSpPr>
                  <p:cNvPr id="1673" name="Google Shape;1673;p125"/>
                  <p:cNvSpPr txBox="1"/>
                  <p:nvPr/>
                </p:nvSpPr>
                <p:spPr>
                  <a:xfrm>
                    <a:off x="162574" y="1280440"/>
                    <a:ext cx="2153100" cy="977700"/>
                  </a:xfrm>
                  <a:prstGeom prst="rect">
                    <a:avLst/>
                  </a:prstGeom>
                  <a:solidFill>
                    <a:srgbClr val="021F4B"/>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48 </a:t>
                    </a:r>
                    <a:endParaRPr sz="2400">
                      <a:solidFill>
                        <a:schemeClr val="dk1"/>
                      </a:solidFill>
                      <a:latin typeface="Arial"/>
                      <a:ea typeface="Arial"/>
                      <a:cs typeface="Arial"/>
                      <a:sym typeface="Arial"/>
                    </a:endParaRPr>
                  </a:p>
                </p:txBody>
              </p:sp>
              <p:sp>
                <p:nvSpPr>
                  <p:cNvPr id="1674" name="Google Shape;1674;p125"/>
                  <p:cNvSpPr txBox="1"/>
                  <p:nvPr/>
                </p:nvSpPr>
                <p:spPr>
                  <a:xfrm>
                    <a:off x="2473418" y="1280440"/>
                    <a:ext cx="2270400" cy="977700"/>
                  </a:xfrm>
                  <a:prstGeom prst="rect">
                    <a:avLst/>
                  </a:prstGeom>
                  <a:solidFill>
                    <a:srgbClr val="5E5E5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0</a:t>
                    </a:r>
                    <a:endParaRPr sz="2400">
                      <a:solidFill>
                        <a:schemeClr val="dk1"/>
                      </a:solidFill>
                      <a:latin typeface="Arial"/>
                      <a:ea typeface="Arial"/>
                      <a:cs typeface="Arial"/>
                      <a:sym typeface="Arial"/>
                    </a:endParaRPr>
                  </a:p>
                </p:txBody>
              </p:sp>
              <p:sp>
                <p:nvSpPr>
                  <p:cNvPr id="1675" name="Google Shape;1675;p125"/>
                  <p:cNvSpPr txBox="1"/>
                  <p:nvPr/>
                </p:nvSpPr>
                <p:spPr>
                  <a:xfrm>
                    <a:off x="4901284" y="1280440"/>
                    <a:ext cx="3109800" cy="977700"/>
                  </a:xfrm>
                  <a:prstGeom prst="rect">
                    <a:avLst/>
                  </a:prstGeom>
                  <a:solidFill>
                    <a:srgbClr val="B68D1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240</a:t>
                    </a:r>
                    <a:r>
                      <a:rPr lang="en-US" sz="700">
                        <a:solidFill>
                          <a:srgbClr val="FFFFFF"/>
                        </a:solidFill>
                        <a:latin typeface="Proxima Nova Semibold"/>
                        <a:ea typeface="Proxima Nova Semibold"/>
                        <a:cs typeface="Proxima Nova Semibold"/>
                        <a:sym typeface="Proxima Nova Semibold"/>
                      </a:rPr>
                      <a:t>TB</a:t>
                    </a:r>
                    <a:endParaRPr sz="2400">
                      <a:solidFill>
                        <a:schemeClr val="dk1"/>
                      </a:solidFill>
                      <a:latin typeface="Arial"/>
                      <a:ea typeface="Arial"/>
                      <a:cs typeface="Arial"/>
                      <a:sym typeface="Arial"/>
                    </a:endParaRPr>
                  </a:p>
                </p:txBody>
              </p:sp>
            </p:grpSp>
            <p:sp>
              <p:nvSpPr>
                <p:cNvPr id="1676" name="Google Shape;1676;p125"/>
                <p:cNvSpPr txBox="1"/>
                <p:nvPr/>
              </p:nvSpPr>
              <p:spPr>
                <a:xfrm>
                  <a:off x="1913293" y="1288926"/>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C</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sp>
              <p:nvSpPr>
                <p:cNvPr id="1677" name="Google Shape;1677;p125"/>
                <p:cNvSpPr txBox="1"/>
                <p:nvPr/>
              </p:nvSpPr>
              <p:spPr>
                <a:xfrm>
                  <a:off x="4395309" y="1288926"/>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G</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grpSp>
          <p:sp>
            <p:nvSpPr>
              <p:cNvPr id="1678" name="Google Shape;1678;p125"/>
              <p:cNvSpPr/>
              <p:nvPr/>
            </p:nvSpPr>
            <p:spPr>
              <a:xfrm>
                <a:off x="304023" y="406971"/>
                <a:ext cx="513648" cy="513648"/>
              </a:xfrm>
              <a:custGeom>
                <a:rect b="b" l="l" r="r" t="t"/>
                <a:pathLst>
                  <a:path extrusionOk="0" h="21600" w="21600">
                    <a:moveTo>
                      <a:pt x="0" y="10800"/>
                    </a:moveTo>
                    <a:lnTo>
                      <a:pt x="10800" y="21600"/>
                    </a:lnTo>
                    <a:lnTo>
                      <a:pt x="21600" y="10800"/>
                    </a:lnTo>
                    <a:lnTo>
                      <a:pt x="10800" y="0"/>
                    </a:lnTo>
                    <a:close/>
                  </a:path>
                </a:pathLst>
              </a:custGeom>
              <a:solidFill>
                <a:srgbClr val="69EFAC"/>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grpSp>
      <p:sp>
        <p:nvSpPr>
          <p:cNvPr id="1679" name="Google Shape;1679;p125"/>
          <p:cNvSpPr/>
          <p:nvPr/>
        </p:nvSpPr>
        <p:spPr>
          <a:xfrm rot="10800000">
            <a:off x="8575696" y="2757646"/>
            <a:ext cx="91636" cy="150569"/>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5C51E4"/>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nvGrpSpPr>
          <p:cNvPr id="1680" name="Google Shape;1680;p125"/>
          <p:cNvGrpSpPr/>
          <p:nvPr/>
        </p:nvGrpSpPr>
        <p:grpSpPr>
          <a:xfrm>
            <a:off x="3067644" y="3186248"/>
            <a:ext cx="1970424" cy="2446142"/>
            <a:chOff x="0" y="0"/>
            <a:chExt cx="8210100" cy="10192259"/>
          </a:xfrm>
        </p:grpSpPr>
        <p:grpSp>
          <p:nvGrpSpPr>
            <p:cNvPr id="1681" name="Google Shape;1681;p125"/>
            <p:cNvGrpSpPr/>
            <p:nvPr/>
          </p:nvGrpSpPr>
          <p:grpSpPr>
            <a:xfrm>
              <a:off x="0" y="0"/>
              <a:ext cx="8210100" cy="2435100"/>
              <a:chOff x="0" y="0"/>
              <a:chExt cx="8210100" cy="2435100"/>
            </a:xfrm>
          </p:grpSpPr>
          <p:grpSp>
            <p:nvGrpSpPr>
              <p:cNvPr id="1682" name="Google Shape;1682;p125"/>
              <p:cNvGrpSpPr/>
              <p:nvPr/>
            </p:nvGrpSpPr>
            <p:grpSpPr>
              <a:xfrm>
                <a:off x="0" y="0"/>
                <a:ext cx="8210100" cy="2435100"/>
                <a:chOff x="0" y="0"/>
                <a:chExt cx="8210100" cy="2435100"/>
              </a:xfrm>
            </p:grpSpPr>
            <p:sp>
              <p:nvSpPr>
                <p:cNvPr id="1683" name="Google Shape;1683;p125"/>
                <p:cNvSpPr/>
                <p:nvPr/>
              </p:nvSpPr>
              <p:spPr>
                <a:xfrm>
                  <a:off x="0" y="0"/>
                  <a:ext cx="8210100" cy="2435100"/>
                </a:xfrm>
                <a:prstGeom prst="rect">
                  <a:avLst/>
                </a:prstGeom>
                <a:solidFill>
                  <a:srgbClr val="5B5854">
                    <a:alpha val="60000"/>
                  </a:srgbClr>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684" name="Google Shape;1684;p125"/>
                <p:cNvSpPr txBox="1"/>
                <p:nvPr/>
              </p:nvSpPr>
              <p:spPr>
                <a:xfrm>
                  <a:off x="162574" y="154077"/>
                  <a:ext cx="7884900" cy="991200"/>
                </a:xfrm>
                <a:prstGeom prst="rect">
                  <a:avLst/>
                </a:prstGeom>
                <a:solidFill>
                  <a:srgbClr val="9A958E"/>
                </a:solidFill>
                <a:ln>
                  <a:noFill/>
                </a:ln>
              </p:spPr>
              <p:txBody>
                <a:bodyPr anchorCtr="0" anchor="t" bIns="24375" lIns="24375" spcFirstLastPara="1" rIns="24375" wrap="square" tIns="24375">
                  <a:noAutofit/>
                </a:bodyPr>
                <a:lstStyle/>
                <a:p>
                  <a:pPr indent="0" lvl="0" marL="0" marR="0" rtl="0" algn="l">
                    <a:spcBef>
                      <a:spcPts val="0"/>
                    </a:spcBef>
                    <a:spcAft>
                      <a:spcPts val="0"/>
                    </a:spcAft>
                    <a:buClr>
                      <a:srgbClr val="FFFFFF"/>
                    </a:buClr>
                    <a:buSzPts val="1200"/>
                    <a:buFont typeface="Proxima Nova"/>
                    <a:buNone/>
                  </a:pPr>
                  <a:r>
                    <a:rPr b="0" lang="en-US" sz="1200" u="none">
                      <a:solidFill>
                        <a:srgbClr val="FFFFFF"/>
                      </a:solidFill>
                      <a:latin typeface="Proxima Nova"/>
                      <a:ea typeface="Proxima Nova"/>
                      <a:cs typeface="Proxima Nova"/>
                      <a:sym typeface="Proxima Nova"/>
                    </a:rPr>
                    <a:t>    Sunnyvale (CENIC)</a:t>
                  </a:r>
                  <a:endParaRPr sz="2400">
                    <a:solidFill>
                      <a:schemeClr val="dk1"/>
                    </a:solidFill>
                    <a:latin typeface="Arial"/>
                    <a:ea typeface="Arial"/>
                    <a:cs typeface="Arial"/>
                    <a:sym typeface="Arial"/>
                  </a:endParaRPr>
                </a:p>
              </p:txBody>
            </p:sp>
            <p:sp>
              <p:nvSpPr>
                <p:cNvPr id="1685" name="Google Shape;1685;p125"/>
                <p:cNvSpPr txBox="1"/>
                <p:nvPr/>
              </p:nvSpPr>
              <p:spPr>
                <a:xfrm>
                  <a:off x="162574" y="1280440"/>
                  <a:ext cx="2153100" cy="977700"/>
                </a:xfrm>
                <a:prstGeom prst="rect">
                  <a:avLst/>
                </a:prstGeom>
                <a:solidFill>
                  <a:srgbClr val="021F4B"/>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48 </a:t>
                  </a:r>
                  <a:endParaRPr sz="2400">
                    <a:solidFill>
                      <a:schemeClr val="dk1"/>
                    </a:solidFill>
                    <a:latin typeface="Arial"/>
                    <a:ea typeface="Arial"/>
                    <a:cs typeface="Arial"/>
                    <a:sym typeface="Arial"/>
                  </a:endParaRPr>
                </a:p>
              </p:txBody>
            </p:sp>
            <p:sp>
              <p:nvSpPr>
                <p:cNvPr id="1686" name="Google Shape;1686;p125"/>
                <p:cNvSpPr txBox="1"/>
                <p:nvPr/>
              </p:nvSpPr>
              <p:spPr>
                <a:xfrm>
                  <a:off x="2473418" y="1280440"/>
                  <a:ext cx="2270400" cy="977700"/>
                </a:xfrm>
                <a:prstGeom prst="rect">
                  <a:avLst/>
                </a:prstGeom>
                <a:solidFill>
                  <a:srgbClr val="5E5E5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0</a:t>
                  </a:r>
                  <a:endParaRPr sz="2400">
                    <a:solidFill>
                      <a:schemeClr val="dk1"/>
                    </a:solidFill>
                    <a:latin typeface="Arial"/>
                    <a:ea typeface="Arial"/>
                    <a:cs typeface="Arial"/>
                    <a:sym typeface="Arial"/>
                  </a:endParaRPr>
                </a:p>
              </p:txBody>
            </p:sp>
            <p:sp>
              <p:nvSpPr>
                <p:cNvPr id="1687" name="Google Shape;1687;p125"/>
                <p:cNvSpPr txBox="1"/>
                <p:nvPr/>
              </p:nvSpPr>
              <p:spPr>
                <a:xfrm>
                  <a:off x="4901284" y="1280440"/>
                  <a:ext cx="3138300" cy="977700"/>
                </a:xfrm>
                <a:prstGeom prst="rect">
                  <a:avLst/>
                </a:prstGeom>
                <a:solidFill>
                  <a:srgbClr val="B68D1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0</a:t>
                  </a:r>
                  <a:r>
                    <a:rPr lang="en-US" sz="700">
                      <a:solidFill>
                        <a:srgbClr val="FFFFFF"/>
                      </a:solidFill>
                      <a:latin typeface="Proxima Nova Semibold"/>
                      <a:ea typeface="Proxima Nova Semibold"/>
                      <a:cs typeface="Proxima Nova Semibold"/>
                      <a:sym typeface="Proxima Nova Semibold"/>
                    </a:rPr>
                    <a:t>TB</a:t>
                  </a:r>
                  <a:endParaRPr sz="2400">
                    <a:solidFill>
                      <a:schemeClr val="dk1"/>
                    </a:solidFill>
                    <a:latin typeface="Arial"/>
                    <a:ea typeface="Arial"/>
                    <a:cs typeface="Arial"/>
                    <a:sym typeface="Arial"/>
                  </a:endParaRPr>
                </a:p>
              </p:txBody>
            </p:sp>
            <p:sp>
              <p:nvSpPr>
                <p:cNvPr id="1688" name="Google Shape;1688;p125"/>
                <p:cNvSpPr/>
                <p:nvPr/>
              </p:nvSpPr>
              <p:spPr>
                <a:xfrm>
                  <a:off x="338960" y="392717"/>
                  <a:ext cx="513648" cy="513648"/>
                </a:xfrm>
                <a:custGeom>
                  <a:rect b="b" l="l" r="r" t="t"/>
                  <a:pathLst>
                    <a:path extrusionOk="0" h="21600" w="21600">
                      <a:moveTo>
                        <a:pt x="0" y="10800"/>
                      </a:moveTo>
                      <a:lnTo>
                        <a:pt x="10800" y="21600"/>
                      </a:lnTo>
                      <a:lnTo>
                        <a:pt x="21600" y="10800"/>
                      </a:lnTo>
                      <a:lnTo>
                        <a:pt x="10800" y="0"/>
                      </a:lnTo>
                      <a:close/>
                    </a:path>
                  </a:pathLst>
                </a:custGeom>
                <a:solidFill>
                  <a:srgbClr val="5849EF"/>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sp>
            <p:nvSpPr>
              <p:cNvPr id="1689" name="Google Shape;1689;p125"/>
              <p:cNvSpPr txBox="1"/>
              <p:nvPr/>
            </p:nvSpPr>
            <p:spPr>
              <a:xfrm>
                <a:off x="1914772" y="1273791"/>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C</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sp>
            <p:nvSpPr>
              <p:cNvPr id="1690" name="Google Shape;1690;p125"/>
              <p:cNvSpPr txBox="1"/>
              <p:nvPr/>
            </p:nvSpPr>
            <p:spPr>
              <a:xfrm>
                <a:off x="4368257" y="1273791"/>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G</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grpSp>
        <p:grpSp>
          <p:nvGrpSpPr>
            <p:cNvPr id="1691" name="Google Shape;1691;p125"/>
            <p:cNvGrpSpPr/>
            <p:nvPr/>
          </p:nvGrpSpPr>
          <p:grpSpPr>
            <a:xfrm>
              <a:off x="0" y="5171439"/>
              <a:ext cx="8210100" cy="2435100"/>
              <a:chOff x="0" y="0"/>
              <a:chExt cx="8210100" cy="2435100"/>
            </a:xfrm>
          </p:grpSpPr>
          <p:grpSp>
            <p:nvGrpSpPr>
              <p:cNvPr id="1692" name="Google Shape;1692;p125"/>
              <p:cNvGrpSpPr/>
              <p:nvPr/>
            </p:nvGrpSpPr>
            <p:grpSpPr>
              <a:xfrm>
                <a:off x="0" y="0"/>
                <a:ext cx="8210100" cy="2435100"/>
                <a:chOff x="0" y="0"/>
                <a:chExt cx="8210100" cy="2435100"/>
              </a:xfrm>
            </p:grpSpPr>
            <p:grpSp>
              <p:nvGrpSpPr>
                <p:cNvPr id="1693" name="Google Shape;1693;p125"/>
                <p:cNvGrpSpPr/>
                <p:nvPr/>
              </p:nvGrpSpPr>
              <p:grpSpPr>
                <a:xfrm>
                  <a:off x="0" y="0"/>
                  <a:ext cx="8210100" cy="2435100"/>
                  <a:chOff x="0" y="0"/>
                  <a:chExt cx="8210100" cy="2435100"/>
                </a:xfrm>
              </p:grpSpPr>
              <p:sp>
                <p:nvSpPr>
                  <p:cNvPr id="1694" name="Google Shape;1694;p125"/>
                  <p:cNvSpPr/>
                  <p:nvPr/>
                </p:nvSpPr>
                <p:spPr>
                  <a:xfrm>
                    <a:off x="0" y="0"/>
                    <a:ext cx="8210100" cy="2435100"/>
                  </a:xfrm>
                  <a:prstGeom prst="rect">
                    <a:avLst/>
                  </a:prstGeom>
                  <a:solidFill>
                    <a:srgbClr val="5B5854">
                      <a:alpha val="60000"/>
                    </a:srgbClr>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695" name="Google Shape;1695;p125"/>
                  <p:cNvSpPr txBox="1"/>
                  <p:nvPr/>
                </p:nvSpPr>
                <p:spPr>
                  <a:xfrm>
                    <a:off x="162574" y="154077"/>
                    <a:ext cx="7884900" cy="991200"/>
                  </a:xfrm>
                  <a:prstGeom prst="rect">
                    <a:avLst/>
                  </a:prstGeom>
                  <a:solidFill>
                    <a:srgbClr val="9A958E"/>
                  </a:solidFill>
                  <a:ln>
                    <a:noFill/>
                  </a:ln>
                </p:spPr>
                <p:txBody>
                  <a:bodyPr anchorCtr="0" anchor="t" bIns="24375" lIns="24375" spcFirstLastPara="1" rIns="24375" wrap="square" tIns="24375">
                    <a:noAutofit/>
                  </a:bodyPr>
                  <a:lstStyle/>
                  <a:p>
                    <a:pPr indent="0" lvl="0" marL="0" marR="0" rtl="0" algn="l">
                      <a:spcBef>
                        <a:spcPts val="0"/>
                      </a:spcBef>
                      <a:spcAft>
                        <a:spcPts val="0"/>
                      </a:spcAft>
                      <a:buClr>
                        <a:srgbClr val="FFFFFF"/>
                      </a:buClr>
                      <a:buSzPts val="1200"/>
                      <a:buFont typeface="Proxima Nova"/>
                      <a:buNone/>
                    </a:pPr>
                    <a:r>
                      <a:rPr b="0" lang="en-US" sz="1200" u="none">
                        <a:solidFill>
                          <a:srgbClr val="FFFFFF"/>
                        </a:solidFill>
                        <a:latin typeface="Proxima Nova"/>
                        <a:ea typeface="Proxima Nova"/>
                        <a:cs typeface="Proxima Nova"/>
                        <a:sym typeface="Proxima Nova"/>
                      </a:rPr>
                      <a:t>    Stanford U</a:t>
                    </a:r>
                    <a:endParaRPr sz="2400">
                      <a:solidFill>
                        <a:schemeClr val="dk1"/>
                      </a:solidFill>
                      <a:latin typeface="Arial"/>
                      <a:ea typeface="Arial"/>
                      <a:cs typeface="Arial"/>
                      <a:sym typeface="Arial"/>
                    </a:endParaRPr>
                  </a:p>
                </p:txBody>
              </p:sp>
              <p:sp>
                <p:nvSpPr>
                  <p:cNvPr id="1696" name="Google Shape;1696;p125"/>
                  <p:cNvSpPr txBox="1"/>
                  <p:nvPr/>
                </p:nvSpPr>
                <p:spPr>
                  <a:xfrm>
                    <a:off x="162574" y="1280440"/>
                    <a:ext cx="2153100" cy="977700"/>
                  </a:xfrm>
                  <a:prstGeom prst="rect">
                    <a:avLst/>
                  </a:prstGeom>
                  <a:solidFill>
                    <a:srgbClr val="021F4B"/>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32 </a:t>
                    </a:r>
                    <a:endParaRPr sz="2400">
                      <a:solidFill>
                        <a:schemeClr val="dk1"/>
                      </a:solidFill>
                      <a:latin typeface="Arial"/>
                      <a:ea typeface="Arial"/>
                      <a:cs typeface="Arial"/>
                      <a:sym typeface="Arial"/>
                    </a:endParaRPr>
                  </a:p>
                </p:txBody>
              </p:sp>
              <p:sp>
                <p:nvSpPr>
                  <p:cNvPr id="1697" name="Google Shape;1697;p125"/>
                  <p:cNvSpPr txBox="1"/>
                  <p:nvPr/>
                </p:nvSpPr>
                <p:spPr>
                  <a:xfrm>
                    <a:off x="2473418" y="1280440"/>
                    <a:ext cx="2270400" cy="977700"/>
                  </a:xfrm>
                  <a:prstGeom prst="rect">
                    <a:avLst/>
                  </a:prstGeom>
                  <a:solidFill>
                    <a:srgbClr val="5E5E5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0</a:t>
                    </a:r>
                    <a:endParaRPr sz="2400">
                      <a:solidFill>
                        <a:schemeClr val="dk1"/>
                      </a:solidFill>
                      <a:latin typeface="Arial"/>
                      <a:ea typeface="Arial"/>
                      <a:cs typeface="Arial"/>
                      <a:sym typeface="Arial"/>
                    </a:endParaRPr>
                  </a:p>
                </p:txBody>
              </p:sp>
              <p:sp>
                <p:nvSpPr>
                  <p:cNvPr id="1698" name="Google Shape;1698;p125"/>
                  <p:cNvSpPr txBox="1"/>
                  <p:nvPr/>
                </p:nvSpPr>
                <p:spPr>
                  <a:xfrm>
                    <a:off x="4901284" y="1280440"/>
                    <a:ext cx="3138300" cy="977700"/>
                  </a:xfrm>
                  <a:prstGeom prst="rect">
                    <a:avLst/>
                  </a:prstGeom>
                  <a:solidFill>
                    <a:srgbClr val="B68D1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318</a:t>
                    </a:r>
                    <a:r>
                      <a:rPr lang="en-US" sz="700">
                        <a:solidFill>
                          <a:srgbClr val="FFFFFF"/>
                        </a:solidFill>
                        <a:latin typeface="Proxima Nova Semibold"/>
                        <a:ea typeface="Proxima Nova Semibold"/>
                        <a:cs typeface="Proxima Nova Semibold"/>
                        <a:sym typeface="Proxima Nova Semibold"/>
                      </a:rPr>
                      <a:t>TB</a:t>
                    </a:r>
                    <a:endParaRPr sz="2400">
                      <a:solidFill>
                        <a:schemeClr val="dk1"/>
                      </a:solidFill>
                      <a:latin typeface="Arial"/>
                      <a:ea typeface="Arial"/>
                      <a:cs typeface="Arial"/>
                      <a:sym typeface="Arial"/>
                    </a:endParaRPr>
                  </a:p>
                </p:txBody>
              </p:sp>
            </p:grpSp>
            <p:sp>
              <p:nvSpPr>
                <p:cNvPr id="1699" name="Google Shape;1699;p125"/>
                <p:cNvSpPr txBox="1"/>
                <p:nvPr/>
              </p:nvSpPr>
              <p:spPr>
                <a:xfrm>
                  <a:off x="1914772" y="1288792"/>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C</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sp>
              <p:nvSpPr>
                <p:cNvPr id="1700" name="Google Shape;1700;p125"/>
                <p:cNvSpPr txBox="1"/>
                <p:nvPr/>
              </p:nvSpPr>
              <p:spPr>
                <a:xfrm>
                  <a:off x="4368260" y="1288792"/>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G</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grpSp>
          <p:sp>
            <p:nvSpPr>
              <p:cNvPr id="1701" name="Google Shape;1701;p125"/>
              <p:cNvSpPr/>
              <p:nvPr/>
            </p:nvSpPr>
            <p:spPr>
              <a:xfrm rot="10800000">
                <a:off x="392839" y="334350"/>
                <a:ext cx="381763" cy="627387"/>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24EBEF"/>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grpSp>
          <p:nvGrpSpPr>
            <p:cNvPr id="1702" name="Google Shape;1702;p125"/>
            <p:cNvGrpSpPr/>
            <p:nvPr/>
          </p:nvGrpSpPr>
          <p:grpSpPr>
            <a:xfrm>
              <a:off x="0" y="2585719"/>
              <a:ext cx="8210100" cy="2435100"/>
              <a:chOff x="0" y="0"/>
              <a:chExt cx="8210100" cy="2435100"/>
            </a:xfrm>
          </p:grpSpPr>
          <p:grpSp>
            <p:nvGrpSpPr>
              <p:cNvPr id="1703" name="Google Shape;1703;p125"/>
              <p:cNvGrpSpPr/>
              <p:nvPr/>
            </p:nvGrpSpPr>
            <p:grpSpPr>
              <a:xfrm>
                <a:off x="0" y="0"/>
                <a:ext cx="8210100" cy="2435100"/>
                <a:chOff x="0" y="0"/>
                <a:chExt cx="8210100" cy="2435100"/>
              </a:xfrm>
            </p:grpSpPr>
            <p:sp>
              <p:nvSpPr>
                <p:cNvPr id="1704" name="Google Shape;1704;p125"/>
                <p:cNvSpPr/>
                <p:nvPr/>
              </p:nvSpPr>
              <p:spPr>
                <a:xfrm>
                  <a:off x="0" y="0"/>
                  <a:ext cx="8210100" cy="2435100"/>
                </a:xfrm>
                <a:prstGeom prst="rect">
                  <a:avLst/>
                </a:prstGeom>
                <a:solidFill>
                  <a:srgbClr val="5B5854">
                    <a:alpha val="60000"/>
                  </a:srgbClr>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705" name="Google Shape;1705;p125"/>
                <p:cNvSpPr txBox="1"/>
                <p:nvPr/>
              </p:nvSpPr>
              <p:spPr>
                <a:xfrm>
                  <a:off x="162574" y="154077"/>
                  <a:ext cx="7884900" cy="991200"/>
                </a:xfrm>
                <a:prstGeom prst="rect">
                  <a:avLst/>
                </a:prstGeom>
                <a:solidFill>
                  <a:srgbClr val="9A958E"/>
                </a:solidFill>
                <a:ln>
                  <a:noFill/>
                </a:ln>
              </p:spPr>
              <p:txBody>
                <a:bodyPr anchorCtr="0" anchor="t" bIns="24375" lIns="24375" spcFirstLastPara="1" rIns="24375" wrap="square" tIns="24375">
                  <a:noAutofit/>
                </a:bodyPr>
                <a:lstStyle/>
                <a:p>
                  <a:pPr indent="0" lvl="0" marL="0" marR="0" rtl="0" algn="l">
                    <a:spcBef>
                      <a:spcPts val="0"/>
                    </a:spcBef>
                    <a:spcAft>
                      <a:spcPts val="0"/>
                    </a:spcAft>
                    <a:buClr>
                      <a:srgbClr val="FFFFFF"/>
                    </a:buClr>
                    <a:buSzPts val="1200"/>
                    <a:buFont typeface="Proxima Nova"/>
                    <a:buNone/>
                  </a:pPr>
                  <a:r>
                    <a:rPr b="0" lang="en-US" sz="1200" u="none">
                      <a:solidFill>
                        <a:srgbClr val="FFFFFF"/>
                      </a:solidFill>
                      <a:latin typeface="Proxima Nova"/>
                      <a:ea typeface="Proxima Nova"/>
                      <a:cs typeface="Proxima Nova"/>
                      <a:sym typeface="Proxima Nova"/>
                    </a:rPr>
                    <a:t>    Sunnyvale (Internet2)</a:t>
                  </a:r>
                  <a:endParaRPr sz="2400">
                    <a:solidFill>
                      <a:schemeClr val="dk1"/>
                    </a:solidFill>
                    <a:latin typeface="Arial"/>
                    <a:ea typeface="Arial"/>
                    <a:cs typeface="Arial"/>
                    <a:sym typeface="Arial"/>
                  </a:endParaRPr>
                </a:p>
              </p:txBody>
            </p:sp>
            <p:sp>
              <p:nvSpPr>
                <p:cNvPr id="1706" name="Google Shape;1706;p125"/>
                <p:cNvSpPr txBox="1"/>
                <p:nvPr/>
              </p:nvSpPr>
              <p:spPr>
                <a:xfrm>
                  <a:off x="162574" y="1280440"/>
                  <a:ext cx="2153100" cy="977700"/>
                </a:xfrm>
                <a:prstGeom prst="rect">
                  <a:avLst/>
                </a:prstGeom>
                <a:solidFill>
                  <a:srgbClr val="021F4B"/>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72 </a:t>
                  </a:r>
                  <a:endParaRPr sz="2400">
                    <a:solidFill>
                      <a:schemeClr val="dk1"/>
                    </a:solidFill>
                    <a:latin typeface="Arial"/>
                    <a:ea typeface="Arial"/>
                    <a:cs typeface="Arial"/>
                    <a:sym typeface="Arial"/>
                  </a:endParaRPr>
                </a:p>
              </p:txBody>
            </p:sp>
            <p:sp>
              <p:nvSpPr>
                <p:cNvPr id="1707" name="Google Shape;1707;p125"/>
                <p:cNvSpPr txBox="1"/>
                <p:nvPr/>
              </p:nvSpPr>
              <p:spPr>
                <a:xfrm>
                  <a:off x="2473418" y="1280440"/>
                  <a:ext cx="2270400" cy="977700"/>
                </a:xfrm>
                <a:prstGeom prst="rect">
                  <a:avLst/>
                </a:prstGeom>
                <a:solidFill>
                  <a:srgbClr val="5E5E5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1</a:t>
                  </a:r>
                  <a:endParaRPr sz="2400">
                    <a:solidFill>
                      <a:schemeClr val="dk1"/>
                    </a:solidFill>
                    <a:latin typeface="Arial"/>
                    <a:ea typeface="Arial"/>
                    <a:cs typeface="Arial"/>
                    <a:sym typeface="Arial"/>
                  </a:endParaRPr>
                </a:p>
              </p:txBody>
            </p:sp>
            <p:sp>
              <p:nvSpPr>
                <p:cNvPr id="1708" name="Google Shape;1708;p125"/>
                <p:cNvSpPr txBox="1"/>
                <p:nvPr/>
              </p:nvSpPr>
              <p:spPr>
                <a:xfrm>
                  <a:off x="4901284" y="1280440"/>
                  <a:ext cx="3138300" cy="977700"/>
                </a:xfrm>
                <a:prstGeom prst="rect">
                  <a:avLst/>
                </a:prstGeom>
                <a:solidFill>
                  <a:srgbClr val="B68D1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240</a:t>
                  </a:r>
                  <a:r>
                    <a:rPr lang="en-US" sz="700">
                      <a:solidFill>
                        <a:srgbClr val="FFFFFF"/>
                      </a:solidFill>
                      <a:latin typeface="Proxima Nova Semibold"/>
                      <a:ea typeface="Proxima Nova Semibold"/>
                      <a:cs typeface="Proxima Nova Semibold"/>
                      <a:sym typeface="Proxima Nova Semibold"/>
                    </a:rPr>
                    <a:t>TB</a:t>
                  </a:r>
                  <a:endParaRPr sz="2400">
                    <a:solidFill>
                      <a:schemeClr val="dk1"/>
                    </a:solidFill>
                    <a:latin typeface="Arial"/>
                    <a:ea typeface="Arial"/>
                    <a:cs typeface="Arial"/>
                    <a:sym typeface="Arial"/>
                  </a:endParaRPr>
                </a:p>
              </p:txBody>
            </p:sp>
            <p:sp>
              <p:nvSpPr>
                <p:cNvPr id="1709" name="Google Shape;1709;p125"/>
                <p:cNvSpPr/>
                <p:nvPr/>
              </p:nvSpPr>
              <p:spPr>
                <a:xfrm>
                  <a:off x="338960" y="397797"/>
                  <a:ext cx="513648" cy="513648"/>
                </a:xfrm>
                <a:custGeom>
                  <a:rect b="b" l="l" r="r" t="t"/>
                  <a:pathLst>
                    <a:path extrusionOk="0" h="21600" w="21600">
                      <a:moveTo>
                        <a:pt x="0" y="10800"/>
                      </a:moveTo>
                      <a:lnTo>
                        <a:pt x="10800" y="21600"/>
                      </a:lnTo>
                      <a:lnTo>
                        <a:pt x="21600" y="10800"/>
                      </a:lnTo>
                      <a:lnTo>
                        <a:pt x="10800" y="0"/>
                      </a:lnTo>
                      <a:close/>
                    </a:path>
                  </a:pathLst>
                </a:custGeom>
                <a:solidFill>
                  <a:srgbClr val="00AEEF"/>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sp>
            <p:nvSpPr>
              <p:cNvPr id="1710" name="Google Shape;1710;p125"/>
              <p:cNvSpPr txBox="1"/>
              <p:nvPr/>
            </p:nvSpPr>
            <p:spPr>
              <a:xfrm>
                <a:off x="1914772" y="1277752"/>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C</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sp>
            <p:nvSpPr>
              <p:cNvPr id="1711" name="Google Shape;1711;p125"/>
              <p:cNvSpPr txBox="1"/>
              <p:nvPr/>
            </p:nvSpPr>
            <p:spPr>
              <a:xfrm>
                <a:off x="4368257" y="1277752"/>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G</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grpSp>
        <p:grpSp>
          <p:nvGrpSpPr>
            <p:cNvPr id="1712" name="Google Shape;1712;p125"/>
            <p:cNvGrpSpPr/>
            <p:nvPr/>
          </p:nvGrpSpPr>
          <p:grpSpPr>
            <a:xfrm>
              <a:off x="0" y="7757159"/>
              <a:ext cx="8210100" cy="2435100"/>
              <a:chOff x="0" y="0"/>
              <a:chExt cx="8210100" cy="2435100"/>
            </a:xfrm>
          </p:grpSpPr>
          <p:grpSp>
            <p:nvGrpSpPr>
              <p:cNvPr id="1713" name="Google Shape;1713;p125"/>
              <p:cNvGrpSpPr/>
              <p:nvPr/>
            </p:nvGrpSpPr>
            <p:grpSpPr>
              <a:xfrm>
                <a:off x="0" y="0"/>
                <a:ext cx="8210100" cy="2435100"/>
                <a:chOff x="0" y="0"/>
                <a:chExt cx="8210100" cy="2435100"/>
              </a:xfrm>
            </p:grpSpPr>
            <p:grpSp>
              <p:nvGrpSpPr>
                <p:cNvPr id="1714" name="Google Shape;1714;p125"/>
                <p:cNvGrpSpPr/>
                <p:nvPr/>
              </p:nvGrpSpPr>
              <p:grpSpPr>
                <a:xfrm>
                  <a:off x="0" y="0"/>
                  <a:ext cx="8210100" cy="2435100"/>
                  <a:chOff x="0" y="0"/>
                  <a:chExt cx="8210100" cy="2435100"/>
                </a:xfrm>
              </p:grpSpPr>
              <p:sp>
                <p:nvSpPr>
                  <p:cNvPr id="1715" name="Google Shape;1715;p125"/>
                  <p:cNvSpPr/>
                  <p:nvPr/>
                </p:nvSpPr>
                <p:spPr>
                  <a:xfrm>
                    <a:off x="0" y="0"/>
                    <a:ext cx="8210100" cy="2435100"/>
                  </a:xfrm>
                  <a:prstGeom prst="rect">
                    <a:avLst/>
                  </a:prstGeom>
                  <a:solidFill>
                    <a:srgbClr val="5B5854">
                      <a:alpha val="60000"/>
                    </a:srgbClr>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716" name="Google Shape;1716;p125"/>
                  <p:cNvSpPr txBox="1"/>
                  <p:nvPr/>
                </p:nvSpPr>
                <p:spPr>
                  <a:xfrm>
                    <a:off x="162574" y="154077"/>
                    <a:ext cx="7884900" cy="991200"/>
                  </a:xfrm>
                  <a:prstGeom prst="rect">
                    <a:avLst/>
                  </a:prstGeom>
                  <a:solidFill>
                    <a:srgbClr val="9A958E"/>
                  </a:solidFill>
                  <a:ln>
                    <a:noFill/>
                  </a:ln>
                </p:spPr>
                <p:txBody>
                  <a:bodyPr anchorCtr="0" anchor="t" bIns="24375" lIns="24375" spcFirstLastPara="1" rIns="24375" wrap="square" tIns="24375">
                    <a:noAutofit/>
                  </a:bodyPr>
                  <a:lstStyle/>
                  <a:p>
                    <a:pPr indent="0" lvl="0" marL="0" marR="0" rtl="0" algn="l">
                      <a:spcBef>
                        <a:spcPts val="0"/>
                      </a:spcBef>
                      <a:spcAft>
                        <a:spcPts val="0"/>
                      </a:spcAft>
                      <a:buClr>
                        <a:srgbClr val="FFFFFF"/>
                      </a:buClr>
                      <a:buSzPts val="1200"/>
                      <a:buFont typeface="Proxima Nova"/>
                      <a:buNone/>
                    </a:pPr>
                    <a:r>
                      <a:rPr b="0" lang="en-US" sz="1200" u="none">
                        <a:solidFill>
                          <a:srgbClr val="FFFFFF"/>
                        </a:solidFill>
                        <a:latin typeface="Proxima Nova"/>
                        <a:ea typeface="Proxima Nova"/>
                        <a:cs typeface="Proxima Nova"/>
                        <a:sym typeface="Proxima Nova"/>
                      </a:rPr>
                      <a:t>    UC Santa Cruz</a:t>
                    </a:r>
                    <a:endParaRPr sz="2400">
                      <a:solidFill>
                        <a:schemeClr val="dk1"/>
                      </a:solidFill>
                      <a:latin typeface="Arial"/>
                      <a:ea typeface="Arial"/>
                      <a:cs typeface="Arial"/>
                      <a:sym typeface="Arial"/>
                    </a:endParaRPr>
                  </a:p>
                </p:txBody>
              </p:sp>
              <p:sp>
                <p:nvSpPr>
                  <p:cNvPr id="1717" name="Google Shape;1717;p125"/>
                  <p:cNvSpPr txBox="1"/>
                  <p:nvPr/>
                </p:nvSpPr>
                <p:spPr>
                  <a:xfrm>
                    <a:off x="162574" y="1280440"/>
                    <a:ext cx="2153100" cy="977700"/>
                  </a:xfrm>
                  <a:prstGeom prst="rect">
                    <a:avLst/>
                  </a:prstGeom>
                  <a:solidFill>
                    <a:srgbClr val="021F4B"/>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433 </a:t>
                    </a:r>
                    <a:endParaRPr sz="2400">
                      <a:solidFill>
                        <a:schemeClr val="dk1"/>
                      </a:solidFill>
                      <a:latin typeface="Arial"/>
                      <a:ea typeface="Arial"/>
                      <a:cs typeface="Arial"/>
                      <a:sym typeface="Arial"/>
                    </a:endParaRPr>
                  </a:p>
                </p:txBody>
              </p:sp>
              <p:sp>
                <p:nvSpPr>
                  <p:cNvPr id="1718" name="Google Shape;1718;p125"/>
                  <p:cNvSpPr txBox="1"/>
                  <p:nvPr/>
                </p:nvSpPr>
                <p:spPr>
                  <a:xfrm>
                    <a:off x="2473418" y="1280440"/>
                    <a:ext cx="2270400" cy="977700"/>
                  </a:xfrm>
                  <a:prstGeom prst="rect">
                    <a:avLst/>
                  </a:prstGeom>
                  <a:solidFill>
                    <a:srgbClr val="5E5E5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28</a:t>
                    </a:r>
                    <a:endParaRPr b="0" sz="1300" u="none">
                      <a:solidFill>
                        <a:srgbClr val="FFFFFF"/>
                      </a:solidFill>
                      <a:latin typeface="Proxima Nova Semibold"/>
                      <a:ea typeface="Proxima Nova Semibold"/>
                      <a:cs typeface="Proxima Nova Semibold"/>
                      <a:sym typeface="Proxima Nova Semibold"/>
                    </a:endParaRPr>
                  </a:p>
                </p:txBody>
              </p:sp>
              <p:sp>
                <p:nvSpPr>
                  <p:cNvPr id="1719" name="Google Shape;1719;p125"/>
                  <p:cNvSpPr txBox="1"/>
                  <p:nvPr/>
                </p:nvSpPr>
                <p:spPr>
                  <a:xfrm>
                    <a:off x="4901284" y="1280440"/>
                    <a:ext cx="3109800" cy="977700"/>
                  </a:xfrm>
                  <a:prstGeom prst="rect">
                    <a:avLst/>
                  </a:prstGeom>
                  <a:solidFill>
                    <a:srgbClr val="B68D1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594</a:t>
                    </a:r>
                    <a:r>
                      <a:rPr lang="en-US" sz="700">
                        <a:solidFill>
                          <a:srgbClr val="FFFFFF"/>
                        </a:solidFill>
                        <a:latin typeface="Proxima Nova Semibold"/>
                        <a:ea typeface="Proxima Nova Semibold"/>
                        <a:cs typeface="Proxima Nova Semibold"/>
                        <a:sym typeface="Proxima Nova Semibold"/>
                      </a:rPr>
                      <a:t>TB</a:t>
                    </a:r>
                    <a:endParaRPr sz="2400">
                      <a:solidFill>
                        <a:schemeClr val="dk1"/>
                      </a:solidFill>
                      <a:latin typeface="Arial"/>
                      <a:ea typeface="Arial"/>
                      <a:cs typeface="Arial"/>
                      <a:sym typeface="Arial"/>
                    </a:endParaRPr>
                  </a:p>
                </p:txBody>
              </p:sp>
            </p:grpSp>
            <p:sp>
              <p:nvSpPr>
                <p:cNvPr id="1720" name="Google Shape;1720;p125"/>
                <p:cNvSpPr txBox="1"/>
                <p:nvPr/>
              </p:nvSpPr>
              <p:spPr>
                <a:xfrm>
                  <a:off x="1913293" y="1288926"/>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C</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sp>
              <p:nvSpPr>
                <p:cNvPr id="1721" name="Google Shape;1721;p125"/>
                <p:cNvSpPr txBox="1"/>
                <p:nvPr/>
              </p:nvSpPr>
              <p:spPr>
                <a:xfrm>
                  <a:off x="4395309" y="1288926"/>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G</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grpSp>
          <p:sp>
            <p:nvSpPr>
              <p:cNvPr id="1722" name="Google Shape;1722;p125"/>
              <p:cNvSpPr/>
              <p:nvPr/>
            </p:nvSpPr>
            <p:spPr>
              <a:xfrm rot="10800000">
                <a:off x="378117" y="320344"/>
                <a:ext cx="381763" cy="627387"/>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6AEFAD"/>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grpSp>
      <p:sp>
        <p:nvSpPr>
          <p:cNvPr id="1723" name="Google Shape;1723;p125"/>
          <p:cNvSpPr/>
          <p:nvPr/>
        </p:nvSpPr>
        <p:spPr>
          <a:xfrm rot="10800000">
            <a:off x="3920188" y="2469074"/>
            <a:ext cx="91636" cy="150569"/>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24EBEF"/>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nvGrpSpPr>
          <p:cNvPr id="1724" name="Google Shape;1724;p125"/>
          <p:cNvGrpSpPr/>
          <p:nvPr/>
        </p:nvGrpSpPr>
        <p:grpSpPr>
          <a:xfrm>
            <a:off x="264409" y="3742008"/>
            <a:ext cx="2018016" cy="1521864"/>
            <a:chOff x="0" y="0"/>
            <a:chExt cx="8408400" cy="6341100"/>
          </a:xfrm>
        </p:grpSpPr>
        <p:sp>
          <p:nvSpPr>
            <p:cNvPr id="1725" name="Google Shape;1725;p125"/>
            <p:cNvSpPr/>
            <p:nvPr/>
          </p:nvSpPr>
          <p:spPr>
            <a:xfrm>
              <a:off x="0" y="0"/>
              <a:ext cx="8408400" cy="6341100"/>
            </a:xfrm>
            <a:prstGeom prst="roundRect">
              <a:avLst>
                <a:gd fmla="val 4956" name="adj"/>
              </a:avLst>
            </a:prstGeom>
            <a:solidFill>
              <a:srgbClr val="08263C">
                <a:alpha val="50590"/>
              </a:srgbClr>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nvGrpSpPr>
            <p:cNvPr id="1726" name="Google Shape;1726;p125"/>
            <p:cNvGrpSpPr/>
            <p:nvPr/>
          </p:nvGrpSpPr>
          <p:grpSpPr>
            <a:xfrm>
              <a:off x="272704" y="2208809"/>
              <a:ext cx="7564522" cy="1692900"/>
              <a:chOff x="0" y="0"/>
              <a:chExt cx="7564522" cy="1692900"/>
            </a:xfrm>
          </p:grpSpPr>
          <p:sp>
            <p:nvSpPr>
              <p:cNvPr id="1727" name="Google Shape;1727;p125"/>
              <p:cNvSpPr txBox="1"/>
              <p:nvPr/>
            </p:nvSpPr>
            <p:spPr>
              <a:xfrm>
                <a:off x="926122" y="281493"/>
                <a:ext cx="6638400" cy="1205400"/>
              </a:xfrm>
              <a:prstGeom prst="rect">
                <a:avLst/>
              </a:prstGeom>
              <a:solidFill>
                <a:srgbClr val="5E5E5E"/>
              </a:solidFill>
              <a:ln>
                <a:noFill/>
              </a:ln>
            </p:spPr>
            <p:txBody>
              <a:bodyPr anchorCtr="0" anchor="t" bIns="39600" lIns="39600" spcFirstLastPara="1" rIns="39600" wrap="square" tIns="39600">
                <a:noAutofit/>
              </a:bodyPr>
              <a:lstStyle/>
              <a:p>
                <a:pPr indent="0" lvl="0" marL="0" marR="0" rtl="0" algn="l">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    GPUs/site</a:t>
                </a:r>
                <a:endParaRPr sz="2400">
                  <a:solidFill>
                    <a:schemeClr val="dk1"/>
                  </a:solidFill>
                  <a:latin typeface="Arial"/>
                  <a:ea typeface="Arial"/>
                  <a:cs typeface="Arial"/>
                  <a:sym typeface="Arial"/>
                </a:endParaRPr>
              </a:p>
            </p:txBody>
          </p:sp>
          <p:grpSp>
            <p:nvGrpSpPr>
              <p:cNvPr id="1728" name="Google Shape;1728;p125"/>
              <p:cNvGrpSpPr/>
              <p:nvPr/>
            </p:nvGrpSpPr>
            <p:grpSpPr>
              <a:xfrm>
                <a:off x="0" y="0"/>
                <a:ext cx="1692900" cy="1692900"/>
                <a:chOff x="0" y="0"/>
                <a:chExt cx="1692900" cy="1692900"/>
              </a:xfrm>
            </p:grpSpPr>
            <p:sp>
              <p:nvSpPr>
                <p:cNvPr id="1729" name="Google Shape;1729;p125"/>
                <p:cNvSpPr/>
                <p:nvPr/>
              </p:nvSpPr>
              <p:spPr>
                <a:xfrm>
                  <a:off x="0" y="0"/>
                  <a:ext cx="1692900" cy="1692900"/>
                </a:xfrm>
                <a:prstGeom prst="ellipse">
                  <a:avLst/>
                </a:prstGeom>
                <a:solidFill>
                  <a:srgbClr val="5E5E5E"/>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pic>
              <p:nvPicPr>
                <p:cNvPr descr="GPU-card-icon-whiteonly.png" id="1730" name="Google Shape;1730;p125"/>
                <p:cNvPicPr preferRelativeResize="0"/>
                <p:nvPr/>
              </p:nvPicPr>
              <p:blipFill rotWithShape="1">
                <a:blip r:embed="rId4">
                  <a:alphaModFix/>
                </a:blip>
                <a:srcRect b="0" l="0" r="0" t="0"/>
                <a:stretch/>
              </p:blipFill>
              <p:spPr>
                <a:xfrm>
                  <a:off x="144630" y="144630"/>
                  <a:ext cx="1403543" cy="1403543"/>
                </a:xfrm>
                <a:prstGeom prst="rect">
                  <a:avLst/>
                </a:prstGeom>
                <a:noFill/>
                <a:ln>
                  <a:noFill/>
                </a:ln>
              </p:spPr>
            </p:pic>
          </p:grpSp>
        </p:grpSp>
        <p:grpSp>
          <p:nvGrpSpPr>
            <p:cNvPr id="1731" name="Google Shape;1731;p125"/>
            <p:cNvGrpSpPr/>
            <p:nvPr/>
          </p:nvGrpSpPr>
          <p:grpSpPr>
            <a:xfrm>
              <a:off x="251143" y="4051577"/>
              <a:ext cx="7581022" cy="1692900"/>
              <a:chOff x="0" y="0"/>
              <a:chExt cx="7581022" cy="1692900"/>
            </a:xfrm>
          </p:grpSpPr>
          <p:sp>
            <p:nvSpPr>
              <p:cNvPr id="1732" name="Google Shape;1732;p125"/>
              <p:cNvSpPr txBox="1"/>
              <p:nvPr/>
            </p:nvSpPr>
            <p:spPr>
              <a:xfrm>
                <a:off x="926122" y="253553"/>
                <a:ext cx="6654900" cy="1205400"/>
              </a:xfrm>
              <a:prstGeom prst="rect">
                <a:avLst/>
              </a:prstGeom>
              <a:solidFill>
                <a:srgbClr val="B68D1E"/>
              </a:solidFill>
              <a:ln>
                <a:noFill/>
              </a:ln>
            </p:spPr>
            <p:txBody>
              <a:bodyPr anchorCtr="0" anchor="t" bIns="39600" lIns="39600" spcFirstLastPara="1" rIns="39600" wrap="square" tIns="39600">
                <a:noAutofit/>
              </a:bodyPr>
              <a:lstStyle/>
              <a:p>
                <a:pPr indent="0" lvl="0" marL="0" marR="0" rtl="0" algn="l">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    Storage TB/site</a:t>
                </a:r>
                <a:endParaRPr sz="2400">
                  <a:solidFill>
                    <a:schemeClr val="dk1"/>
                  </a:solidFill>
                  <a:latin typeface="Arial"/>
                  <a:ea typeface="Arial"/>
                  <a:cs typeface="Arial"/>
                  <a:sym typeface="Arial"/>
                </a:endParaRPr>
              </a:p>
            </p:txBody>
          </p:sp>
          <p:grpSp>
            <p:nvGrpSpPr>
              <p:cNvPr id="1733" name="Google Shape;1733;p125"/>
              <p:cNvGrpSpPr/>
              <p:nvPr/>
            </p:nvGrpSpPr>
            <p:grpSpPr>
              <a:xfrm>
                <a:off x="0" y="0"/>
                <a:ext cx="1692900" cy="1692900"/>
                <a:chOff x="0" y="0"/>
                <a:chExt cx="1692900" cy="1692900"/>
              </a:xfrm>
            </p:grpSpPr>
            <p:sp>
              <p:nvSpPr>
                <p:cNvPr id="1734" name="Google Shape;1734;p125"/>
                <p:cNvSpPr/>
                <p:nvPr/>
              </p:nvSpPr>
              <p:spPr>
                <a:xfrm>
                  <a:off x="0" y="0"/>
                  <a:ext cx="1692900" cy="1692900"/>
                </a:xfrm>
                <a:prstGeom prst="ellipse">
                  <a:avLst/>
                </a:prstGeom>
                <a:solidFill>
                  <a:srgbClr val="B68D1E"/>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pic>
              <p:nvPicPr>
                <p:cNvPr descr="Ceph-storage-icon-whiteonly.png" id="1735" name="Google Shape;1735;p125"/>
                <p:cNvPicPr preferRelativeResize="0"/>
                <p:nvPr/>
              </p:nvPicPr>
              <p:blipFill rotWithShape="1">
                <a:blip r:embed="rId5">
                  <a:alphaModFix/>
                </a:blip>
                <a:srcRect b="0" l="0" r="0" t="0"/>
                <a:stretch/>
              </p:blipFill>
              <p:spPr>
                <a:xfrm>
                  <a:off x="114254" y="114193"/>
                  <a:ext cx="1464292" cy="1463505"/>
                </a:xfrm>
                <a:prstGeom prst="rect">
                  <a:avLst/>
                </a:prstGeom>
                <a:noFill/>
                <a:ln>
                  <a:noFill/>
                </a:ln>
              </p:spPr>
            </p:pic>
          </p:grpSp>
        </p:grpSp>
        <p:grpSp>
          <p:nvGrpSpPr>
            <p:cNvPr id="1736" name="Google Shape;1736;p125"/>
            <p:cNvGrpSpPr/>
            <p:nvPr/>
          </p:nvGrpSpPr>
          <p:grpSpPr>
            <a:xfrm>
              <a:off x="318734" y="360081"/>
              <a:ext cx="7550122" cy="1692900"/>
              <a:chOff x="0" y="0"/>
              <a:chExt cx="7550122" cy="1692900"/>
            </a:xfrm>
          </p:grpSpPr>
          <p:sp>
            <p:nvSpPr>
              <p:cNvPr id="1737" name="Google Shape;1737;p125"/>
              <p:cNvSpPr txBox="1"/>
              <p:nvPr/>
            </p:nvSpPr>
            <p:spPr>
              <a:xfrm>
                <a:off x="926122" y="309431"/>
                <a:ext cx="6624000" cy="1130400"/>
              </a:xfrm>
              <a:prstGeom prst="rect">
                <a:avLst/>
              </a:prstGeom>
              <a:solidFill>
                <a:srgbClr val="021F4B"/>
              </a:solidFill>
              <a:ln>
                <a:noFill/>
              </a:ln>
            </p:spPr>
            <p:txBody>
              <a:bodyPr anchorCtr="0" anchor="t" bIns="0" lIns="39600" spcFirstLastPara="1" rIns="39600" wrap="square" tIns="0">
                <a:noAutofit/>
              </a:bodyPr>
              <a:lstStyle/>
              <a:p>
                <a:pPr indent="0" lvl="0" marL="0" marR="0" rtl="0" algn="l">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    </a:t>
                </a:r>
                <a:r>
                  <a:rPr lang="en-US" sz="1100">
                    <a:solidFill>
                      <a:srgbClr val="FFFFFF"/>
                    </a:solidFill>
                    <a:latin typeface="Proxima Nova Semibold"/>
                    <a:ea typeface="Proxima Nova Semibold"/>
                    <a:cs typeface="Proxima Nova Semibold"/>
                    <a:sym typeface="Proxima Nova Semibold"/>
                  </a:rPr>
                  <a:t>CPU cores/site</a:t>
                </a:r>
                <a:endParaRPr sz="2400">
                  <a:solidFill>
                    <a:schemeClr val="dk1"/>
                  </a:solidFill>
                  <a:latin typeface="Arial"/>
                  <a:ea typeface="Arial"/>
                  <a:cs typeface="Arial"/>
                  <a:sym typeface="Arial"/>
                </a:endParaRPr>
              </a:p>
            </p:txBody>
          </p:sp>
          <p:grpSp>
            <p:nvGrpSpPr>
              <p:cNvPr id="1738" name="Google Shape;1738;p125"/>
              <p:cNvGrpSpPr/>
              <p:nvPr/>
            </p:nvGrpSpPr>
            <p:grpSpPr>
              <a:xfrm>
                <a:off x="0" y="0"/>
                <a:ext cx="1692900" cy="1692900"/>
                <a:chOff x="0" y="0"/>
                <a:chExt cx="1692900" cy="1692900"/>
              </a:xfrm>
            </p:grpSpPr>
            <p:sp>
              <p:nvSpPr>
                <p:cNvPr id="1739" name="Google Shape;1739;p125"/>
                <p:cNvSpPr/>
                <p:nvPr/>
              </p:nvSpPr>
              <p:spPr>
                <a:xfrm>
                  <a:off x="0" y="0"/>
                  <a:ext cx="1692900" cy="1692900"/>
                </a:xfrm>
                <a:prstGeom prst="ellipse">
                  <a:avLst/>
                </a:prstGeom>
                <a:solidFill>
                  <a:srgbClr val="021F4B"/>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pic>
              <p:nvPicPr>
                <p:cNvPr descr="CPU-icon-whiteonly.png" id="1740" name="Google Shape;1740;p125"/>
                <p:cNvPicPr preferRelativeResize="0"/>
                <p:nvPr/>
              </p:nvPicPr>
              <p:blipFill rotWithShape="1">
                <a:blip r:embed="rId6">
                  <a:alphaModFix/>
                </a:blip>
                <a:srcRect b="0" l="0" r="0" t="0"/>
                <a:stretch/>
              </p:blipFill>
              <p:spPr>
                <a:xfrm>
                  <a:off x="112458" y="112458"/>
                  <a:ext cx="1467884" cy="1467884"/>
                </a:xfrm>
                <a:prstGeom prst="rect">
                  <a:avLst/>
                </a:prstGeom>
                <a:noFill/>
                <a:ln>
                  <a:noFill/>
                </a:ln>
              </p:spPr>
            </p:pic>
          </p:grpSp>
        </p:grpSp>
      </p:grpSp>
      <p:sp>
        <p:nvSpPr>
          <p:cNvPr id="1741" name="Google Shape;1741;p125"/>
          <p:cNvSpPr/>
          <p:nvPr/>
        </p:nvSpPr>
        <p:spPr>
          <a:xfrm>
            <a:off x="3751261" y="2341508"/>
            <a:ext cx="123282" cy="123282"/>
          </a:xfrm>
          <a:custGeom>
            <a:rect b="b" l="l" r="r" t="t"/>
            <a:pathLst>
              <a:path extrusionOk="0" h="21600" w="21600">
                <a:moveTo>
                  <a:pt x="0" y="10800"/>
                </a:moveTo>
                <a:lnTo>
                  <a:pt x="10800" y="21600"/>
                </a:lnTo>
                <a:lnTo>
                  <a:pt x="21600" y="10800"/>
                </a:lnTo>
                <a:lnTo>
                  <a:pt x="10800" y="0"/>
                </a:lnTo>
                <a:close/>
              </a:path>
            </a:pathLst>
          </a:custGeom>
          <a:solidFill>
            <a:srgbClr val="5849EF"/>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742" name="Google Shape;1742;p125"/>
          <p:cNvSpPr/>
          <p:nvPr/>
        </p:nvSpPr>
        <p:spPr>
          <a:xfrm>
            <a:off x="3659821" y="2323220"/>
            <a:ext cx="123282" cy="123282"/>
          </a:xfrm>
          <a:custGeom>
            <a:rect b="b" l="l" r="r" t="t"/>
            <a:pathLst>
              <a:path extrusionOk="0" h="21600" w="21600">
                <a:moveTo>
                  <a:pt x="0" y="10800"/>
                </a:moveTo>
                <a:lnTo>
                  <a:pt x="10800" y="21600"/>
                </a:lnTo>
                <a:lnTo>
                  <a:pt x="21600" y="10800"/>
                </a:lnTo>
                <a:lnTo>
                  <a:pt x="10800" y="0"/>
                </a:lnTo>
                <a:close/>
              </a:path>
            </a:pathLst>
          </a:custGeom>
          <a:solidFill>
            <a:srgbClr val="00AEEF"/>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743" name="Google Shape;1743;p125"/>
          <p:cNvSpPr/>
          <p:nvPr/>
        </p:nvSpPr>
        <p:spPr>
          <a:xfrm>
            <a:off x="8652313" y="2794065"/>
            <a:ext cx="123282" cy="123282"/>
          </a:xfrm>
          <a:custGeom>
            <a:rect b="b" l="l" r="r" t="t"/>
            <a:pathLst>
              <a:path extrusionOk="0" h="21600" w="21600">
                <a:moveTo>
                  <a:pt x="0" y="10800"/>
                </a:moveTo>
                <a:lnTo>
                  <a:pt x="10800" y="21600"/>
                </a:lnTo>
                <a:lnTo>
                  <a:pt x="21600" y="10800"/>
                </a:lnTo>
                <a:lnTo>
                  <a:pt x="10800" y="0"/>
                </a:lnTo>
                <a:close/>
              </a:path>
            </a:pathLst>
          </a:custGeom>
          <a:solidFill>
            <a:srgbClr val="69EFAC"/>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nvGrpSpPr>
          <p:cNvPr id="1744" name="Google Shape;1744;p125"/>
          <p:cNvGrpSpPr/>
          <p:nvPr/>
        </p:nvGrpSpPr>
        <p:grpSpPr>
          <a:xfrm>
            <a:off x="9920473" y="295325"/>
            <a:ext cx="2018016" cy="993552"/>
            <a:chOff x="0" y="0"/>
            <a:chExt cx="8408400" cy="4139799"/>
          </a:xfrm>
        </p:grpSpPr>
        <p:sp>
          <p:nvSpPr>
            <p:cNvPr id="1745" name="Google Shape;1745;p125"/>
            <p:cNvSpPr/>
            <p:nvPr/>
          </p:nvSpPr>
          <p:spPr>
            <a:xfrm>
              <a:off x="0" y="0"/>
              <a:ext cx="8408400" cy="3564300"/>
            </a:xfrm>
            <a:prstGeom prst="roundRect">
              <a:avLst>
                <a:gd fmla="val 8816" name="adj"/>
              </a:avLst>
            </a:prstGeom>
            <a:solidFill>
              <a:srgbClr val="042C4D"/>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nvGrpSpPr>
            <p:cNvPr id="1746" name="Google Shape;1746;p125"/>
            <p:cNvGrpSpPr/>
            <p:nvPr/>
          </p:nvGrpSpPr>
          <p:grpSpPr>
            <a:xfrm>
              <a:off x="550499" y="287030"/>
              <a:ext cx="1432800" cy="1432800"/>
              <a:chOff x="0" y="0"/>
              <a:chExt cx="1432800" cy="1432800"/>
            </a:xfrm>
          </p:grpSpPr>
          <p:sp>
            <p:nvSpPr>
              <p:cNvPr id="1747" name="Google Shape;1747;p125"/>
              <p:cNvSpPr/>
              <p:nvPr/>
            </p:nvSpPr>
            <p:spPr>
              <a:xfrm>
                <a:off x="0" y="0"/>
                <a:ext cx="1432800" cy="1432800"/>
              </a:xfrm>
              <a:prstGeom prst="ellipse">
                <a:avLst/>
              </a:prstGeom>
              <a:solidFill>
                <a:srgbClr val="0BA59B">
                  <a:alpha val="58040"/>
                </a:srgbClr>
              </a:solidFill>
              <a:ln cap="flat" cmpd="sng" w="63500">
                <a:solidFill>
                  <a:srgbClr val="08A79D"/>
                </a:solidFill>
                <a:prstDash val="solid"/>
                <a:miter lim="400000"/>
                <a:headEnd len="sm" w="sm" type="none"/>
                <a:tailEnd len="sm" w="sm" type="none"/>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748" name="Google Shape;1748;p125"/>
              <p:cNvSpPr/>
              <p:nvPr/>
            </p:nvSpPr>
            <p:spPr>
              <a:xfrm>
                <a:off x="138713" y="138713"/>
                <a:ext cx="1145700" cy="1145700"/>
              </a:xfrm>
              <a:prstGeom prst="ellipse">
                <a:avLst/>
              </a:prstGeom>
              <a:solidFill>
                <a:srgbClr val="97CD47">
                  <a:alpha val="50590"/>
                </a:srgbClr>
              </a:solidFill>
              <a:ln cap="flat" cmpd="sng" w="63500">
                <a:solidFill>
                  <a:srgbClr val="9BCF45"/>
                </a:solidFill>
                <a:prstDash val="solid"/>
                <a:miter lim="400000"/>
                <a:headEnd len="sm" w="sm" type="none"/>
                <a:tailEnd len="sm" w="sm" type="none"/>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749" name="Google Shape;1749;p125"/>
              <p:cNvSpPr/>
              <p:nvPr/>
            </p:nvSpPr>
            <p:spPr>
              <a:xfrm>
                <a:off x="272781" y="272781"/>
                <a:ext cx="877800" cy="877800"/>
              </a:xfrm>
              <a:prstGeom prst="ellipse">
                <a:avLst/>
              </a:prstGeom>
              <a:solidFill>
                <a:srgbClr val="FFD966">
                  <a:alpha val="58040"/>
                </a:srgbClr>
              </a:solidFill>
              <a:ln cap="flat" cmpd="sng" w="63500">
                <a:solidFill>
                  <a:srgbClr val="FFD966"/>
                </a:solidFill>
                <a:prstDash val="solid"/>
                <a:miter lim="400000"/>
                <a:headEnd len="sm" w="sm" type="none"/>
                <a:tailEnd len="sm" w="sm" type="none"/>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sp>
          <p:nvSpPr>
            <p:cNvPr id="1750" name="Google Shape;1750;p125"/>
            <p:cNvSpPr/>
            <p:nvPr/>
          </p:nvSpPr>
          <p:spPr>
            <a:xfrm>
              <a:off x="1054571" y="791102"/>
              <a:ext cx="424500" cy="424500"/>
            </a:xfrm>
            <a:prstGeom prst="ellipse">
              <a:avLst/>
            </a:prstGeom>
            <a:solidFill>
              <a:srgbClr val="FFFA8F"/>
            </a:solidFill>
            <a:ln>
              <a:noFill/>
            </a:ln>
            <a:effectLst>
              <a:outerShdw blurRad="203200" rotWithShape="0">
                <a:srgbClr val="000000">
                  <a:alpha val="7451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500"/>
                <a:buFont typeface="Arial"/>
                <a:buNone/>
              </a:pPr>
              <a:r>
                <a:t/>
              </a:r>
              <a:endParaRPr sz="2500">
                <a:solidFill>
                  <a:schemeClr val="dk1"/>
                </a:solidFill>
                <a:latin typeface="Arial"/>
                <a:ea typeface="Arial"/>
                <a:cs typeface="Arial"/>
                <a:sym typeface="Arial"/>
              </a:endParaRPr>
            </a:p>
          </p:txBody>
        </p:sp>
        <p:grpSp>
          <p:nvGrpSpPr>
            <p:cNvPr id="1751" name="Google Shape;1751;p125"/>
            <p:cNvGrpSpPr/>
            <p:nvPr/>
          </p:nvGrpSpPr>
          <p:grpSpPr>
            <a:xfrm>
              <a:off x="777433" y="1452302"/>
              <a:ext cx="940646" cy="875356"/>
              <a:chOff x="5" y="7"/>
              <a:chExt cx="940646" cy="875356"/>
            </a:xfrm>
          </p:grpSpPr>
          <p:sp>
            <p:nvSpPr>
              <p:cNvPr id="1752" name="Google Shape;1752;p125"/>
              <p:cNvSpPr/>
              <p:nvPr/>
            </p:nvSpPr>
            <p:spPr>
              <a:xfrm rot="10800000">
                <a:off x="558888" y="102993"/>
                <a:ext cx="381763" cy="627387"/>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6AEFAD"/>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753" name="Google Shape;1753;p125"/>
              <p:cNvSpPr/>
              <p:nvPr/>
            </p:nvSpPr>
            <p:spPr>
              <a:xfrm rot="10800000">
                <a:off x="5" y="104382"/>
                <a:ext cx="381763" cy="627387"/>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2F86E4"/>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754" name="Google Shape;1754;p125"/>
              <p:cNvSpPr/>
              <p:nvPr/>
            </p:nvSpPr>
            <p:spPr>
              <a:xfrm rot="10800000">
                <a:off x="298104" y="7"/>
                <a:ext cx="381763" cy="627387"/>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00AEEF"/>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755" name="Google Shape;1755;p125"/>
              <p:cNvSpPr/>
              <p:nvPr/>
            </p:nvSpPr>
            <p:spPr>
              <a:xfrm rot="10800000">
                <a:off x="292594" y="247976"/>
                <a:ext cx="381763" cy="627387"/>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5C51E4"/>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sp>
          <p:nvSpPr>
            <p:cNvPr id="1756" name="Google Shape;1756;p125"/>
            <p:cNvSpPr txBox="1"/>
            <p:nvPr/>
          </p:nvSpPr>
          <p:spPr>
            <a:xfrm>
              <a:off x="2319066" y="689499"/>
              <a:ext cx="5775300" cy="3450300"/>
            </a:xfrm>
            <a:prstGeom prst="rect">
              <a:avLst/>
            </a:prstGeom>
            <a:noFill/>
            <a:ln>
              <a:noFill/>
            </a:ln>
          </p:spPr>
          <p:txBody>
            <a:bodyPr anchorCtr="0" anchor="t" bIns="12175" lIns="12175" spcFirstLastPara="1" rIns="12175" wrap="square" tIns="12175">
              <a:spAutoFit/>
            </a:bodyPr>
            <a:lstStyle/>
            <a:p>
              <a:pPr indent="0" lvl="0" marL="0" marR="0" rtl="0" algn="l">
                <a:lnSpc>
                  <a:spcPct val="160000"/>
                </a:lnSpc>
                <a:spcBef>
                  <a:spcPts val="0"/>
                </a:spcBef>
                <a:spcAft>
                  <a:spcPts val="0"/>
                </a:spcAft>
                <a:buClr>
                  <a:srgbClr val="FCFFFF"/>
                </a:buClr>
                <a:buSzPts val="900"/>
                <a:buFont typeface="Proxima Nova"/>
                <a:buNone/>
              </a:pPr>
              <a:r>
                <a:rPr lang="en-US" sz="900">
                  <a:solidFill>
                    <a:srgbClr val="FCFFFF"/>
                  </a:solidFill>
                  <a:latin typeface="Proxima Nova"/>
                  <a:ea typeface="Proxima Nova"/>
                  <a:cs typeface="Proxima Nova"/>
                  <a:sym typeface="Proxima Nova"/>
                </a:rPr>
                <a:t>CENIC ADD/DROP</a:t>
              </a:r>
              <a:endParaRPr sz="2400">
                <a:solidFill>
                  <a:schemeClr val="dk1"/>
                </a:solidFill>
                <a:latin typeface="Arial"/>
                <a:ea typeface="Arial"/>
                <a:cs typeface="Arial"/>
                <a:sym typeface="Arial"/>
              </a:endParaRPr>
            </a:p>
            <a:p>
              <a:pPr indent="0" lvl="0" marL="0" marR="0" rtl="0" algn="l">
                <a:lnSpc>
                  <a:spcPct val="160000"/>
                </a:lnSpc>
                <a:spcBef>
                  <a:spcPts val="0"/>
                </a:spcBef>
                <a:spcAft>
                  <a:spcPts val="0"/>
                </a:spcAft>
                <a:buClr>
                  <a:srgbClr val="FCFFFF"/>
                </a:buClr>
                <a:buSzPts val="900"/>
                <a:buFont typeface="Proxima Nova"/>
                <a:buNone/>
              </a:pPr>
              <a:r>
                <a:rPr lang="en-US" sz="900">
                  <a:solidFill>
                    <a:srgbClr val="FCFFFF"/>
                  </a:solidFill>
                  <a:latin typeface="Proxima Nova"/>
                  <a:ea typeface="Proxima Nova"/>
                  <a:cs typeface="Proxima Nova"/>
                  <a:sym typeface="Proxima Nova"/>
                </a:rPr>
                <a:t>CENIC CAMPUS SITES</a:t>
              </a:r>
              <a:endParaRPr sz="2400">
                <a:solidFill>
                  <a:schemeClr val="dk1"/>
                </a:solidFill>
                <a:latin typeface="Arial"/>
                <a:ea typeface="Arial"/>
                <a:cs typeface="Arial"/>
                <a:sym typeface="Arial"/>
              </a:endParaRPr>
            </a:p>
            <a:p>
              <a:pPr indent="0" lvl="0" marL="0" marR="0" rtl="0" algn="l">
                <a:lnSpc>
                  <a:spcPct val="160000"/>
                </a:lnSpc>
                <a:spcBef>
                  <a:spcPts val="0"/>
                </a:spcBef>
                <a:spcAft>
                  <a:spcPts val="0"/>
                </a:spcAft>
                <a:buClr>
                  <a:srgbClr val="FCFFFF"/>
                </a:buClr>
                <a:buSzPts val="900"/>
                <a:buFont typeface="Proxima Nova"/>
                <a:buNone/>
              </a:pPr>
              <a:r>
                <a:rPr lang="en-US" sz="900">
                  <a:solidFill>
                    <a:srgbClr val="FCFFFF"/>
                  </a:solidFill>
                  <a:latin typeface="Proxima Nova"/>
                  <a:ea typeface="Proxima Nova"/>
                  <a:cs typeface="Proxima Nova"/>
                  <a:sym typeface="Proxima Nova"/>
                </a:rPr>
                <a:t>CENIC NON-CAMPUS SITES</a:t>
              </a:r>
              <a:endParaRPr sz="2400">
                <a:solidFill>
                  <a:schemeClr val="dk1"/>
                </a:solidFill>
                <a:latin typeface="Arial"/>
                <a:ea typeface="Arial"/>
                <a:cs typeface="Arial"/>
                <a:sym typeface="Arial"/>
              </a:endParaRPr>
            </a:p>
          </p:txBody>
        </p:sp>
        <p:grpSp>
          <p:nvGrpSpPr>
            <p:cNvPr id="1757" name="Google Shape;1757;p125"/>
            <p:cNvGrpSpPr/>
            <p:nvPr/>
          </p:nvGrpSpPr>
          <p:grpSpPr>
            <a:xfrm>
              <a:off x="698822" y="2531464"/>
              <a:ext cx="1072448" cy="513648"/>
              <a:chOff x="0" y="0"/>
              <a:chExt cx="1072448" cy="513648"/>
            </a:xfrm>
          </p:grpSpPr>
          <p:sp>
            <p:nvSpPr>
              <p:cNvPr id="1758" name="Google Shape;1758;p125"/>
              <p:cNvSpPr/>
              <p:nvPr/>
            </p:nvSpPr>
            <p:spPr>
              <a:xfrm>
                <a:off x="558800" y="0"/>
                <a:ext cx="513648" cy="513648"/>
              </a:xfrm>
              <a:custGeom>
                <a:rect b="b" l="l" r="r" t="t"/>
                <a:pathLst>
                  <a:path extrusionOk="0" h="21600" w="21600">
                    <a:moveTo>
                      <a:pt x="0" y="10800"/>
                    </a:moveTo>
                    <a:lnTo>
                      <a:pt x="10800" y="21600"/>
                    </a:lnTo>
                    <a:lnTo>
                      <a:pt x="21600" y="10800"/>
                    </a:lnTo>
                    <a:lnTo>
                      <a:pt x="10800" y="0"/>
                    </a:lnTo>
                    <a:close/>
                  </a:path>
                </a:pathLst>
              </a:custGeom>
              <a:solidFill>
                <a:srgbClr val="69EFAC"/>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759" name="Google Shape;1759;p125"/>
              <p:cNvSpPr/>
              <p:nvPr/>
            </p:nvSpPr>
            <p:spPr>
              <a:xfrm>
                <a:off x="304800" y="0"/>
                <a:ext cx="513648" cy="513648"/>
              </a:xfrm>
              <a:custGeom>
                <a:rect b="b" l="l" r="r" t="t"/>
                <a:pathLst>
                  <a:path extrusionOk="0" h="21600" w="21600">
                    <a:moveTo>
                      <a:pt x="0" y="10800"/>
                    </a:moveTo>
                    <a:lnTo>
                      <a:pt x="10800" y="21600"/>
                    </a:lnTo>
                    <a:lnTo>
                      <a:pt x="21600" y="10800"/>
                    </a:lnTo>
                    <a:lnTo>
                      <a:pt x="10800" y="0"/>
                    </a:lnTo>
                    <a:close/>
                  </a:path>
                </a:pathLst>
              </a:custGeom>
              <a:solidFill>
                <a:srgbClr val="5849EF"/>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760" name="Google Shape;1760;p125"/>
              <p:cNvSpPr/>
              <p:nvPr/>
            </p:nvSpPr>
            <p:spPr>
              <a:xfrm>
                <a:off x="0" y="0"/>
                <a:ext cx="513648" cy="513648"/>
              </a:xfrm>
              <a:custGeom>
                <a:rect b="b" l="l" r="r" t="t"/>
                <a:pathLst>
                  <a:path extrusionOk="0" h="21600" w="21600">
                    <a:moveTo>
                      <a:pt x="0" y="10800"/>
                    </a:moveTo>
                    <a:lnTo>
                      <a:pt x="10800" y="21600"/>
                    </a:lnTo>
                    <a:lnTo>
                      <a:pt x="21600" y="10800"/>
                    </a:lnTo>
                    <a:lnTo>
                      <a:pt x="10800" y="0"/>
                    </a:lnTo>
                    <a:close/>
                  </a:path>
                </a:pathLst>
              </a:custGeom>
              <a:solidFill>
                <a:srgbClr val="00AEEF"/>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grpSp>
      <p:sp>
        <p:nvSpPr>
          <p:cNvPr id="1761" name="Google Shape;1761;p125"/>
          <p:cNvSpPr txBox="1"/>
          <p:nvPr/>
        </p:nvSpPr>
        <p:spPr>
          <a:xfrm>
            <a:off x="129424" y="3302273"/>
            <a:ext cx="2285700" cy="455700"/>
          </a:xfrm>
          <a:prstGeom prst="rect">
            <a:avLst/>
          </a:prstGeom>
          <a:noFill/>
          <a:ln>
            <a:noFill/>
          </a:ln>
        </p:spPr>
        <p:txBody>
          <a:bodyPr anchorCtr="0" anchor="t" bIns="12175" lIns="12175" spcFirstLastPara="1" rIns="12175" wrap="square" tIns="12175">
            <a:spAutoFit/>
          </a:bodyPr>
          <a:lstStyle/>
          <a:p>
            <a:pPr indent="0" lvl="0" marL="0" marR="0" rtl="0" algn="ctr">
              <a:spcBef>
                <a:spcPts val="0"/>
              </a:spcBef>
              <a:spcAft>
                <a:spcPts val="0"/>
              </a:spcAft>
              <a:buClr>
                <a:srgbClr val="FFFFFF"/>
              </a:buClr>
              <a:buSzPts val="1400"/>
              <a:buFont typeface="Proxima Nova"/>
              <a:buNone/>
            </a:pPr>
            <a:r>
              <a:rPr lang="en-US" sz="1400">
                <a:solidFill>
                  <a:srgbClr val="FFFFFF"/>
                </a:solidFill>
                <a:latin typeface="Proxima Nova"/>
                <a:ea typeface="Proxima Nova"/>
                <a:cs typeface="Proxima Nova"/>
                <a:sym typeface="Proxima Nova"/>
              </a:rPr>
              <a:t>Joining CENIC AIR</a:t>
            </a:r>
            <a:endParaRPr sz="2100">
              <a:solidFill>
                <a:schemeClr val="dk1"/>
              </a:solidFill>
              <a:latin typeface="Arial"/>
              <a:ea typeface="Arial"/>
              <a:cs typeface="Arial"/>
              <a:sym typeface="Arial"/>
            </a:endParaRPr>
          </a:p>
          <a:p>
            <a:pPr indent="0" lvl="0" marL="0" marR="0" rtl="0" algn="ctr">
              <a:spcBef>
                <a:spcPts val="0"/>
              </a:spcBef>
              <a:spcAft>
                <a:spcPts val="0"/>
              </a:spcAft>
              <a:buClr>
                <a:srgbClr val="FFFFFF"/>
              </a:buClr>
              <a:buSzPts val="1400"/>
              <a:buFont typeface="Proxima Nova"/>
              <a:buNone/>
            </a:pPr>
            <a:r>
              <a:rPr lang="en-US" sz="1400">
                <a:solidFill>
                  <a:srgbClr val="FFFFFF"/>
                </a:solidFill>
                <a:latin typeface="Proxima Nova"/>
                <a:ea typeface="Proxima Nova"/>
                <a:cs typeface="Proxima Nova"/>
                <a:sym typeface="Proxima Nova"/>
              </a:rPr>
              <a:t>gives the user access to:</a:t>
            </a:r>
            <a:endParaRPr sz="2100">
              <a:solidFill>
                <a:schemeClr val="dk1"/>
              </a:solidFill>
              <a:latin typeface="Arial"/>
              <a:ea typeface="Arial"/>
              <a:cs typeface="Arial"/>
              <a:sym typeface="Arial"/>
            </a:endParaRPr>
          </a:p>
        </p:txBody>
      </p:sp>
      <p:sp>
        <p:nvSpPr>
          <p:cNvPr id="1762" name="Google Shape;1762;p125"/>
          <p:cNvSpPr txBox="1"/>
          <p:nvPr/>
        </p:nvSpPr>
        <p:spPr>
          <a:xfrm>
            <a:off x="387656" y="5372909"/>
            <a:ext cx="2339700" cy="1305600"/>
          </a:xfrm>
          <a:prstGeom prst="rect">
            <a:avLst/>
          </a:prstGeom>
          <a:noFill/>
          <a:ln>
            <a:noFill/>
          </a:ln>
        </p:spPr>
        <p:txBody>
          <a:bodyPr anchorCtr="0" anchor="t" bIns="12175" lIns="12175" spcFirstLastPara="1" rIns="12175" wrap="square" tIns="12175">
            <a:noAutofit/>
          </a:bodyPr>
          <a:lstStyle/>
          <a:p>
            <a:pPr indent="0" lvl="0" marL="0" marR="0" rtl="0" algn="l">
              <a:lnSpc>
                <a:spcPct val="90000"/>
              </a:lnSpc>
              <a:spcBef>
                <a:spcPts val="0"/>
              </a:spcBef>
              <a:spcAft>
                <a:spcPts val="0"/>
              </a:spcAft>
              <a:buClr>
                <a:srgbClr val="FFFFFF"/>
              </a:buClr>
              <a:buSzPts val="1000"/>
              <a:buFont typeface="Proxima Nova"/>
              <a:buNone/>
            </a:pPr>
            <a:r>
              <a:rPr lang="en-US" sz="1000">
                <a:solidFill>
                  <a:srgbClr val="FFFFFF"/>
                </a:solidFill>
                <a:latin typeface="Proxima Nova"/>
                <a:ea typeface="Proxima Nova"/>
                <a:cs typeface="Proxima Nova"/>
                <a:sym typeface="Proxima Nova"/>
              </a:rPr>
              <a:t>Surrounded by additional resources in the:</a:t>
            </a:r>
            <a:endParaRPr sz="2400">
              <a:solidFill>
                <a:schemeClr val="dk1"/>
              </a:solidFill>
              <a:latin typeface="Arial"/>
              <a:ea typeface="Arial"/>
              <a:cs typeface="Arial"/>
              <a:sym typeface="Arial"/>
            </a:endParaRPr>
          </a:p>
          <a:p>
            <a:pPr indent="0" lvl="0" marL="0" marR="0" rtl="0" algn="l">
              <a:lnSpc>
                <a:spcPct val="30000"/>
              </a:lnSpc>
              <a:spcBef>
                <a:spcPts val="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a:p>
            <a:pPr indent="-101600" lvl="0" marL="177800" marR="0" rtl="0" algn="l">
              <a:spcBef>
                <a:spcPts val="0"/>
              </a:spcBef>
              <a:spcAft>
                <a:spcPts val="0"/>
              </a:spcAft>
              <a:buClr>
                <a:srgbClr val="FFFFFF"/>
              </a:buClr>
              <a:buSzPts val="1600"/>
              <a:buFont typeface="Proxima Nova"/>
              <a:buChar char="•"/>
            </a:pPr>
            <a:r>
              <a:rPr lang="en-US" sz="1000">
                <a:solidFill>
                  <a:srgbClr val="FFFFFF"/>
                </a:solidFill>
                <a:latin typeface="Proxima Nova"/>
                <a:ea typeface="Proxima Nova"/>
                <a:cs typeface="Proxima Nova"/>
                <a:sym typeface="Proxima Nova"/>
              </a:rPr>
              <a:t>National Research Platform</a:t>
            </a:r>
            <a:endParaRPr sz="2400">
              <a:solidFill>
                <a:schemeClr val="dk1"/>
              </a:solidFill>
              <a:latin typeface="Arial"/>
              <a:ea typeface="Arial"/>
              <a:cs typeface="Arial"/>
              <a:sym typeface="Arial"/>
            </a:endParaRPr>
          </a:p>
          <a:p>
            <a:pPr indent="-101600" lvl="0" marL="177800" marR="0" rtl="0" algn="l">
              <a:spcBef>
                <a:spcPts val="0"/>
              </a:spcBef>
              <a:spcAft>
                <a:spcPts val="0"/>
              </a:spcAft>
              <a:buClr>
                <a:srgbClr val="FFFFFF"/>
              </a:buClr>
              <a:buSzPts val="1600"/>
              <a:buFont typeface="Proxima Nova"/>
              <a:buChar char="•"/>
            </a:pPr>
            <a:r>
              <a:rPr lang="en-US" sz="1000">
                <a:solidFill>
                  <a:srgbClr val="FFFFFF"/>
                </a:solidFill>
                <a:latin typeface="Proxima Nova"/>
                <a:ea typeface="Proxima Nova"/>
                <a:cs typeface="Proxima Nova"/>
                <a:sym typeface="Proxima Nova"/>
              </a:rPr>
              <a:t>Open Science Grid</a:t>
            </a:r>
            <a:endParaRPr sz="2400">
              <a:solidFill>
                <a:schemeClr val="dk1"/>
              </a:solidFill>
              <a:latin typeface="Arial"/>
              <a:ea typeface="Arial"/>
              <a:cs typeface="Arial"/>
              <a:sym typeface="Arial"/>
            </a:endParaRPr>
          </a:p>
          <a:p>
            <a:pPr indent="-101600" lvl="0" marL="177800" marR="0" rtl="0" algn="l">
              <a:spcBef>
                <a:spcPts val="0"/>
              </a:spcBef>
              <a:spcAft>
                <a:spcPts val="0"/>
              </a:spcAft>
              <a:buClr>
                <a:srgbClr val="FFFFFF"/>
              </a:buClr>
              <a:buSzPts val="1600"/>
              <a:buFont typeface="Proxima Nova"/>
              <a:buChar char="•"/>
            </a:pPr>
            <a:r>
              <a:rPr lang="en-US" sz="1000">
                <a:solidFill>
                  <a:srgbClr val="FFFFFF"/>
                </a:solidFill>
                <a:latin typeface="Proxima Nova"/>
                <a:ea typeface="Proxima Nova"/>
                <a:cs typeface="Proxima Nova"/>
                <a:sym typeface="Proxima Nova"/>
              </a:rPr>
              <a:t>San Diego Supercomputer Center</a:t>
            </a:r>
            <a:endParaRPr sz="2400">
              <a:solidFill>
                <a:schemeClr val="dk1"/>
              </a:solidFill>
              <a:latin typeface="Arial"/>
              <a:ea typeface="Arial"/>
              <a:cs typeface="Arial"/>
              <a:sym typeface="Arial"/>
            </a:endParaRPr>
          </a:p>
          <a:p>
            <a:pPr indent="-101600" lvl="0" marL="177800" marR="0" rtl="0" algn="l">
              <a:spcBef>
                <a:spcPts val="0"/>
              </a:spcBef>
              <a:spcAft>
                <a:spcPts val="0"/>
              </a:spcAft>
              <a:buClr>
                <a:srgbClr val="FFFFFF"/>
              </a:buClr>
              <a:buSzPts val="1600"/>
              <a:buFont typeface="Proxima Nova"/>
              <a:buChar char="•"/>
            </a:pPr>
            <a:r>
              <a:rPr lang="en-US" sz="1000">
                <a:solidFill>
                  <a:srgbClr val="FFFFFF"/>
                </a:solidFill>
                <a:latin typeface="Proxima Nova"/>
                <a:ea typeface="Proxima Nova"/>
                <a:cs typeface="Proxima Nova"/>
                <a:sym typeface="Proxima Nova"/>
              </a:rPr>
              <a:t>Commercial Clouds</a:t>
            </a:r>
            <a:endParaRPr sz="2400">
              <a:solidFill>
                <a:schemeClr val="dk1"/>
              </a:solidFill>
              <a:latin typeface="Arial"/>
              <a:ea typeface="Arial"/>
              <a:cs typeface="Arial"/>
              <a:sym typeface="Arial"/>
            </a:endParaRPr>
          </a:p>
        </p:txBody>
      </p:sp>
      <p:grpSp>
        <p:nvGrpSpPr>
          <p:cNvPr id="1763" name="Google Shape;1763;p125"/>
          <p:cNvGrpSpPr/>
          <p:nvPr/>
        </p:nvGrpSpPr>
        <p:grpSpPr>
          <a:xfrm>
            <a:off x="288196" y="2123451"/>
            <a:ext cx="1970424" cy="584424"/>
            <a:chOff x="0" y="0"/>
            <a:chExt cx="8210100" cy="2435100"/>
          </a:xfrm>
        </p:grpSpPr>
        <p:grpSp>
          <p:nvGrpSpPr>
            <p:cNvPr id="1764" name="Google Shape;1764;p125"/>
            <p:cNvGrpSpPr/>
            <p:nvPr/>
          </p:nvGrpSpPr>
          <p:grpSpPr>
            <a:xfrm>
              <a:off x="0" y="0"/>
              <a:ext cx="8210100" cy="2435100"/>
              <a:chOff x="0" y="0"/>
              <a:chExt cx="8210100" cy="2435100"/>
            </a:xfrm>
          </p:grpSpPr>
          <p:grpSp>
            <p:nvGrpSpPr>
              <p:cNvPr id="1765" name="Google Shape;1765;p125"/>
              <p:cNvGrpSpPr/>
              <p:nvPr/>
            </p:nvGrpSpPr>
            <p:grpSpPr>
              <a:xfrm>
                <a:off x="0" y="0"/>
                <a:ext cx="8210100" cy="2435100"/>
                <a:chOff x="0" y="0"/>
                <a:chExt cx="8210100" cy="2435100"/>
              </a:xfrm>
            </p:grpSpPr>
            <p:sp>
              <p:nvSpPr>
                <p:cNvPr id="1766" name="Google Shape;1766;p125"/>
                <p:cNvSpPr/>
                <p:nvPr/>
              </p:nvSpPr>
              <p:spPr>
                <a:xfrm>
                  <a:off x="0" y="0"/>
                  <a:ext cx="8210100" cy="2435100"/>
                </a:xfrm>
                <a:prstGeom prst="rect">
                  <a:avLst/>
                </a:prstGeom>
                <a:solidFill>
                  <a:srgbClr val="5B5854">
                    <a:alpha val="60000"/>
                  </a:srgbClr>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767" name="Google Shape;1767;p125"/>
                <p:cNvSpPr txBox="1"/>
                <p:nvPr/>
              </p:nvSpPr>
              <p:spPr>
                <a:xfrm>
                  <a:off x="162574" y="154077"/>
                  <a:ext cx="7884900" cy="991200"/>
                </a:xfrm>
                <a:prstGeom prst="rect">
                  <a:avLst/>
                </a:prstGeom>
                <a:solidFill>
                  <a:srgbClr val="9A958E"/>
                </a:solidFill>
                <a:ln>
                  <a:noFill/>
                </a:ln>
              </p:spPr>
              <p:txBody>
                <a:bodyPr anchorCtr="0" anchor="t" bIns="24375" lIns="24375" spcFirstLastPara="1" rIns="24375" wrap="square" tIns="24375">
                  <a:noAutofit/>
                </a:bodyPr>
                <a:lstStyle/>
                <a:p>
                  <a:pPr indent="0" lvl="0" marL="0" marR="0" rtl="0" algn="l">
                    <a:spcBef>
                      <a:spcPts val="0"/>
                    </a:spcBef>
                    <a:spcAft>
                      <a:spcPts val="0"/>
                    </a:spcAft>
                    <a:buClr>
                      <a:srgbClr val="FFFFFF"/>
                    </a:buClr>
                    <a:buSzPts val="1200"/>
                    <a:buFont typeface="Proxima Nova"/>
                    <a:buNone/>
                  </a:pPr>
                  <a:r>
                    <a:rPr b="0" lang="en-US" sz="1200" u="none">
                      <a:solidFill>
                        <a:srgbClr val="FFFFFF"/>
                      </a:solidFill>
                      <a:latin typeface="Proxima Nova"/>
                      <a:ea typeface="Proxima Nova"/>
                      <a:cs typeface="Proxima Nova"/>
                      <a:sym typeface="Proxima Nova"/>
                    </a:rPr>
                    <a:t>    Cal Poly Humboldt</a:t>
                  </a:r>
                  <a:endParaRPr sz="2400">
                    <a:solidFill>
                      <a:schemeClr val="dk1"/>
                    </a:solidFill>
                    <a:latin typeface="Arial"/>
                    <a:ea typeface="Arial"/>
                    <a:cs typeface="Arial"/>
                    <a:sym typeface="Arial"/>
                  </a:endParaRPr>
                </a:p>
              </p:txBody>
            </p:sp>
            <p:sp>
              <p:nvSpPr>
                <p:cNvPr id="1768" name="Google Shape;1768;p125"/>
                <p:cNvSpPr txBox="1"/>
                <p:nvPr/>
              </p:nvSpPr>
              <p:spPr>
                <a:xfrm>
                  <a:off x="162574" y="1280440"/>
                  <a:ext cx="2153100" cy="977700"/>
                </a:xfrm>
                <a:prstGeom prst="rect">
                  <a:avLst/>
                </a:prstGeom>
                <a:solidFill>
                  <a:srgbClr val="021F4B"/>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88</a:t>
                  </a:r>
                  <a:endParaRPr sz="2400">
                    <a:solidFill>
                      <a:schemeClr val="dk1"/>
                    </a:solidFill>
                    <a:latin typeface="Arial"/>
                    <a:ea typeface="Arial"/>
                    <a:cs typeface="Arial"/>
                    <a:sym typeface="Arial"/>
                  </a:endParaRPr>
                </a:p>
              </p:txBody>
            </p:sp>
            <p:sp>
              <p:nvSpPr>
                <p:cNvPr id="1769" name="Google Shape;1769;p125"/>
                <p:cNvSpPr txBox="1"/>
                <p:nvPr/>
              </p:nvSpPr>
              <p:spPr>
                <a:xfrm>
                  <a:off x="2473418" y="1280440"/>
                  <a:ext cx="2270400" cy="977700"/>
                </a:xfrm>
                <a:prstGeom prst="rect">
                  <a:avLst/>
                </a:prstGeom>
                <a:solidFill>
                  <a:srgbClr val="5E5E5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8</a:t>
                  </a:r>
                  <a:endParaRPr sz="2400">
                    <a:solidFill>
                      <a:schemeClr val="dk1"/>
                    </a:solidFill>
                    <a:latin typeface="Arial"/>
                    <a:ea typeface="Arial"/>
                    <a:cs typeface="Arial"/>
                    <a:sym typeface="Arial"/>
                  </a:endParaRPr>
                </a:p>
              </p:txBody>
            </p:sp>
            <p:sp>
              <p:nvSpPr>
                <p:cNvPr id="1770" name="Google Shape;1770;p125"/>
                <p:cNvSpPr txBox="1"/>
                <p:nvPr/>
              </p:nvSpPr>
              <p:spPr>
                <a:xfrm>
                  <a:off x="4901284" y="1280440"/>
                  <a:ext cx="3138300" cy="977700"/>
                </a:xfrm>
                <a:prstGeom prst="rect">
                  <a:avLst/>
                </a:prstGeom>
                <a:solidFill>
                  <a:srgbClr val="B68D1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0</a:t>
                  </a:r>
                  <a:r>
                    <a:rPr lang="en-US" sz="700">
                      <a:solidFill>
                        <a:srgbClr val="FFFFFF"/>
                      </a:solidFill>
                      <a:latin typeface="Proxima Nova Semibold"/>
                      <a:ea typeface="Proxima Nova Semibold"/>
                      <a:cs typeface="Proxima Nova Semibold"/>
                      <a:sym typeface="Proxima Nova Semibold"/>
                    </a:rPr>
                    <a:t>TB</a:t>
                  </a:r>
                  <a:endParaRPr sz="2400">
                    <a:solidFill>
                      <a:schemeClr val="dk1"/>
                    </a:solidFill>
                    <a:latin typeface="Arial"/>
                    <a:ea typeface="Arial"/>
                    <a:cs typeface="Arial"/>
                    <a:sym typeface="Arial"/>
                  </a:endParaRPr>
                </a:p>
              </p:txBody>
            </p:sp>
          </p:grpSp>
          <p:sp>
            <p:nvSpPr>
              <p:cNvPr id="1771" name="Google Shape;1771;p125"/>
              <p:cNvSpPr txBox="1"/>
              <p:nvPr/>
            </p:nvSpPr>
            <p:spPr>
              <a:xfrm>
                <a:off x="1914772" y="1288792"/>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C</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sp>
            <p:nvSpPr>
              <p:cNvPr id="1772" name="Google Shape;1772;p125"/>
              <p:cNvSpPr txBox="1"/>
              <p:nvPr/>
            </p:nvSpPr>
            <p:spPr>
              <a:xfrm>
                <a:off x="4368260" y="1288792"/>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G</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grpSp>
        <p:sp>
          <p:nvSpPr>
            <p:cNvPr id="1773" name="Google Shape;1773;p125"/>
            <p:cNvSpPr/>
            <p:nvPr/>
          </p:nvSpPr>
          <p:spPr>
            <a:xfrm rot="10800000">
              <a:off x="392839" y="334350"/>
              <a:ext cx="381763" cy="627387"/>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6AEFAD"/>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grpSp>
        <p:nvGrpSpPr>
          <p:cNvPr id="1774" name="Google Shape;1774;p125"/>
          <p:cNvGrpSpPr/>
          <p:nvPr/>
        </p:nvGrpSpPr>
        <p:grpSpPr>
          <a:xfrm>
            <a:off x="7733328" y="1618007"/>
            <a:ext cx="1970424" cy="584424"/>
            <a:chOff x="0" y="0"/>
            <a:chExt cx="8210100" cy="2435100"/>
          </a:xfrm>
        </p:grpSpPr>
        <p:grpSp>
          <p:nvGrpSpPr>
            <p:cNvPr id="1775" name="Google Shape;1775;p125"/>
            <p:cNvGrpSpPr/>
            <p:nvPr/>
          </p:nvGrpSpPr>
          <p:grpSpPr>
            <a:xfrm>
              <a:off x="0" y="0"/>
              <a:ext cx="8210100" cy="2435100"/>
              <a:chOff x="0" y="0"/>
              <a:chExt cx="8210100" cy="2435100"/>
            </a:xfrm>
          </p:grpSpPr>
          <p:grpSp>
            <p:nvGrpSpPr>
              <p:cNvPr id="1776" name="Google Shape;1776;p125"/>
              <p:cNvGrpSpPr/>
              <p:nvPr/>
            </p:nvGrpSpPr>
            <p:grpSpPr>
              <a:xfrm>
                <a:off x="0" y="0"/>
                <a:ext cx="8210100" cy="2435100"/>
                <a:chOff x="0" y="0"/>
                <a:chExt cx="8210100" cy="2435100"/>
              </a:xfrm>
            </p:grpSpPr>
            <p:sp>
              <p:nvSpPr>
                <p:cNvPr id="1777" name="Google Shape;1777;p125"/>
                <p:cNvSpPr/>
                <p:nvPr/>
              </p:nvSpPr>
              <p:spPr>
                <a:xfrm>
                  <a:off x="0" y="0"/>
                  <a:ext cx="8210100" cy="2435100"/>
                </a:xfrm>
                <a:prstGeom prst="rect">
                  <a:avLst/>
                </a:prstGeom>
                <a:solidFill>
                  <a:srgbClr val="5B5854">
                    <a:alpha val="60000"/>
                  </a:srgbClr>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778" name="Google Shape;1778;p125"/>
                <p:cNvSpPr txBox="1"/>
                <p:nvPr/>
              </p:nvSpPr>
              <p:spPr>
                <a:xfrm>
                  <a:off x="162574" y="154077"/>
                  <a:ext cx="7884900" cy="991200"/>
                </a:xfrm>
                <a:prstGeom prst="rect">
                  <a:avLst/>
                </a:prstGeom>
                <a:solidFill>
                  <a:srgbClr val="9A958E"/>
                </a:solidFill>
                <a:ln>
                  <a:noFill/>
                </a:ln>
              </p:spPr>
              <p:txBody>
                <a:bodyPr anchorCtr="0" anchor="t" bIns="24375" lIns="24375" spcFirstLastPara="1" rIns="24375" wrap="square" tIns="24375">
                  <a:noAutofit/>
                </a:bodyPr>
                <a:lstStyle/>
                <a:p>
                  <a:pPr indent="0" lvl="0" marL="0" marR="0" rtl="0" algn="l">
                    <a:spcBef>
                      <a:spcPts val="0"/>
                    </a:spcBef>
                    <a:spcAft>
                      <a:spcPts val="0"/>
                    </a:spcAft>
                    <a:buClr>
                      <a:srgbClr val="FFFFFF"/>
                    </a:buClr>
                    <a:buSzPts val="1200"/>
                    <a:buFont typeface="Proxima Nova"/>
                    <a:buNone/>
                  </a:pPr>
                  <a:r>
                    <a:rPr b="0" lang="en-US" sz="1200" u="none">
                      <a:solidFill>
                        <a:srgbClr val="FFFFFF"/>
                      </a:solidFill>
                      <a:latin typeface="Proxima Nova"/>
                      <a:ea typeface="Proxima Nova"/>
                      <a:cs typeface="Proxima Nova"/>
                      <a:sym typeface="Proxima Nova"/>
                    </a:rPr>
                    <a:t>    CSU Fullerton</a:t>
                  </a:r>
                  <a:endParaRPr sz="2400">
                    <a:solidFill>
                      <a:schemeClr val="dk1"/>
                    </a:solidFill>
                    <a:latin typeface="Arial"/>
                    <a:ea typeface="Arial"/>
                    <a:cs typeface="Arial"/>
                    <a:sym typeface="Arial"/>
                  </a:endParaRPr>
                </a:p>
              </p:txBody>
            </p:sp>
            <p:sp>
              <p:nvSpPr>
                <p:cNvPr id="1779" name="Google Shape;1779;p125"/>
                <p:cNvSpPr txBox="1"/>
                <p:nvPr/>
              </p:nvSpPr>
              <p:spPr>
                <a:xfrm>
                  <a:off x="162574" y="1280440"/>
                  <a:ext cx="2153100" cy="977700"/>
                </a:xfrm>
                <a:prstGeom prst="rect">
                  <a:avLst/>
                </a:prstGeom>
                <a:solidFill>
                  <a:srgbClr val="021F4B"/>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572 </a:t>
                  </a:r>
                  <a:endParaRPr sz="2400">
                    <a:solidFill>
                      <a:schemeClr val="dk1"/>
                    </a:solidFill>
                    <a:latin typeface="Arial"/>
                    <a:ea typeface="Arial"/>
                    <a:cs typeface="Arial"/>
                    <a:sym typeface="Arial"/>
                  </a:endParaRPr>
                </a:p>
              </p:txBody>
            </p:sp>
            <p:sp>
              <p:nvSpPr>
                <p:cNvPr id="1780" name="Google Shape;1780;p125"/>
                <p:cNvSpPr txBox="1"/>
                <p:nvPr/>
              </p:nvSpPr>
              <p:spPr>
                <a:xfrm>
                  <a:off x="2473418" y="1280440"/>
                  <a:ext cx="2270400" cy="977700"/>
                </a:xfrm>
                <a:prstGeom prst="rect">
                  <a:avLst/>
                </a:prstGeom>
                <a:solidFill>
                  <a:srgbClr val="5E5E5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72</a:t>
                  </a:r>
                  <a:endParaRPr b="0" sz="1300" u="none">
                    <a:solidFill>
                      <a:srgbClr val="FFFFFF"/>
                    </a:solidFill>
                    <a:latin typeface="Proxima Nova Semibold"/>
                    <a:ea typeface="Proxima Nova Semibold"/>
                    <a:cs typeface="Proxima Nova Semibold"/>
                    <a:sym typeface="Proxima Nova Semibold"/>
                  </a:endParaRPr>
                </a:p>
              </p:txBody>
            </p:sp>
            <p:sp>
              <p:nvSpPr>
                <p:cNvPr id="1781" name="Google Shape;1781;p125"/>
                <p:cNvSpPr txBox="1"/>
                <p:nvPr/>
              </p:nvSpPr>
              <p:spPr>
                <a:xfrm>
                  <a:off x="4901284" y="1280440"/>
                  <a:ext cx="3143700" cy="977700"/>
                </a:xfrm>
                <a:prstGeom prst="rect">
                  <a:avLst/>
                </a:prstGeom>
                <a:solidFill>
                  <a:srgbClr val="B68D1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0</a:t>
                  </a:r>
                  <a:r>
                    <a:rPr lang="en-US" sz="700">
                      <a:solidFill>
                        <a:srgbClr val="FFFFFF"/>
                      </a:solidFill>
                      <a:latin typeface="Proxima Nova Semibold"/>
                      <a:ea typeface="Proxima Nova Semibold"/>
                      <a:cs typeface="Proxima Nova Semibold"/>
                      <a:sym typeface="Proxima Nova Semibold"/>
                    </a:rPr>
                    <a:t>TB</a:t>
                  </a:r>
                  <a:endParaRPr sz="2400">
                    <a:solidFill>
                      <a:schemeClr val="dk1"/>
                    </a:solidFill>
                    <a:latin typeface="Arial"/>
                    <a:ea typeface="Arial"/>
                    <a:cs typeface="Arial"/>
                    <a:sym typeface="Arial"/>
                  </a:endParaRPr>
                </a:p>
              </p:txBody>
            </p:sp>
          </p:grpSp>
          <p:sp>
            <p:nvSpPr>
              <p:cNvPr id="1782" name="Google Shape;1782;p125"/>
              <p:cNvSpPr txBox="1"/>
              <p:nvPr/>
            </p:nvSpPr>
            <p:spPr>
              <a:xfrm>
                <a:off x="1913293" y="1288926"/>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C</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sp>
            <p:nvSpPr>
              <p:cNvPr id="1783" name="Google Shape;1783;p125"/>
              <p:cNvSpPr txBox="1"/>
              <p:nvPr/>
            </p:nvSpPr>
            <p:spPr>
              <a:xfrm>
                <a:off x="4395309" y="1288926"/>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G</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grpSp>
        <p:sp>
          <p:nvSpPr>
            <p:cNvPr id="1784" name="Google Shape;1784;p125"/>
            <p:cNvSpPr/>
            <p:nvPr/>
          </p:nvSpPr>
          <p:spPr>
            <a:xfrm rot="10800000">
              <a:off x="366051" y="289206"/>
              <a:ext cx="381763" cy="627387"/>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5C51E4"/>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sp>
        <p:nvSpPr>
          <p:cNvPr id="1785" name="Google Shape;1785;p125"/>
          <p:cNvSpPr/>
          <p:nvPr/>
        </p:nvSpPr>
        <p:spPr>
          <a:xfrm rot="10800000">
            <a:off x="9107924" y="2552846"/>
            <a:ext cx="91636" cy="150569"/>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5C51E4"/>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nvGrpSpPr>
          <p:cNvPr id="1786" name="Google Shape;1786;p125"/>
          <p:cNvGrpSpPr/>
          <p:nvPr/>
        </p:nvGrpSpPr>
        <p:grpSpPr>
          <a:xfrm>
            <a:off x="3175196" y="879928"/>
            <a:ext cx="1970424" cy="584424"/>
            <a:chOff x="0" y="0"/>
            <a:chExt cx="8210100" cy="2435100"/>
          </a:xfrm>
        </p:grpSpPr>
        <p:grpSp>
          <p:nvGrpSpPr>
            <p:cNvPr id="1787" name="Google Shape;1787;p125"/>
            <p:cNvGrpSpPr/>
            <p:nvPr/>
          </p:nvGrpSpPr>
          <p:grpSpPr>
            <a:xfrm>
              <a:off x="0" y="0"/>
              <a:ext cx="8210100" cy="2435100"/>
              <a:chOff x="0" y="0"/>
              <a:chExt cx="8210100" cy="2435100"/>
            </a:xfrm>
          </p:grpSpPr>
          <p:grpSp>
            <p:nvGrpSpPr>
              <p:cNvPr id="1788" name="Google Shape;1788;p125"/>
              <p:cNvGrpSpPr/>
              <p:nvPr/>
            </p:nvGrpSpPr>
            <p:grpSpPr>
              <a:xfrm>
                <a:off x="0" y="0"/>
                <a:ext cx="8210100" cy="2435100"/>
                <a:chOff x="0" y="0"/>
                <a:chExt cx="8210100" cy="2435100"/>
              </a:xfrm>
            </p:grpSpPr>
            <p:sp>
              <p:nvSpPr>
                <p:cNvPr id="1789" name="Google Shape;1789;p125"/>
                <p:cNvSpPr/>
                <p:nvPr/>
              </p:nvSpPr>
              <p:spPr>
                <a:xfrm>
                  <a:off x="0" y="0"/>
                  <a:ext cx="8210100" cy="2435100"/>
                </a:xfrm>
                <a:prstGeom prst="rect">
                  <a:avLst/>
                </a:prstGeom>
                <a:solidFill>
                  <a:srgbClr val="5B5854">
                    <a:alpha val="60000"/>
                  </a:srgbClr>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790" name="Google Shape;1790;p125"/>
                <p:cNvSpPr txBox="1"/>
                <p:nvPr/>
              </p:nvSpPr>
              <p:spPr>
                <a:xfrm>
                  <a:off x="162574" y="154077"/>
                  <a:ext cx="7884900" cy="991200"/>
                </a:xfrm>
                <a:prstGeom prst="rect">
                  <a:avLst/>
                </a:prstGeom>
                <a:solidFill>
                  <a:srgbClr val="9A958E"/>
                </a:solidFill>
                <a:ln>
                  <a:noFill/>
                </a:ln>
              </p:spPr>
              <p:txBody>
                <a:bodyPr anchorCtr="0" anchor="t" bIns="24375" lIns="24375" spcFirstLastPara="1" rIns="24375" wrap="square" tIns="24375">
                  <a:noAutofit/>
                </a:bodyPr>
                <a:lstStyle/>
                <a:p>
                  <a:pPr indent="0" lvl="0" marL="0" marR="0" rtl="0" algn="l">
                    <a:spcBef>
                      <a:spcPts val="0"/>
                    </a:spcBef>
                    <a:spcAft>
                      <a:spcPts val="0"/>
                    </a:spcAft>
                    <a:buClr>
                      <a:srgbClr val="FFFFFF"/>
                    </a:buClr>
                    <a:buSzPts val="1200"/>
                    <a:buFont typeface="Proxima Nova"/>
                    <a:buNone/>
                  </a:pPr>
                  <a:r>
                    <a:rPr b="0" lang="en-US" sz="1200" u="none">
                      <a:solidFill>
                        <a:srgbClr val="FFFFFF"/>
                      </a:solidFill>
                      <a:latin typeface="Proxima Nova"/>
                      <a:ea typeface="Proxima Nova"/>
                      <a:cs typeface="Proxima Nova"/>
                      <a:sym typeface="Proxima Nova"/>
                    </a:rPr>
                    <a:t>    CSU Chico</a:t>
                  </a:r>
                  <a:endParaRPr sz="2400">
                    <a:solidFill>
                      <a:schemeClr val="dk1"/>
                    </a:solidFill>
                    <a:latin typeface="Arial"/>
                    <a:ea typeface="Arial"/>
                    <a:cs typeface="Arial"/>
                    <a:sym typeface="Arial"/>
                  </a:endParaRPr>
                </a:p>
              </p:txBody>
            </p:sp>
            <p:sp>
              <p:nvSpPr>
                <p:cNvPr id="1791" name="Google Shape;1791;p125"/>
                <p:cNvSpPr txBox="1"/>
                <p:nvPr/>
              </p:nvSpPr>
              <p:spPr>
                <a:xfrm>
                  <a:off x="162574" y="1280440"/>
                  <a:ext cx="2153100" cy="977700"/>
                </a:xfrm>
                <a:prstGeom prst="rect">
                  <a:avLst/>
                </a:prstGeom>
                <a:solidFill>
                  <a:srgbClr val="021F4B"/>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28 </a:t>
                  </a:r>
                  <a:endParaRPr sz="2400">
                    <a:solidFill>
                      <a:schemeClr val="dk1"/>
                    </a:solidFill>
                    <a:latin typeface="Arial"/>
                    <a:ea typeface="Arial"/>
                    <a:cs typeface="Arial"/>
                    <a:sym typeface="Arial"/>
                  </a:endParaRPr>
                </a:p>
              </p:txBody>
            </p:sp>
            <p:sp>
              <p:nvSpPr>
                <p:cNvPr id="1792" name="Google Shape;1792;p125"/>
                <p:cNvSpPr txBox="1"/>
                <p:nvPr/>
              </p:nvSpPr>
              <p:spPr>
                <a:xfrm>
                  <a:off x="2473418" y="1280440"/>
                  <a:ext cx="2270400" cy="977700"/>
                </a:xfrm>
                <a:prstGeom prst="rect">
                  <a:avLst/>
                </a:prstGeom>
                <a:solidFill>
                  <a:srgbClr val="5E5E5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8</a:t>
                  </a:r>
                  <a:endParaRPr b="0" sz="1300" u="none">
                    <a:solidFill>
                      <a:srgbClr val="FFFFFF"/>
                    </a:solidFill>
                    <a:latin typeface="Proxima Nova Semibold"/>
                    <a:ea typeface="Proxima Nova Semibold"/>
                    <a:cs typeface="Proxima Nova Semibold"/>
                    <a:sym typeface="Proxima Nova Semibold"/>
                  </a:endParaRPr>
                </a:p>
              </p:txBody>
            </p:sp>
            <p:sp>
              <p:nvSpPr>
                <p:cNvPr id="1793" name="Google Shape;1793;p125"/>
                <p:cNvSpPr txBox="1"/>
                <p:nvPr/>
              </p:nvSpPr>
              <p:spPr>
                <a:xfrm>
                  <a:off x="4901284" y="1280440"/>
                  <a:ext cx="3138300" cy="977700"/>
                </a:xfrm>
                <a:prstGeom prst="rect">
                  <a:avLst/>
                </a:prstGeom>
                <a:solidFill>
                  <a:srgbClr val="B68D1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0</a:t>
                  </a:r>
                  <a:r>
                    <a:rPr lang="en-US" sz="700">
                      <a:solidFill>
                        <a:srgbClr val="FFFFFF"/>
                      </a:solidFill>
                      <a:latin typeface="Proxima Nova Semibold"/>
                      <a:ea typeface="Proxima Nova Semibold"/>
                      <a:cs typeface="Proxima Nova Semibold"/>
                      <a:sym typeface="Proxima Nova Semibold"/>
                    </a:rPr>
                    <a:t>TB</a:t>
                  </a:r>
                  <a:endParaRPr sz="2400">
                    <a:solidFill>
                      <a:schemeClr val="dk1"/>
                    </a:solidFill>
                    <a:latin typeface="Arial"/>
                    <a:ea typeface="Arial"/>
                    <a:cs typeface="Arial"/>
                    <a:sym typeface="Arial"/>
                  </a:endParaRPr>
                </a:p>
              </p:txBody>
            </p:sp>
          </p:grpSp>
          <p:sp>
            <p:nvSpPr>
              <p:cNvPr id="1794" name="Google Shape;1794;p125"/>
              <p:cNvSpPr txBox="1"/>
              <p:nvPr/>
            </p:nvSpPr>
            <p:spPr>
              <a:xfrm>
                <a:off x="1914772" y="1288792"/>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C</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sp>
            <p:nvSpPr>
              <p:cNvPr id="1795" name="Google Shape;1795;p125"/>
              <p:cNvSpPr txBox="1"/>
              <p:nvPr/>
            </p:nvSpPr>
            <p:spPr>
              <a:xfrm>
                <a:off x="4368260" y="1288792"/>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G</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grpSp>
        <p:sp>
          <p:nvSpPr>
            <p:cNvPr id="1796" name="Google Shape;1796;p125"/>
            <p:cNvSpPr/>
            <p:nvPr/>
          </p:nvSpPr>
          <p:spPr>
            <a:xfrm rot="10800000">
              <a:off x="392839" y="334350"/>
              <a:ext cx="381763" cy="627387"/>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4DABE9"/>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sp>
        <p:nvSpPr>
          <p:cNvPr id="1797" name="Google Shape;1797;p125"/>
          <p:cNvSpPr/>
          <p:nvPr/>
        </p:nvSpPr>
        <p:spPr>
          <a:xfrm rot="10800000">
            <a:off x="2954765" y="1479683"/>
            <a:ext cx="91636" cy="150569"/>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4DABE9"/>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798" name="Google Shape;1798;p125"/>
          <p:cNvSpPr/>
          <p:nvPr/>
        </p:nvSpPr>
        <p:spPr>
          <a:xfrm rot="10800000">
            <a:off x="1159021" y="1721611"/>
            <a:ext cx="91636" cy="150569"/>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6AEFAD"/>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nvGrpSpPr>
          <p:cNvPr id="1799" name="Google Shape;1799;p125"/>
          <p:cNvGrpSpPr/>
          <p:nvPr/>
        </p:nvGrpSpPr>
        <p:grpSpPr>
          <a:xfrm>
            <a:off x="5192923" y="882401"/>
            <a:ext cx="1970424" cy="584424"/>
            <a:chOff x="0" y="0"/>
            <a:chExt cx="8210100" cy="2435100"/>
          </a:xfrm>
        </p:grpSpPr>
        <p:grpSp>
          <p:nvGrpSpPr>
            <p:cNvPr id="1800" name="Google Shape;1800;p125"/>
            <p:cNvGrpSpPr/>
            <p:nvPr/>
          </p:nvGrpSpPr>
          <p:grpSpPr>
            <a:xfrm>
              <a:off x="0" y="0"/>
              <a:ext cx="8210100" cy="2435100"/>
              <a:chOff x="0" y="0"/>
              <a:chExt cx="8210100" cy="2435100"/>
            </a:xfrm>
          </p:grpSpPr>
          <p:grpSp>
            <p:nvGrpSpPr>
              <p:cNvPr id="1801" name="Google Shape;1801;p125"/>
              <p:cNvGrpSpPr/>
              <p:nvPr/>
            </p:nvGrpSpPr>
            <p:grpSpPr>
              <a:xfrm>
                <a:off x="0" y="0"/>
                <a:ext cx="8210100" cy="2435100"/>
                <a:chOff x="0" y="0"/>
                <a:chExt cx="8210100" cy="2435100"/>
              </a:xfrm>
            </p:grpSpPr>
            <p:sp>
              <p:nvSpPr>
                <p:cNvPr id="1802" name="Google Shape;1802;p125"/>
                <p:cNvSpPr/>
                <p:nvPr/>
              </p:nvSpPr>
              <p:spPr>
                <a:xfrm>
                  <a:off x="0" y="0"/>
                  <a:ext cx="8210100" cy="2435100"/>
                </a:xfrm>
                <a:prstGeom prst="rect">
                  <a:avLst/>
                </a:prstGeom>
                <a:solidFill>
                  <a:srgbClr val="5B5854">
                    <a:alpha val="60000"/>
                  </a:srgbClr>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803" name="Google Shape;1803;p125"/>
                <p:cNvSpPr txBox="1"/>
                <p:nvPr/>
              </p:nvSpPr>
              <p:spPr>
                <a:xfrm>
                  <a:off x="162574" y="154077"/>
                  <a:ext cx="7884900" cy="991200"/>
                </a:xfrm>
                <a:prstGeom prst="rect">
                  <a:avLst/>
                </a:prstGeom>
                <a:solidFill>
                  <a:srgbClr val="9A958E"/>
                </a:solidFill>
                <a:ln>
                  <a:noFill/>
                </a:ln>
              </p:spPr>
              <p:txBody>
                <a:bodyPr anchorCtr="0" anchor="t" bIns="24375" lIns="24375" spcFirstLastPara="1" rIns="24375" wrap="square" tIns="24375">
                  <a:noAutofit/>
                </a:bodyPr>
                <a:lstStyle/>
                <a:p>
                  <a:pPr indent="0" lvl="0" marL="0" marR="0" rtl="0" algn="l">
                    <a:spcBef>
                      <a:spcPts val="0"/>
                    </a:spcBef>
                    <a:spcAft>
                      <a:spcPts val="0"/>
                    </a:spcAft>
                    <a:buClr>
                      <a:srgbClr val="FFFFFF"/>
                    </a:buClr>
                    <a:buSzPts val="1200"/>
                    <a:buFont typeface="Proxima Nova"/>
                    <a:buNone/>
                  </a:pPr>
                  <a:r>
                    <a:rPr b="0" lang="en-US" sz="1200" u="none">
                      <a:solidFill>
                        <a:srgbClr val="FFFFFF"/>
                      </a:solidFill>
                      <a:latin typeface="Proxima Nova"/>
                      <a:ea typeface="Proxima Nova"/>
                      <a:cs typeface="Proxima Nova"/>
                      <a:sym typeface="Proxima Nova"/>
                    </a:rPr>
                    <a:t>    Sacramento State (soon)</a:t>
                  </a:r>
                  <a:endParaRPr sz="2400">
                    <a:solidFill>
                      <a:schemeClr val="dk1"/>
                    </a:solidFill>
                    <a:latin typeface="Arial"/>
                    <a:ea typeface="Arial"/>
                    <a:cs typeface="Arial"/>
                    <a:sym typeface="Arial"/>
                  </a:endParaRPr>
                </a:p>
              </p:txBody>
            </p:sp>
            <p:sp>
              <p:nvSpPr>
                <p:cNvPr id="1804" name="Google Shape;1804;p125"/>
                <p:cNvSpPr txBox="1"/>
                <p:nvPr/>
              </p:nvSpPr>
              <p:spPr>
                <a:xfrm>
                  <a:off x="162574" y="1280440"/>
                  <a:ext cx="2153100" cy="977700"/>
                </a:xfrm>
                <a:prstGeom prst="rect">
                  <a:avLst/>
                </a:prstGeom>
                <a:solidFill>
                  <a:srgbClr val="021F4B"/>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28 </a:t>
                  </a:r>
                  <a:endParaRPr sz="2400">
                    <a:solidFill>
                      <a:schemeClr val="dk1"/>
                    </a:solidFill>
                    <a:latin typeface="Arial"/>
                    <a:ea typeface="Arial"/>
                    <a:cs typeface="Arial"/>
                    <a:sym typeface="Arial"/>
                  </a:endParaRPr>
                </a:p>
              </p:txBody>
            </p:sp>
            <p:sp>
              <p:nvSpPr>
                <p:cNvPr id="1805" name="Google Shape;1805;p125"/>
                <p:cNvSpPr txBox="1"/>
                <p:nvPr/>
              </p:nvSpPr>
              <p:spPr>
                <a:xfrm>
                  <a:off x="2473418" y="1280440"/>
                  <a:ext cx="2270400" cy="977700"/>
                </a:xfrm>
                <a:prstGeom prst="rect">
                  <a:avLst/>
                </a:prstGeom>
                <a:solidFill>
                  <a:srgbClr val="5E5E5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8</a:t>
                  </a:r>
                  <a:endParaRPr sz="2400">
                    <a:solidFill>
                      <a:schemeClr val="dk1"/>
                    </a:solidFill>
                    <a:latin typeface="Arial"/>
                    <a:ea typeface="Arial"/>
                    <a:cs typeface="Arial"/>
                    <a:sym typeface="Arial"/>
                  </a:endParaRPr>
                </a:p>
              </p:txBody>
            </p:sp>
            <p:sp>
              <p:nvSpPr>
                <p:cNvPr id="1806" name="Google Shape;1806;p125"/>
                <p:cNvSpPr txBox="1"/>
                <p:nvPr/>
              </p:nvSpPr>
              <p:spPr>
                <a:xfrm>
                  <a:off x="4901284" y="1280440"/>
                  <a:ext cx="3138300" cy="977700"/>
                </a:xfrm>
                <a:prstGeom prst="rect">
                  <a:avLst/>
                </a:prstGeom>
                <a:solidFill>
                  <a:srgbClr val="B68D1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0</a:t>
                  </a:r>
                  <a:r>
                    <a:rPr lang="en-US" sz="700">
                      <a:solidFill>
                        <a:srgbClr val="FFFFFF"/>
                      </a:solidFill>
                      <a:latin typeface="Proxima Nova Semibold"/>
                      <a:ea typeface="Proxima Nova Semibold"/>
                      <a:cs typeface="Proxima Nova Semibold"/>
                      <a:sym typeface="Proxima Nova Semibold"/>
                    </a:rPr>
                    <a:t>TB</a:t>
                  </a:r>
                  <a:endParaRPr sz="2400">
                    <a:solidFill>
                      <a:schemeClr val="dk1"/>
                    </a:solidFill>
                    <a:latin typeface="Arial"/>
                    <a:ea typeface="Arial"/>
                    <a:cs typeface="Arial"/>
                    <a:sym typeface="Arial"/>
                  </a:endParaRPr>
                </a:p>
              </p:txBody>
            </p:sp>
          </p:grpSp>
          <p:sp>
            <p:nvSpPr>
              <p:cNvPr id="1807" name="Google Shape;1807;p125"/>
              <p:cNvSpPr txBox="1"/>
              <p:nvPr/>
            </p:nvSpPr>
            <p:spPr>
              <a:xfrm>
                <a:off x="1914772" y="1288792"/>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C</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sp>
            <p:nvSpPr>
              <p:cNvPr id="1808" name="Google Shape;1808;p125"/>
              <p:cNvSpPr txBox="1"/>
              <p:nvPr/>
            </p:nvSpPr>
            <p:spPr>
              <a:xfrm>
                <a:off x="4368260" y="1288792"/>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G</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grpSp>
        <p:sp>
          <p:nvSpPr>
            <p:cNvPr id="1809" name="Google Shape;1809;p125"/>
            <p:cNvSpPr/>
            <p:nvPr/>
          </p:nvSpPr>
          <p:spPr>
            <a:xfrm rot="10800000">
              <a:off x="392839" y="334350"/>
              <a:ext cx="381763" cy="627387"/>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70E7ED"/>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grpSp>
        <p:nvGrpSpPr>
          <p:cNvPr id="1810" name="Google Shape;1810;p125"/>
          <p:cNvGrpSpPr/>
          <p:nvPr/>
        </p:nvGrpSpPr>
        <p:grpSpPr>
          <a:xfrm>
            <a:off x="3067644" y="5663751"/>
            <a:ext cx="1970424" cy="584424"/>
            <a:chOff x="0" y="0"/>
            <a:chExt cx="8210100" cy="2435100"/>
          </a:xfrm>
        </p:grpSpPr>
        <p:grpSp>
          <p:nvGrpSpPr>
            <p:cNvPr id="1811" name="Google Shape;1811;p125"/>
            <p:cNvGrpSpPr/>
            <p:nvPr/>
          </p:nvGrpSpPr>
          <p:grpSpPr>
            <a:xfrm>
              <a:off x="0" y="0"/>
              <a:ext cx="8210100" cy="2435100"/>
              <a:chOff x="0" y="0"/>
              <a:chExt cx="8210100" cy="2435100"/>
            </a:xfrm>
          </p:grpSpPr>
          <p:grpSp>
            <p:nvGrpSpPr>
              <p:cNvPr id="1812" name="Google Shape;1812;p125"/>
              <p:cNvGrpSpPr/>
              <p:nvPr/>
            </p:nvGrpSpPr>
            <p:grpSpPr>
              <a:xfrm>
                <a:off x="0" y="0"/>
                <a:ext cx="8210100" cy="2435100"/>
                <a:chOff x="0" y="0"/>
                <a:chExt cx="8210100" cy="2435100"/>
              </a:xfrm>
            </p:grpSpPr>
            <p:sp>
              <p:nvSpPr>
                <p:cNvPr id="1813" name="Google Shape;1813;p125"/>
                <p:cNvSpPr/>
                <p:nvPr/>
              </p:nvSpPr>
              <p:spPr>
                <a:xfrm>
                  <a:off x="0" y="0"/>
                  <a:ext cx="8210100" cy="2435100"/>
                </a:xfrm>
                <a:prstGeom prst="rect">
                  <a:avLst/>
                </a:prstGeom>
                <a:solidFill>
                  <a:srgbClr val="5B5854">
                    <a:alpha val="60000"/>
                  </a:srgbClr>
                </a:solidFill>
                <a:ln>
                  <a:noFill/>
                </a:ln>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814" name="Google Shape;1814;p125"/>
                <p:cNvSpPr txBox="1"/>
                <p:nvPr/>
              </p:nvSpPr>
              <p:spPr>
                <a:xfrm>
                  <a:off x="162574" y="154077"/>
                  <a:ext cx="7884900" cy="991200"/>
                </a:xfrm>
                <a:prstGeom prst="rect">
                  <a:avLst/>
                </a:prstGeom>
                <a:solidFill>
                  <a:srgbClr val="9A958E"/>
                </a:solidFill>
                <a:ln>
                  <a:noFill/>
                </a:ln>
              </p:spPr>
              <p:txBody>
                <a:bodyPr anchorCtr="0" anchor="t" bIns="24375" lIns="24375" spcFirstLastPara="1" rIns="24375" wrap="square" tIns="24375">
                  <a:noAutofit/>
                </a:bodyPr>
                <a:lstStyle/>
                <a:p>
                  <a:pPr indent="0" lvl="0" marL="0" marR="0" rtl="0" algn="l">
                    <a:spcBef>
                      <a:spcPts val="0"/>
                    </a:spcBef>
                    <a:spcAft>
                      <a:spcPts val="0"/>
                    </a:spcAft>
                    <a:buClr>
                      <a:srgbClr val="FFFFFF"/>
                    </a:buClr>
                    <a:buSzPts val="1200"/>
                    <a:buFont typeface="Proxima Nova"/>
                    <a:buNone/>
                  </a:pPr>
                  <a:r>
                    <a:rPr b="0" lang="en-US" sz="1200" u="none">
                      <a:solidFill>
                        <a:srgbClr val="FFFFFF"/>
                      </a:solidFill>
                      <a:latin typeface="Proxima Nova"/>
                      <a:ea typeface="Proxima Nova"/>
                      <a:cs typeface="Proxima Nova"/>
                      <a:sym typeface="Proxima Nova"/>
                    </a:rPr>
                    <a:t>    CSU Monterey Bay (soon)</a:t>
                  </a:r>
                  <a:endParaRPr sz="2400">
                    <a:solidFill>
                      <a:schemeClr val="dk1"/>
                    </a:solidFill>
                    <a:latin typeface="Arial"/>
                    <a:ea typeface="Arial"/>
                    <a:cs typeface="Arial"/>
                    <a:sym typeface="Arial"/>
                  </a:endParaRPr>
                </a:p>
              </p:txBody>
            </p:sp>
            <p:sp>
              <p:nvSpPr>
                <p:cNvPr id="1815" name="Google Shape;1815;p125"/>
                <p:cNvSpPr txBox="1"/>
                <p:nvPr/>
              </p:nvSpPr>
              <p:spPr>
                <a:xfrm>
                  <a:off x="162574" y="1280440"/>
                  <a:ext cx="2153100" cy="977700"/>
                </a:xfrm>
                <a:prstGeom prst="rect">
                  <a:avLst/>
                </a:prstGeom>
                <a:solidFill>
                  <a:srgbClr val="021F4B"/>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28 </a:t>
                  </a:r>
                  <a:endParaRPr sz="2400">
                    <a:solidFill>
                      <a:schemeClr val="dk1"/>
                    </a:solidFill>
                    <a:latin typeface="Arial"/>
                    <a:ea typeface="Arial"/>
                    <a:cs typeface="Arial"/>
                    <a:sym typeface="Arial"/>
                  </a:endParaRPr>
                </a:p>
              </p:txBody>
            </p:sp>
            <p:sp>
              <p:nvSpPr>
                <p:cNvPr id="1816" name="Google Shape;1816;p125"/>
                <p:cNvSpPr txBox="1"/>
                <p:nvPr/>
              </p:nvSpPr>
              <p:spPr>
                <a:xfrm>
                  <a:off x="2473418" y="1280440"/>
                  <a:ext cx="2270400" cy="977700"/>
                </a:xfrm>
                <a:prstGeom prst="rect">
                  <a:avLst/>
                </a:prstGeom>
                <a:solidFill>
                  <a:srgbClr val="5E5E5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b="0" lang="en-US" sz="1300" u="none">
                      <a:solidFill>
                        <a:srgbClr val="FFFFFF"/>
                      </a:solidFill>
                      <a:latin typeface="Proxima Nova Semibold"/>
                      <a:ea typeface="Proxima Nova Semibold"/>
                      <a:cs typeface="Proxima Nova Semibold"/>
                      <a:sym typeface="Proxima Nova Semibold"/>
                    </a:rPr>
                    <a:t>8</a:t>
                  </a:r>
                  <a:endParaRPr sz="2400">
                    <a:solidFill>
                      <a:schemeClr val="dk1"/>
                    </a:solidFill>
                    <a:latin typeface="Arial"/>
                    <a:ea typeface="Arial"/>
                    <a:cs typeface="Arial"/>
                    <a:sym typeface="Arial"/>
                  </a:endParaRPr>
                </a:p>
              </p:txBody>
            </p:sp>
            <p:sp>
              <p:nvSpPr>
                <p:cNvPr id="1817" name="Google Shape;1817;p125"/>
                <p:cNvSpPr txBox="1"/>
                <p:nvPr/>
              </p:nvSpPr>
              <p:spPr>
                <a:xfrm>
                  <a:off x="4901284" y="1280440"/>
                  <a:ext cx="3109800" cy="977700"/>
                </a:xfrm>
                <a:prstGeom prst="rect">
                  <a:avLst/>
                </a:prstGeom>
                <a:solidFill>
                  <a:srgbClr val="B68D1E"/>
                </a:solidFill>
                <a:ln>
                  <a:noFill/>
                </a:ln>
              </p:spPr>
              <p:txBody>
                <a:bodyPr anchorCtr="0" anchor="t" bIns="12175" lIns="12175" spcFirstLastPara="1" rIns="12175" wrap="square" tIns="12175">
                  <a:noAutofit/>
                </a:bodyPr>
                <a:lstStyle/>
                <a:p>
                  <a:pPr indent="0" lvl="0" marL="0" marR="0" rtl="0" algn="ctr">
                    <a:spcBef>
                      <a:spcPts val="0"/>
                    </a:spcBef>
                    <a:spcAft>
                      <a:spcPts val="0"/>
                    </a:spcAft>
                    <a:buClr>
                      <a:srgbClr val="FFFFFF"/>
                    </a:buClr>
                    <a:buSzPts val="1300"/>
                    <a:buFont typeface="Proxima Nova Semibold"/>
                    <a:buNone/>
                  </a:pPr>
                  <a:r>
                    <a:rPr lang="en-US" sz="1300">
                      <a:solidFill>
                        <a:srgbClr val="FFFFFF"/>
                      </a:solidFill>
                      <a:latin typeface="Proxima Nova Semibold"/>
                      <a:ea typeface="Proxima Nova Semibold"/>
                      <a:cs typeface="Proxima Nova Semibold"/>
                      <a:sym typeface="Proxima Nova Semibold"/>
                    </a:rPr>
                    <a:t>594</a:t>
                  </a:r>
                  <a:r>
                    <a:rPr lang="en-US" sz="700">
                      <a:solidFill>
                        <a:srgbClr val="FFFFFF"/>
                      </a:solidFill>
                      <a:latin typeface="Proxima Nova Semibold"/>
                      <a:ea typeface="Proxima Nova Semibold"/>
                      <a:cs typeface="Proxima Nova Semibold"/>
                      <a:sym typeface="Proxima Nova Semibold"/>
                    </a:rPr>
                    <a:t>TB</a:t>
                  </a:r>
                  <a:endParaRPr sz="2400">
                    <a:solidFill>
                      <a:schemeClr val="dk1"/>
                    </a:solidFill>
                    <a:latin typeface="Arial"/>
                    <a:ea typeface="Arial"/>
                    <a:cs typeface="Arial"/>
                    <a:sym typeface="Arial"/>
                  </a:endParaRPr>
                </a:p>
              </p:txBody>
            </p:sp>
          </p:grpSp>
          <p:sp>
            <p:nvSpPr>
              <p:cNvPr id="1818" name="Google Shape;1818;p125"/>
              <p:cNvSpPr txBox="1"/>
              <p:nvPr/>
            </p:nvSpPr>
            <p:spPr>
              <a:xfrm>
                <a:off x="1913293" y="1288926"/>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C</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sp>
            <p:nvSpPr>
              <p:cNvPr id="1819" name="Google Shape;1819;p125"/>
              <p:cNvSpPr txBox="1"/>
              <p:nvPr/>
            </p:nvSpPr>
            <p:spPr>
              <a:xfrm>
                <a:off x="4395309" y="1288926"/>
                <a:ext cx="325200" cy="977700"/>
              </a:xfrm>
              <a:prstGeom prst="rect">
                <a:avLst/>
              </a:prstGeom>
              <a:noFill/>
              <a:ln>
                <a:noFill/>
              </a:ln>
            </p:spPr>
            <p:txBody>
              <a:bodyPr anchorCtr="0" anchor="t" bIns="12175" lIns="12175" spcFirstLastPara="1" rIns="12175" wrap="square" tIns="12175">
                <a:noAutofit/>
              </a:bodyPr>
              <a:lstStyle/>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G</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P</a:t>
                </a:r>
                <a:endParaRPr sz="2400">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500"/>
                  <a:buFont typeface="Proxima Nova"/>
                  <a:buNone/>
                </a:pPr>
                <a:r>
                  <a:rPr b="1" lang="en-US" sz="500">
                    <a:solidFill>
                      <a:srgbClr val="FFFFFF"/>
                    </a:solidFill>
                    <a:latin typeface="Proxima Nova"/>
                    <a:ea typeface="Proxima Nova"/>
                    <a:cs typeface="Proxima Nova"/>
                    <a:sym typeface="Proxima Nova"/>
                  </a:rPr>
                  <a:t>U</a:t>
                </a:r>
                <a:endParaRPr sz="2400">
                  <a:solidFill>
                    <a:schemeClr val="dk1"/>
                  </a:solidFill>
                  <a:latin typeface="Arial"/>
                  <a:ea typeface="Arial"/>
                  <a:cs typeface="Arial"/>
                  <a:sym typeface="Arial"/>
                </a:endParaRPr>
              </a:p>
            </p:txBody>
          </p:sp>
        </p:grpSp>
        <p:sp>
          <p:nvSpPr>
            <p:cNvPr id="1820" name="Google Shape;1820;p125"/>
            <p:cNvSpPr/>
            <p:nvPr/>
          </p:nvSpPr>
          <p:spPr>
            <a:xfrm rot="10800000">
              <a:off x="378117" y="320344"/>
              <a:ext cx="381763" cy="627387"/>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5B52DC"/>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grpSp>
      <p:sp>
        <p:nvSpPr>
          <p:cNvPr id="1821" name="Google Shape;1821;p125"/>
          <p:cNvSpPr/>
          <p:nvPr/>
        </p:nvSpPr>
        <p:spPr>
          <a:xfrm rot="10800000">
            <a:off x="4710079" y="2760943"/>
            <a:ext cx="91636" cy="150569"/>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5B52DC"/>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822" name="Google Shape;1822;p125"/>
          <p:cNvSpPr/>
          <p:nvPr/>
        </p:nvSpPr>
        <p:spPr>
          <a:xfrm rot="10800000">
            <a:off x="3729765" y="1784879"/>
            <a:ext cx="91636" cy="150569"/>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6FE7ED"/>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823" name="Google Shape;1823;p125"/>
          <p:cNvSpPr/>
          <p:nvPr/>
        </p:nvSpPr>
        <p:spPr>
          <a:xfrm rot="10800000">
            <a:off x="4366587" y="2637650"/>
            <a:ext cx="91636" cy="150569"/>
          </a:xfrm>
          <a:custGeom>
            <a:rect b="b" l="l" r="r" t="t"/>
            <a:pathLst>
              <a:path extrusionOk="0" h="21327" w="21212">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6AEFAD"/>
          </a:solidFill>
          <a:ln cap="flat" cmpd="sng" w="9525">
            <a:solidFill>
              <a:srgbClr val="FDFFFF"/>
            </a:solidFill>
            <a:prstDash val="solid"/>
            <a:miter lim="400000"/>
            <a:headEnd len="sm" w="sm" type="none"/>
            <a:tailEnd len="sm" w="sm" type="none"/>
          </a:ln>
          <a:effectLst>
            <a:outerShdw blurRad="355600" rotWithShape="0">
              <a:srgbClr val="000000">
                <a:alpha val="94900"/>
              </a:srgbClr>
            </a:outerShdw>
          </a:effectLst>
        </p:spPr>
        <p:txBody>
          <a:bodyPr anchorCtr="0" anchor="ctr" bIns="12175" lIns="12175" spcFirstLastPara="1" rIns="12175" wrap="square" tIns="12175">
            <a:noAutofit/>
          </a:bodyPr>
          <a:lstStyle/>
          <a:p>
            <a:pPr indent="0" lvl="0" marL="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824" name="Google Shape;1824;p125"/>
          <p:cNvSpPr/>
          <p:nvPr/>
        </p:nvSpPr>
        <p:spPr>
          <a:xfrm>
            <a:off x="2386860" y="2863711"/>
            <a:ext cx="5148300" cy="250800"/>
          </a:xfrm>
          <a:prstGeom prst="rect">
            <a:avLst/>
          </a:prstGeom>
          <a:solidFill>
            <a:schemeClr val="dk1">
              <a:alpha val="86670"/>
            </a:schemeClr>
          </a:solidFill>
          <a:ln>
            <a:noFill/>
          </a:ln>
          <a:effectLst>
            <a:outerShdw blurRad="213296" sx="102000" rotWithShape="0" algn="t" dir="5400000" dist="132560" sy="102000">
              <a:srgbClr val="000000">
                <a:alpha val="40000"/>
              </a:srgbClr>
            </a:outerShdw>
          </a:effectLst>
        </p:spPr>
        <p:txBody>
          <a:bodyPr anchorCtr="0" anchor="ctr" bIns="65600" lIns="133325" spcFirstLastPara="1" rIns="133325" wrap="square" tIns="65600">
            <a:noAutofit/>
          </a:bodyPr>
          <a:lstStyle/>
          <a:p>
            <a:pPr indent="0" lvl="0" marL="0" marR="0" rtl="0" algn="ctr">
              <a:lnSpc>
                <a:spcPct val="217142"/>
              </a:lnSpc>
              <a:spcBef>
                <a:spcPts val="0"/>
              </a:spcBef>
              <a:spcAft>
                <a:spcPts val="0"/>
              </a:spcAft>
              <a:buClr>
                <a:schemeClr val="lt1"/>
              </a:buClr>
              <a:buSzPts val="1400"/>
              <a:buFont typeface="Proxima Nova"/>
              <a:buNone/>
            </a:pPr>
            <a:r>
              <a:rPr lang="en-US" sz="1400">
                <a:solidFill>
                  <a:schemeClr val="lt1"/>
                </a:solidFill>
                <a:latin typeface="Proxima Nova"/>
                <a:ea typeface="Proxima Nova"/>
                <a:cs typeface="Proxima Nova"/>
                <a:sym typeface="Proxima Nova"/>
              </a:rPr>
              <a:t>816 GPUs; 11,417 CPU Cores; 4561 TB Storage and Growing!</a:t>
            </a:r>
            <a:endParaRPr sz="24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4"/>
                                        </p:tgtEl>
                                        <p:attrNameLst>
                                          <p:attrName>style.visibility</p:attrName>
                                        </p:attrNameLst>
                                      </p:cBhvr>
                                      <p:to>
                                        <p:strVal val="visible"/>
                                      </p:to>
                                    </p:set>
                                    <p:animEffect filter="fade" transition="in">
                                      <p:cBhvr>
                                        <p:cTn dur="500"/>
                                        <p:tgtEl>
                                          <p:spTgt spid="18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9" name="Shape 1829"/>
        <p:cNvGrpSpPr/>
        <p:nvPr/>
      </p:nvGrpSpPr>
      <p:grpSpPr>
        <a:xfrm>
          <a:off x="0" y="0"/>
          <a:ext cx="0" cy="0"/>
          <a:chOff x="0" y="0"/>
          <a:chExt cx="0" cy="0"/>
        </a:xfrm>
      </p:grpSpPr>
      <p:sp>
        <p:nvSpPr>
          <p:cNvPr id="1830" name="Google Shape;1830;p126"/>
          <p:cNvSpPr txBox="1"/>
          <p:nvPr>
            <p:ph type="title"/>
          </p:nvPr>
        </p:nvSpPr>
        <p:spPr>
          <a:xfrm>
            <a:off x="192450" y="273450"/>
            <a:ext cx="4679400" cy="1600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Calibri"/>
              <a:buNone/>
            </a:pPr>
            <a:r>
              <a:rPr b="1" lang="en-US" sz="2800">
                <a:latin typeface="Proxima Nova"/>
                <a:ea typeface="Proxima Nova"/>
                <a:cs typeface="Proxima Nova"/>
                <a:sym typeface="Proxima Nova"/>
              </a:rPr>
              <a:t>What resources do</a:t>
            </a:r>
            <a:br>
              <a:rPr b="1" lang="en-US" sz="2800">
                <a:latin typeface="Proxima Nova"/>
                <a:ea typeface="Proxima Nova"/>
                <a:cs typeface="Proxima Nova"/>
                <a:sym typeface="Proxima Nova"/>
              </a:rPr>
            </a:br>
            <a:r>
              <a:rPr b="1" lang="en-US" sz="2800">
                <a:latin typeface="Proxima Nova"/>
                <a:ea typeface="Proxima Nova"/>
                <a:cs typeface="Proxima Nova"/>
                <a:sym typeface="Proxima Nova"/>
              </a:rPr>
              <a:t>Nautilus nodes need?</a:t>
            </a:r>
            <a:endParaRPr sz="2800">
              <a:latin typeface="Proxima Nova Semibold"/>
              <a:ea typeface="Proxima Nova Semibold"/>
              <a:cs typeface="Proxima Nova Semibold"/>
              <a:sym typeface="Proxima Nova Semibold"/>
            </a:endParaRPr>
          </a:p>
        </p:txBody>
      </p:sp>
      <p:sp>
        <p:nvSpPr>
          <p:cNvPr id="1831" name="Google Shape;1831;p126"/>
          <p:cNvSpPr txBox="1"/>
          <p:nvPr>
            <p:ph idx="12" type="sldNum"/>
          </p:nvPr>
        </p:nvSpPr>
        <p:spPr>
          <a:xfrm>
            <a:off x="8932100" y="65087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cxnSp>
        <p:nvCxnSpPr>
          <p:cNvPr id="1832" name="Google Shape;1832;p126"/>
          <p:cNvCxnSpPr>
            <a:stCxn id="1833" idx="2"/>
            <a:endCxn id="1834" idx="2"/>
          </p:cNvCxnSpPr>
          <p:nvPr/>
        </p:nvCxnSpPr>
        <p:spPr>
          <a:xfrm flipH="1" rot="-5400000">
            <a:off x="8584910" y="3569193"/>
            <a:ext cx="1976100" cy="2000400"/>
          </a:xfrm>
          <a:prstGeom prst="bentConnector2">
            <a:avLst/>
          </a:prstGeom>
          <a:noFill/>
          <a:ln cap="flat" cmpd="sng" w="38100">
            <a:solidFill>
              <a:srgbClr val="7F7F7F"/>
            </a:solidFill>
            <a:prstDash val="solid"/>
            <a:round/>
            <a:headEnd len="med" w="med" type="triangle"/>
            <a:tailEnd len="med" w="med" type="triangle"/>
          </a:ln>
        </p:spPr>
      </p:cxnSp>
      <p:grpSp>
        <p:nvGrpSpPr>
          <p:cNvPr id="1835" name="Google Shape;1835;p126"/>
          <p:cNvGrpSpPr/>
          <p:nvPr/>
        </p:nvGrpSpPr>
        <p:grpSpPr>
          <a:xfrm>
            <a:off x="5288146" y="326445"/>
            <a:ext cx="6569229" cy="3254898"/>
            <a:chOff x="5025647" y="174051"/>
            <a:chExt cx="2420764" cy="1501753"/>
          </a:xfrm>
        </p:grpSpPr>
        <p:pic>
          <p:nvPicPr>
            <p:cNvPr id="1833" name="Google Shape;1833;p126"/>
            <p:cNvPicPr preferRelativeResize="0"/>
            <p:nvPr/>
          </p:nvPicPr>
          <p:blipFill rotWithShape="1">
            <a:blip r:embed="rId3">
              <a:alphaModFix/>
            </a:blip>
            <a:srcRect b="0" l="0" r="0" t="0"/>
            <a:stretch/>
          </p:blipFill>
          <p:spPr>
            <a:xfrm>
              <a:off x="5025647" y="174051"/>
              <a:ext cx="2420764" cy="1501753"/>
            </a:xfrm>
            <a:prstGeom prst="rect">
              <a:avLst/>
            </a:prstGeom>
            <a:noFill/>
            <a:ln>
              <a:noFill/>
            </a:ln>
          </p:spPr>
        </p:pic>
        <p:sp>
          <p:nvSpPr>
            <p:cNvPr id="1836" name="Google Shape;1836;p126"/>
            <p:cNvSpPr txBox="1"/>
            <p:nvPr/>
          </p:nvSpPr>
          <p:spPr>
            <a:xfrm>
              <a:off x="5189956" y="503853"/>
              <a:ext cx="2092200" cy="184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000">
                  <a:solidFill>
                    <a:schemeClr val="lt1"/>
                  </a:solidFill>
                  <a:latin typeface="Proxima Nova"/>
                  <a:ea typeface="Proxima Nova"/>
                  <a:cs typeface="Proxima Nova"/>
                  <a:sym typeface="Proxima Nova"/>
                </a:rPr>
                <a:t>CENIC CalREN</a:t>
              </a:r>
              <a:endParaRPr b="1" i="0" sz="1800" u="none" cap="none" strike="noStrike">
                <a:solidFill>
                  <a:schemeClr val="lt1"/>
                </a:solidFill>
                <a:latin typeface="Arial"/>
                <a:ea typeface="Arial"/>
                <a:cs typeface="Arial"/>
                <a:sym typeface="Arial"/>
              </a:endParaRPr>
            </a:p>
          </p:txBody>
        </p:sp>
      </p:grpSp>
      <p:sp>
        <p:nvSpPr>
          <p:cNvPr id="1837" name="Google Shape;1837;p126"/>
          <p:cNvSpPr txBox="1"/>
          <p:nvPr/>
        </p:nvSpPr>
        <p:spPr>
          <a:xfrm>
            <a:off x="292051" y="1639322"/>
            <a:ext cx="4327800" cy="4273500"/>
          </a:xfrm>
          <a:prstGeom prst="rect">
            <a:avLst/>
          </a:prstGeom>
          <a:noFill/>
          <a:ln>
            <a:noFill/>
          </a:ln>
        </p:spPr>
        <p:txBody>
          <a:bodyPr anchorCtr="0" anchor="t" bIns="45700" lIns="91425" spcFirstLastPara="1" rIns="91425" wrap="square" tIns="45700">
            <a:noAutofit/>
          </a:bodyPr>
          <a:lstStyle/>
          <a:p>
            <a:pPr indent="-361950" lvl="0" marL="457200" marR="0" rtl="0" algn="l">
              <a:lnSpc>
                <a:spcPct val="90000"/>
              </a:lnSpc>
              <a:spcBef>
                <a:spcPts val="0"/>
              </a:spcBef>
              <a:spcAft>
                <a:spcPts val="0"/>
              </a:spcAft>
              <a:buClr>
                <a:schemeClr val="lt1"/>
              </a:buClr>
              <a:buSzPts val="2100"/>
              <a:buFont typeface="Proxima Nova"/>
              <a:buChar char="●"/>
            </a:pPr>
            <a:r>
              <a:rPr i="0" lang="en-US" sz="2100" u="none" cap="none" strike="noStrike">
                <a:solidFill>
                  <a:schemeClr val="lt1"/>
                </a:solidFill>
                <a:latin typeface="Proxima Nova"/>
                <a:ea typeface="Proxima Nova"/>
                <a:cs typeface="Proxima Nova"/>
                <a:sym typeface="Proxima Nova"/>
              </a:rPr>
              <a:t>CalREN DC (Digital California)</a:t>
            </a:r>
            <a:endParaRPr>
              <a:latin typeface="Proxima Nova"/>
              <a:ea typeface="Proxima Nova"/>
              <a:cs typeface="Proxima Nova"/>
              <a:sym typeface="Proxima Nova"/>
            </a:endParaRPr>
          </a:p>
          <a:p>
            <a:pPr indent="-361950" lvl="1" marL="914400" marR="0" rtl="0" algn="l">
              <a:lnSpc>
                <a:spcPct val="90000"/>
              </a:lnSpc>
              <a:spcBef>
                <a:spcPts val="600"/>
              </a:spcBef>
              <a:spcAft>
                <a:spcPts val="0"/>
              </a:spcAft>
              <a:buClr>
                <a:schemeClr val="lt1"/>
              </a:buClr>
              <a:buSzPts val="2100"/>
              <a:buFont typeface="Proxima Nova"/>
              <a:buChar char="○"/>
            </a:pPr>
            <a:r>
              <a:rPr i="0" lang="en-US" sz="1900" u="none" cap="none" strike="noStrike">
                <a:solidFill>
                  <a:schemeClr val="lt1"/>
                </a:solidFill>
                <a:latin typeface="Proxima Nova"/>
                <a:ea typeface="Proxima Nova"/>
                <a:cs typeface="Proxima Nova"/>
                <a:sym typeface="Proxima Nova"/>
              </a:rPr>
              <a:t>Internet access</a:t>
            </a:r>
            <a:endParaRPr>
              <a:latin typeface="Proxima Nova"/>
              <a:ea typeface="Proxima Nova"/>
              <a:cs typeface="Proxima Nova"/>
              <a:sym typeface="Proxima Nova"/>
            </a:endParaRPr>
          </a:p>
          <a:p>
            <a:pPr indent="-361950" lvl="2" marL="1371600" marR="0" rtl="0" algn="l">
              <a:lnSpc>
                <a:spcPct val="90000"/>
              </a:lnSpc>
              <a:spcBef>
                <a:spcPts val="600"/>
              </a:spcBef>
              <a:spcAft>
                <a:spcPts val="0"/>
              </a:spcAft>
              <a:buClr>
                <a:schemeClr val="lt1"/>
              </a:buClr>
              <a:buSzPts val="2100"/>
              <a:buFont typeface="Proxima Nova"/>
              <a:buChar char="■"/>
            </a:pPr>
            <a:r>
              <a:rPr i="0" lang="en-US" sz="1700" u="none" cap="none" strike="noStrike">
                <a:solidFill>
                  <a:schemeClr val="lt1"/>
                </a:solidFill>
                <a:latin typeface="Proxima Nova"/>
                <a:ea typeface="Proxima Nova"/>
                <a:cs typeface="Proxima Nova"/>
                <a:sym typeface="Proxima Nova"/>
              </a:rPr>
              <a:t>OS and software updates</a:t>
            </a:r>
            <a:endParaRPr>
              <a:latin typeface="Proxima Nova"/>
              <a:ea typeface="Proxima Nova"/>
              <a:cs typeface="Proxima Nova"/>
              <a:sym typeface="Proxima Nova"/>
            </a:endParaRPr>
          </a:p>
          <a:p>
            <a:pPr indent="-361950" lvl="2" marL="1371600" marR="0" rtl="0" algn="l">
              <a:lnSpc>
                <a:spcPct val="90000"/>
              </a:lnSpc>
              <a:spcBef>
                <a:spcPts val="600"/>
              </a:spcBef>
              <a:spcAft>
                <a:spcPts val="0"/>
              </a:spcAft>
              <a:buClr>
                <a:schemeClr val="lt1"/>
              </a:buClr>
              <a:buSzPts val="2100"/>
              <a:buFont typeface="Proxima Nova"/>
              <a:buChar char="■"/>
            </a:pPr>
            <a:r>
              <a:rPr i="0" lang="en-US" sz="1700" u="none" cap="none" strike="noStrike">
                <a:solidFill>
                  <a:schemeClr val="lt1"/>
                </a:solidFill>
                <a:latin typeface="Proxima Nova"/>
                <a:ea typeface="Proxima Nova"/>
                <a:cs typeface="Proxima Nova"/>
                <a:sym typeface="Proxima Nova"/>
              </a:rPr>
              <a:t>DNS/NTP/etc.</a:t>
            </a:r>
            <a:endParaRPr>
              <a:latin typeface="Proxima Nova"/>
              <a:ea typeface="Proxima Nova"/>
              <a:cs typeface="Proxima Nova"/>
              <a:sym typeface="Proxima Nova"/>
            </a:endParaRPr>
          </a:p>
          <a:p>
            <a:pPr indent="-361950" lvl="1" marL="914400" marR="0" rtl="0" algn="l">
              <a:lnSpc>
                <a:spcPct val="90000"/>
              </a:lnSpc>
              <a:spcBef>
                <a:spcPts val="600"/>
              </a:spcBef>
              <a:spcAft>
                <a:spcPts val="0"/>
              </a:spcAft>
              <a:buClr>
                <a:schemeClr val="lt1"/>
              </a:buClr>
              <a:buSzPts val="2100"/>
              <a:buFont typeface="Proxima Nova"/>
              <a:buChar char="○"/>
            </a:pPr>
            <a:r>
              <a:rPr i="0" lang="en-US" sz="1900" u="none" cap="none" strike="noStrike">
                <a:solidFill>
                  <a:schemeClr val="lt1"/>
                </a:solidFill>
                <a:latin typeface="Proxima Nova"/>
                <a:ea typeface="Proxima Nova"/>
                <a:cs typeface="Proxima Nova"/>
                <a:sym typeface="Proxima Nova"/>
              </a:rPr>
              <a:t>Standard MTU (1500 bytes)</a:t>
            </a:r>
            <a:endParaRPr>
              <a:latin typeface="Proxima Nova"/>
              <a:ea typeface="Proxima Nova"/>
              <a:cs typeface="Proxima Nova"/>
              <a:sym typeface="Proxima Nova"/>
            </a:endParaRPr>
          </a:p>
          <a:p>
            <a:pPr indent="-361950" lvl="0" marL="457200" marR="0" rtl="0" algn="l">
              <a:lnSpc>
                <a:spcPct val="90000"/>
              </a:lnSpc>
              <a:spcBef>
                <a:spcPts val="600"/>
              </a:spcBef>
              <a:spcAft>
                <a:spcPts val="0"/>
              </a:spcAft>
              <a:buClr>
                <a:schemeClr val="lt1"/>
              </a:buClr>
              <a:buSzPts val="2100"/>
              <a:buFont typeface="Proxima Nova"/>
              <a:buChar char="●"/>
            </a:pPr>
            <a:r>
              <a:rPr i="0" lang="en-US" sz="2100" u="none" cap="none" strike="noStrike">
                <a:solidFill>
                  <a:schemeClr val="lt1"/>
                </a:solidFill>
                <a:latin typeface="Proxima Nova"/>
                <a:ea typeface="Proxima Nova"/>
                <a:cs typeface="Proxima Nova"/>
                <a:sym typeface="Proxima Nova"/>
              </a:rPr>
              <a:t>CalREN HPR (High Performance Research)</a:t>
            </a:r>
            <a:endParaRPr>
              <a:latin typeface="Proxima Nova"/>
              <a:ea typeface="Proxima Nova"/>
              <a:cs typeface="Proxima Nova"/>
              <a:sym typeface="Proxima Nova"/>
            </a:endParaRPr>
          </a:p>
          <a:p>
            <a:pPr indent="-361950" lvl="1" marL="914400" marR="0" rtl="0" algn="l">
              <a:lnSpc>
                <a:spcPct val="90000"/>
              </a:lnSpc>
              <a:spcBef>
                <a:spcPts val="600"/>
              </a:spcBef>
              <a:spcAft>
                <a:spcPts val="0"/>
              </a:spcAft>
              <a:buClr>
                <a:schemeClr val="lt1"/>
              </a:buClr>
              <a:buSzPts val="2100"/>
              <a:buFont typeface="Proxima Nova"/>
              <a:buChar char="○"/>
            </a:pPr>
            <a:r>
              <a:rPr i="0" lang="en-US" sz="1900" u="none" cap="none" strike="noStrike">
                <a:solidFill>
                  <a:schemeClr val="lt1"/>
                </a:solidFill>
                <a:latin typeface="Proxima Nova"/>
                <a:ea typeface="Proxima Nova"/>
                <a:cs typeface="Proxima Nova"/>
                <a:sym typeface="Proxima Nova"/>
              </a:rPr>
              <a:t>Nautilus infrastructure and other nodes</a:t>
            </a:r>
            <a:endParaRPr>
              <a:latin typeface="Proxima Nova"/>
              <a:ea typeface="Proxima Nova"/>
              <a:cs typeface="Proxima Nova"/>
              <a:sym typeface="Proxima Nova"/>
            </a:endParaRPr>
          </a:p>
          <a:p>
            <a:pPr indent="-361950" lvl="1" marL="914400" marR="0" rtl="0" algn="l">
              <a:lnSpc>
                <a:spcPct val="90000"/>
              </a:lnSpc>
              <a:spcBef>
                <a:spcPts val="600"/>
              </a:spcBef>
              <a:spcAft>
                <a:spcPts val="0"/>
              </a:spcAft>
              <a:buClr>
                <a:schemeClr val="lt1"/>
              </a:buClr>
              <a:buSzPts val="2100"/>
              <a:buFont typeface="Proxima Nova"/>
              <a:buChar char="○"/>
            </a:pPr>
            <a:r>
              <a:rPr i="0" lang="en-US" sz="1900" u="none" cap="none" strike="noStrike">
                <a:solidFill>
                  <a:schemeClr val="lt1"/>
                </a:solidFill>
                <a:latin typeface="Proxima Nova"/>
                <a:ea typeface="Proxima Nova"/>
                <a:cs typeface="Proxima Nova"/>
                <a:sym typeface="Proxima Nova"/>
              </a:rPr>
              <a:t>Jumbo MTU (9000 bytes)</a:t>
            </a:r>
            <a:endParaRPr>
              <a:latin typeface="Proxima Nova"/>
              <a:ea typeface="Proxima Nova"/>
              <a:cs typeface="Proxima Nova"/>
              <a:sym typeface="Proxima Nova"/>
            </a:endParaRPr>
          </a:p>
          <a:p>
            <a:pPr indent="-361950" lvl="0" marL="457200" marR="0" rtl="0" algn="l">
              <a:lnSpc>
                <a:spcPct val="90000"/>
              </a:lnSpc>
              <a:spcBef>
                <a:spcPts val="600"/>
              </a:spcBef>
              <a:spcAft>
                <a:spcPts val="0"/>
              </a:spcAft>
              <a:buClr>
                <a:schemeClr val="lt1"/>
              </a:buClr>
              <a:buSzPts val="2100"/>
              <a:buFont typeface="Proxima Nova Semibold"/>
              <a:buChar char="●"/>
            </a:pPr>
            <a:r>
              <a:rPr i="1" lang="en-US" sz="2100" u="none" cap="none" strike="noStrike">
                <a:solidFill>
                  <a:schemeClr val="lt1"/>
                </a:solidFill>
                <a:latin typeface="Proxima Nova Semibold"/>
                <a:ea typeface="Proxima Nova Semibold"/>
                <a:cs typeface="Proxima Nova Semibold"/>
                <a:sym typeface="Proxima Nova Semibold"/>
              </a:rPr>
              <a:t>DC and HPR are separate networks with separate routing tables.</a:t>
            </a:r>
            <a:endParaRPr>
              <a:latin typeface="Proxima Nova Semibold"/>
              <a:ea typeface="Proxima Nova Semibold"/>
              <a:cs typeface="Proxima Nova Semibold"/>
              <a:sym typeface="Proxima Nova Semibold"/>
            </a:endParaRPr>
          </a:p>
          <a:p>
            <a:pPr indent="-228600" lvl="2" marL="1371600" marR="0" rtl="0" algn="l">
              <a:lnSpc>
                <a:spcPct val="90000"/>
              </a:lnSpc>
              <a:spcBef>
                <a:spcPts val="600"/>
              </a:spcBef>
              <a:spcAft>
                <a:spcPts val="600"/>
              </a:spcAft>
              <a:buClr>
                <a:schemeClr val="lt1"/>
              </a:buClr>
              <a:buSzPts val="2100"/>
              <a:buFont typeface="Calibri"/>
              <a:buNone/>
            </a:pPr>
            <a:r>
              <a:t/>
            </a:r>
            <a:endParaRPr b="0" i="0" sz="1700" u="none" cap="none" strike="noStrike">
              <a:solidFill>
                <a:schemeClr val="lt1"/>
              </a:solidFill>
              <a:latin typeface="Calibri"/>
              <a:ea typeface="Calibri"/>
              <a:cs typeface="Calibri"/>
              <a:sym typeface="Calibri"/>
            </a:endParaRPr>
          </a:p>
        </p:txBody>
      </p:sp>
      <p:grpSp>
        <p:nvGrpSpPr>
          <p:cNvPr id="1838" name="Google Shape;1838;p126"/>
          <p:cNvGrpSpPr/>
          <p:nvPr/>
        </p:nvGrpSpPr>
        <p:grpSpPr>
          <a:xfrm>
            <a:off x="6255444" y="1798064"/>
            <a:ext cx="1951862" cy="1353680"/>
            <a:chOff x="5029960" y="174051"/>
            <a:chExt cx="2420764" cy="1501753"/>
          </a:xfrm>
        </p:grpSpPr>
        <p:pic>
          <p:nvPicPr>
            <p:cNvPr id="1839" name="Google Shape;1839;p126"/>
            <p:cNvPicPr preferRelativeResize="0"/>
            <p:nvPr/>
          </p:nvPicPr>
          <p:blipFill rotWithShape="1">
            <a:blip r:embed="rId4">
              <a:alphaModFix/>
            </a:blip>
            <a:srcRect b="0" l="0" r="0" t="0"/>
            <a:stretch/>
          </p:blipFill>
          <p:spPr>
            <a:xfrm>
              <a:off x="5029960" y="174051"/>
              <a:ext cx="2420764" cy="1501753"/>
            </a:xfrm>
            <a:prstGeom prst="rect">
              <a:avLst/>
            </a:prstGeom>
            <a:noFill/>
            <a:ln>
              <a:noFill/>
            </a:ln>
          </p:spPr>
        </p:pic>
        <p:sp>
          <p:nvSpPr>
            <p:cNvPr id="1840" name="Google Shape;1840;p126"/>
            <p:cNvSpPr txBox="1"/>
            <p:nvPr/>
          </p:nvSpPr>
          <p:spPr>
            <a:xfrm>
              <a:off x="5194268" y="725562"/>
              <a:ext cx="2092200" cy="409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1800">
                  <a:solidFill>
                    <a:schemeClr val="lt1"/>
                  </a:solidFill>
                  <a:latin typeface="Proxima Nova"/>
                  <a:ea typeface="Proxima Nova"/>
                  <a:cs typeface="Proxima Nova"/>
                  <a:sym typeface="Proxima Nova"/>
                </a:rPr>
                <a:t>DC</a:t>
              </a:r>
              <a:endParaRPr b="1" i="0" sz="1800" u="none" cap="none" strike="noStrike">
                <a:solidFill>
                  <a:schemeClr val="lt1"/>
                </a:solidFill>
                <a:latin typeface="Arial"/>
                <a:ea typeface="Arial"/>
                <a:cs typeface="Arial"/>
                <a:sym typeface="Arial"/>
              </a:endParaRPr>
            </a:p>
          </p:txBody>
        </p:sp>
      </p:grpSp>
      <p:grpSp>
        <p:nvGrpSpPr>
          <p:cNvPr id="1841" name="Google Shape;1841;p126"/>
          <p:cNvGrpSpPr/>
          <p:nvPr/>
        </p:nvGrpSpPr>
        <p:grpSpPr>
          <a:xfrm>
            <a:off x="8695656" y="1784815"/>
            <a:ext cx="1951862" cy="1353680"/>
            <a:chOff x="5029960" y="174051"/>
            <a:chExt cx="2420764" cy="1501753"/>
          </a:xfrm>
        </p:grpSpPr>
        <p:pic>
          <p:nvPicPr>
            <p:cNvPr id="1842" name="Google Shape;1842;p126"/>
            <p:cNvPicPr preferRelativeResize="0"/>
            <p:nvPr/>
          </p:nvPicPr>
          <p:blipFill rotWithShape="1">
            <a:blip r:embed="rId5">
              <a:alphaModFix/>
            </a:blip>
            <a:srcRect b="0" l="0" r="0" t="0"/>
            <a:stretch/>
          </p:blipFill>
          <p:spPr>
            <a:xfrm>
              <a:off x="5029960" y="174051"/>
              <a:ext cx="2420764" cy="1501753"/>
            </a:xfrm>
            <a:prstGeom prst="rect">
              <a:avLst/>
            </a:prstGeom>
            <a:noFill/>
            <a:ln>
              <a:noFill/>
            </a:ln>
          </p:spPr>
        </p:pic>
        <p:sp>
          <p:nvSpPr>
            <p:cNvPr id="1843" name="Google Shape;1843;p126"/>
            <p:cNvSpPr txBox="1"/>
            <p:nvPr/>
          </p:nvSpPr>
          <p:spPr>
            <a:xfrm>
              <a:off x="5194267" y="725562"/>
              <a:ext cx="2092200" cy="409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1800">
                  <a:solidFill>
                    <a:schemeClr val="lt1"/>
                  </a:solidFill>
                  <a:latin typeface="Proxima Nova"/>
                  <a:ea typeface="Proxima Nova"/>
                  <a:cs typeface="Proxima Nova"/>
                  <a:sym typeface="Proxima Nova"/>
                </a:rPr>
                <a:t>HPR</a:t>
              </a:r>
              <a:endParaRPr b="1" i="0" sz="1800" u="none" cap="none" strike="noStrike">
                <a:solidFill>
                  <a:schemeClr val="lt1"/>
                </a:solidFill>
                <a:latin typeface="Arial"/>
                <a:ea typeface="Arial"/>
                <a:cs typeface="Arial"/>
                <a:sym typeface="Arial"/>
              </a:endParaRPr>
            </a:p>
          </p:txBody>
        </p:sp>
      </p:grpSp>
      <p:sp>
        <p:nvSpPr>
          <p:cNvPr id="1834" name="Google Shape;1834;p126"/>
          <p:cNvSpPr/>
          <p:nvPr/>
        </p:nvSpPr>
        <p:spPr>
          <a:xfrm>
            <a:off x="10573149" y="4795565"/>
            <a:ext cx="1103700" cy="1524000"/>
          </a:xfrm>
          <a:prstGeom prst="can">
            <a:avLst>
              <a:gd fmla="val 25000" name="adj"/>
            </a:avLst>
          </a:prstGeom>
          <a:solidFill>
            <a:schemeClr val="accent5"/>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Proxima Nova"/>
                <a:ea typeface="Proxima Nova"/>
                <a:cs typeface="Proxima Nova"/>
                <a:sym typeface="Proxima Nova"/>
              </a:rPr>
              <a:t>NRP Nautilus Nodes</a:t>
            </a:r>
            <a:endParaRPr b="1">
              <a:solidFill>
                <a:schemeClr val="lt1"/>
              </a:solidFill>
              <a:latin typeface="Proxima Nova"/>
              <a:ea typeface="Proxima Nova"/>
              <a:cs typeface="Proxima Nova"/>
              <a:sym typeface="Proxima Nova"/>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8" name="Shape 1848"/>
        <p:cNvGrpSpPr/>
        <p:nvPr/>
      </p:nvGrpSpPr>
      <p:grpSpPr>
        <a:xfrm>
          <a:off x="0" y="0"/>
          <a:ext cx="0" cy="0"/>
          <a:chOff x="0" y="0"/>
          <a:chExt cx="0" cy="0"/>
        </a:xfrm>
      </p:grpSpPr>
      <p:sp>
        <p:nvSpPr>
          <p:cNvPr id="1849" name="Google Shape;1849;p127"/>
          <p:cNvSpPr txBox="1"/>
          <p:nvPr>
            <p:ph type="title"/>
          </p:nvPr>
        </p:nvSpPr>
        <p:spPr>
          <a:xfrm>
            <a:off x="186727" y="-89614"/>
            <a:ext cx="4671900" cy="1600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Calibri"/>
              <a:buNone/>
            </a:pPr>
            <a:r>
              <a:rPr b="1" lang="en-US" sz="2800">
                <a:latin typeface="Proxima Nova"/>
                <a:ea typeface="Proxima Nova"/>
                <a:cs typeface="Proxima Nova"/>
                <a:sym typeface="Proxima Nova"/>
              </a:rPr>
              <a:t>Science DMZ Design Options - Traditional Model</a:t>
            </a:r>
            <a:endParaRPr b="1" sz="2600">
              <a:latin typeface="Proxima Nova"/>
              <a:ea typeface="Proxima Nova"/>
              <a:cs typeface="Proxima Nova"/>
              <a:sym typeface="Proxima Nova"/>
            </a:endParaRPr>
          </a:p>
        </p:txBody>
      </p:sp>
      <p:sp>
        <p:nvSpPr>
          <p:cNvPr id="1850" name="Google Shape;1850;p127"/>
          <p:cNvSpPr/>
          <p:nvPr/>
        </p:nvSpPr>
        <p:spPr>
          <a:xfrm>
            <a:off x="10573149" y="4795565"/>
            <a:ext cx="1103700" cy="1524000"/>
          </a:xfrm>
          <a:prstGeom prst="can">
            <a:avLst>
              <a:gd fmla="val 25000" name="adj"/>
            </a:avLst>
          </a:prstGeom>
          <a:solidFill>
            <a:schemeClr val="accent5"/>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Proxima Nova"/>
                <a:ea typeface="Proxima Nova"/>
                <a:cs typeface="Proxima Nova"/>
                <a:sym typeface="Proxima Nova"/>
              </a:rPr>
              <a:t>NRP Nautilus Nodes</a:t>
            </a:r>
            <a:endParaRPr b="1">
              <a:solidFill>
                <a:schemeClr val="lt1"/>
              </a:solidFill>
              <a:latin typeface="Proxima Nova"/>
              <a:ea typeface="Proxima Nova"/>
              <a:cs typeface="Proxima Nova"/>
              <a:sym typeface="Proxima Nova"/>
            </a:endParaRPr>
          </a:p>
        </p:txBody>
      </p:sp>
      <p:cxnSp>
        <p:nvCxnSpPr>
          <p:cNvPr id="1851" name="Google Shape;1851;p127"/>
          <p:cNvCxnSpPr>
            <a:stCxn id="1852" idx="3"/>
            <a:endCxn id="1850" idx="2"/>
          </p:cNvCxnSpPr>
          <p:nvPr/>
        </p:nvCxnSpPr>
        <p:spPr>
          <a:xfrm>
            <a:off x="9237027" y="4771837"/>
            <a:ext cx="1336200" cy="785700"/>
          </a:xfrm>
          <a:prstGeom prst="bentConnector3">
            <a:avLst>
              <a:gd fmla="val 49997" name="adj1"/>
            </a:avLst>
          </a:prstGeom>
          <a:noFill/>
          <a:ln cap="flat" cmpd="sng" w="38100">
            <a:solidFill>
              <a:srgbClr val="7F7F7F"/>
            </a:solidFill>
            <a:prstDash val="solid"/>
            <a:round/>
            <a:headEnd len="med" w="med" type="triangle"/>
            <a:tailEnd len="med" w="med" type="triangle"/>
          </a:ln>
        </p:spPr>
      </p:cxnSp>
      <p:pic>
        <p:nvPicPr>
          <p:cNvPr id="1853" name="Google Shape;1853;p127"/>
          <p:cNvPicPr preferRelativeResize="0"/>
          <p:nvPr/>
        </p:nvPicPr>
        <p:blipFill rotWithShape="1">
          <a:blip r:embed="rId3">
            <a:alphaModFix/>
          </a:blip>
          <a:srcRect b="0" l="0" r="0" t="0"/>
          <a:stretch/>
        </p:blipFill>
        <p:spPr>
          <a:xfrm>
            <a:off x="5287889" y="326445"/>
            <a:ext cx="6569230" cy="3254901"/>
          </a:xfrm>
          <a:prstGeom prst="rect">
            <a:avLst/>
          </a:prstGeom>
          <a:noFill/>
          <a:ln>
            <a:noFill/>
          </a:ln>
        </p:spPr>
      </p:pic>
      <p:sp>
        <p:nvSpPr>
          <p:cNvPr id="1854" name="Google Shape;1854;p127"/>
          <p:cNvSpPr txBox="1"/>
          <p:nvPr/>
        </p:nvSpPr>
        <p:spPr>
          <a:xfrm>
            <a:off x="5733756" y="1051220"/>
            <a:ext cx="56775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chemeClr val="lt1"/>
                </a:solidFill>
                <a:latin typeface="Proxima Nova"/>
                <a:ea typeface="Proxima Nova"/>
                <a:cs typeface="Proxima Nova"/>
                <a:sym typeface="Proxima Nova"/>
              </a:rPr>
              <a:t>CENIC CalREN</a:t>
            </a:r>
            <a:endParaRPr b="1" i="0" sz="2000" u="none" cap="none" strike="noStrike">
              <a:solidFill>
                <a:schemeClr val="lt1"/>
              </a:solidFill>
              <a:latin typeface="Proxima Nova"/>
              <a:ea typeface="Proxima Nova"/>
              <a:cs typeface="Proxima Nova"/>
              <a:sym typeface="Proxima Nova"/>
            </a:endParaRPr>
          </a:p>
        </p:txBody>
      </p:sp>
      <p:sp>
        <p:nvSpPr>
          <p:cNvPr id="1855" name="Google Shape;1855;p127"/>
          <p:cNvSpPr txBox="1"/>
          <p:nvPr/>
        </p:nvSpPr>
        <p:spPr>
          <a:xfrm>
            <a:off x="220520" y="1636994"/>
            <a:ext cx="4327800" cy="4058100"/>
          </a:xfrm>
          <a:prstGeom prst="rect">
            <a:avLst/>
          </a:prstGeom>
          <a:noFill/>
          <a:ln>
            <a:noFill/>
          </a:ln>
        </p:spPr>
        <p:txBody>
          <a:bodyPr anchorCtr="0" anchor="t" bIns="45700" lIns="91425" spcFirstLastPara="1" rIns="91425" wrap="square" tIns="45700">
            <a:noAutofit/>
          </a:bodyPr>
          <a:lstStyle/>
          <a:p>
            <a:pPr indent="-361950" lvl="0" marL="457200" marR="0" rtl="0" algn="l">
              <a:lnSpc>
                <a:spcPct val="90000"/>
              </a:lnSpc>
              <a:spcBef>
                <a:spcPts val="0"/>
              </a:spcBef>
              <a:spcAft>
                <a:spcPts val="0"/>
              </a:spcAft>
              <a:buClr>
                <a:schemeClr val="lt1"/>
              </a:buClr>
              <a:buSzPts val="2100"/>
              <a:buFont typeface="Proxima Nova"/>
              <a:buChar char="●"/>
            </a:pPr>
            <a:r>
              <a:rPr i="0" lang="en-US" sz="1900" u="none" cap="none" strike="noStrike">
                <a:solidFill>
                  <a:schemeClr val="lt1"/>
                </a:solidFill>
                <a:latin typeface="Proxima Nova"/>
                <a:ea typeface="Proxima Nova"/>
                <a:cs typeface="Proxima Nova"/>
                <a:sym typeface="Proxima Nova"/>
              </a:rPr>
              <a:t>Campus maintains separate BGP sessions for DC and HPR</a:t>
            </a:r>
            <a:endParaRPr>
              <a:latin typeface="Proxima Nova"/>
              <a:ea typeface="Proxima Nova"/>
              <a:cs typeface="Proxima Nova"/>
              <a:sym typeface="Proxima Nova"/>
            </a:endParaRPr>
          </a:p>
          <a:p>
            <a:pPr indent="-361950" lvl="0" marL="457200" marR="0" rtl="0" algn="l">
              <a:lnSpc>
                <a:spcPct val="90000"/>
              </a:lnSpc>
              <a:spcBef>
                <a:spcPts val="600"/>
              </a:spcBef>
              <a:spcAft>
                <a:spcPts val="0"/>
              </a:spcAft>
              <a:buClr>
                <a:schemeClr val="lt1"/>
              </a:buClr>
              <a:buSzPts val="2100"/>
              <a:buFont typeface="Proxima Nova"/>
              <a:buChar char="●"/>
            </a:pPr>
            <a:r>
              <a:rPr i="0" lang="en-US" sz="1900" u="none" cap="none" strike="noStrike">
                <a:solidFill>
                  <a:schemeClr val="lt1"/>
                </a:solidFill>
                <a:latin typeface="Proxima Nova"/>
                <a:ea typeface="Proxima Nova"/>
                <a:cs typeface="Proxima Nova"/>
                <a:sym typeface="Proxima Nova"/>
              </a:rPr>
              <a:t>Science DMZ routing for Nautilus is the campus’s responsibility.</a:t>
            </a:r>
            <a:endParaRPr>
              <a:latin typeface="Proxima Nova"/>
              <a:ea typeface="Proxima Nova"/>
              <a:cs typeface="Proxima Nova"/>
              <a:sym typeface="Proxima Nova"/>
            </a:endParaRPr>
          </a:p>
          <a:p>
            <a:pPr indent="-361950" lvl="0" marL="457200" marR="0" rtl="0" algn="l">
              <a:lnSpc>
                <a:spcPct val="90000"/>
              </a:lnSpc>
              <a:spcBef>
                <a:spcPts val="600"/>
              </a:spcBef>
              <a:spcAft>
                <a:spcPts val="0"/>
              </a:spcAft>
              <a:buClr>
                <a:schemeClr val="lt1"/>
              </a:buClr>
              <a:buSzPts val="2100"/>
              <a:buFont typeface="Proxima Nova"/>
              <a:buChar char="●"/>
            </a:pPr>
            <a:r>
              <a:rPr i="0" lang="en-US" sz="1900" u="none" cap="none" strike="noStrike">
                <a:solidFill>
                  <a:schemeClr val="lt1"/>
                </a:solidFill>
                <a:latin typeface="Proxima Nova"/>
                <a:ea typeface="Proxima Nova"/>
                <a:cs typeface="Proxima Nova"/>
                <a:sym typeface="Proxima Nova"/>
              </a:rPr>
              <a:t>Many campuses still use and prefer this model:</a:t>
            </a:r>
            <a:endParaRPr>
              <a:latin typeface="Proxima Nova"/>
              <a:ea typeface="Proxima Nova"/>
              <a:cs typeface="Proxima Nova"/>
              <a:sym typeface="Proxima Nova"/>
            </a:endParaRPr>
          </a:p>
          <a:p>
            <a:pPr indent="-361950" lvl="1" marL="914400" marR="0" rtl="0" algn="l">
              <a:lnSpc>
                <a:spcPct val="90000"/>
              </a:lnSpc>
              <a:spcBef>
                <a:spcPts val="600"/>
              </a:spcBef>
              <a:spcAft>
                <a:spcPts val="0"/>
              </a:spcAft>
              <a:buClr>
                <a:schemeClr val="lt1"/>
              </a:buClr>
              <a:buSzPts val="2100"/>
              <a:buFont typeface="Proxima Nova"/>
              <a:buChar char="○"/>
            </a:pPr>
            <a:r>
              <a:rPr i="0" lang="en-US" sz="1700" u="none" cap="none" strike="noStrike">
                <a:solidFill>
                  <a:schemeClr val="lt1"/>
                </a:solidFill>
                <a:latin typeface="Proxima Nova"/>
                <a:ea typeface="Proxima Nova"/>
                <a:cs typeface="Proxima Nova"/>
                <a:sym typeface="Proxima Nova"/>
              </a:rPr>
              <a:t>Fine-tuned control over routing policy, bandwidth/QoS, and firewall rules.</a:t>
            </a:r>
            <a:endParaRPr>
              <a:latin typeface="Proxima Nova"/>
              <a:ea typeface="Proxima Nova"/>
              <a:cs typeface="Proxima Nova"/>
              <a:sym typeface="Proxima Nova"/>
            </a:endParaRPr>
          </a:p>
          <a:p>
            <a:pPr indent="-361950" lvl="1" marL="914400" marR="0" rtl="0" algn="l">
              <a:lnSpc>
                <a:spcPct val="90000"/>
              </a:lnSpc>
              <a:spcBef>
                <a:spcPts val="600"/>
              </a:spcBef>
              <a:spcAft>
                <a:spcPts val="0"/>
              </a:spcAft>
              <a:buClr>
                <a:schemeClr val="lt1"/>
              </a:buClr>
              <a:buSzPts val="2100"/>
              <a:buFont typeface="Proxima Nova"/>
              <a:buChar char="○"/>
            </a:pPr>
            <a:r>
              <a:rPr i="0" lang="en-US" sz="1700" u="none" cap="none" strike="noStrike">
                <a:solidFill>
                  <a:schemeClr val="lt1"/>
                </a:solidFill>
                <a:latin typeface="Proxima Nova"/>
                <a:ea typeface="Proxima Nova"/>
                <a:cs typeface="Proxima Nova"/>
                <a:sym typeface="Proxima Nova"/>
              </a:rPr>
              <a:t>No CENIC involvement needed in Science DMZ config.</a:t>
            </a:r>
            <a:endParaRPr>
              <a:latin typeface="Proxima Nova"/>
              <a:ea typeface="Proxima Nova"/>
              <a:cs typeface="Proxima Nova"/>
              <a:sym typeface="Proxima Nova"/>
            </a:endParaRPr>
          </a:p>
          <a:p>
            <a:pPr indent="-361950" lvl="0" marL="457200" marR="0" rtl="0" algn="l">
              <a:lnSpc>
                <a:spcPct val="90000"/>
              </a:lnSpc>
              <a:spcBef>
                <a:spcPts val="600"/>
              </a:spcBef>
              <a:spcAft>
                <a:spcPts val="600"/>
              </a:spcAft>
              <a:buClr>
                <a:schemeClr val="lt1"/>
              </a:buClr>
              <a:buSzPts val="2100"/>
              <a:buFont typeface="Proxima Nova"/>
              <a:buChar char="●"/>
            </a:pPr>
            <a:r>
              <a:rPr i="0" lang="en-US" sz="1900" u="none" cap="none" strike="noStrike">
                <a:solidFill>
                  <a:schemeClr val="lt1"/>
                </a:solidFill>
                <a:latin typeface="Proxima Nova"/>
                <a:ea typeface="Proxima Nova"/>
                <a:cs typeface="Proxima Nova"/>
                <a:sym typeface="Proxima Nova"/>
              </a:rPr>
              <a:t>May be complicated to set up from scratch and requires campus network staff to be confident in BGP knowledge.</a:t>
            </a:r>
            <a:endParaRPr>
              <a:latin typeface="Proxima Nova"/>
              <a:ea typeface="Proxima Nova"/>
              <a:cs typeface="Proxima Nova"/>
              <a:sym typeface="Proxima Nova"/>
            </a:endParaRPr>
          </a:p>
        </p:txBody>
      </p:sp>
      <p:grpSp>
        <p:nvGrpSpPr>
          <p:cNvPr id="1856" name="Google Shape;1856;p127"/>
          <p:cNvGrpSpPr/>
          <p:nvPr/>
        </p:nvGrpSpPr>
        <p:grpSpPr>
          <a:xfrm>
            <a:off x="6255444" y="1798064"/>
            <a:ext cx="1951862" cy="1353680"/>
            <a:chOff x="5029960" y="174051"/>
            <a:chExt cx="2420764" cy="1501753"/>
          </a:xfrm>
        </p:grpSpPr>
        <p:pic>
          <p:nvPicPr>
            <p:cNvPr id="1857" name="Google Shape;1857;p127"/>
            <p:cNvPicPr preferRelativeResize="0"/>
            <p:nvPr/>
          </p:nvPicPr>
          <p:blipFill rotWithShape="1">
            <a:blip r:embed="rId4">
              <a:alphaModFix/>
            </a:blip>
            <a:srcRect b="0" l="0" r="0" t="0"/>
            <a:stretch/>
          </p:blipFill>
          <p:spPr>
            <a:xfrm>
              <a:off x="5029960" y="174051"/>
              <a:ext cx="2420764" cy="1501753"/>
            </a:xfrm>
            <a:prstGeom prst="rect">
              <a:avLst/>
            </a:prstGeom>
            <a:noFill/>
            <a:ln>
              <a:noFill/>
            </a:ln>
          </p:spPr>
        </p:pic>
        <p:sp>
          <p:nvSpPr>
            <p:cNvPr id="1858" name="Google Shape;1858;p127"/>
            <p:cNvSpPr txBox="1"/>
            <p:nvPr/>
          </p:nvSpPr>
          <p:spPr>
            <a:xfrm>
              <a:off x="5194268" y="725562"/>
              <a:ext cx="2092200" cy="409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1800">
                  <a:solidFill>
                    <a:schemeClr val="lt1"/>
                  </a:solidFill>
                  <a:latin typeface="Proxima Nova"/>
                  <a:ea typeface="Proxima Nova"/>
                  <a:cs typeface="Proxima Nova"/>
                  <a:sym typeface="Proxima Nova"/>
                </a:rPr>
                <a:t>DC</a:t>
              </a:r>
              <a:endParaRPr i="0" sz="1800" u="none" cap="none" strike="noStrike">
                <a:solidFill>
                  <a:schemeClr val="lt1"/>
                </a:solidFill>
                <a:latin typeface="Proxima Nova Semibold"/>
                <a:ea typeface="Proxima Nova Semibold"/>
                <a:cs typeface="Proxima Nova Semibold"/>
                <a:sym typeface="Proxima Nova Semibold"/>
              </a:endParaRPr>
            </a:p>
          </p:txBody>
        </p:sp>
      </p:grpSp>
      <p:grpSp>
        <p:nvGrpSpPr>
          <p:cNvPr id="1859" name="Google Shape;1859;p127"/>
          <p:cNvGrpSpPr/>
          <p:nvPr/>
        </p:nvGrpSpPr>
        <p:grpSpPr>
          <a:xfrm>
            <a:off x="8695656" y="1784815"/>
            <a:ext cx="1951862" cy="1353680"/>
            <a:chOff x="5029960" y="174051"/>
            <a:chExt cx="2420764" cy="1501753"/>
          </a:xfrm>
        </p:grpSpPr>
        <p:pic>
          <p:nvPicPr>
            <p:cNvPr id="1860" name="Google Shape;1860;p127"/>
            <p:cNvPicPr preferRelativeResize="0"/>
            <p:nvPr/>
          </p:nvPicPr>
          <p:blipFill rotWithShape="1">
            <a:blip r:embed="rId5">
              <a:alphaModFix/>
            </a:blip>
            <a:srcRect b="0" l="0" r="0" t="0"/>
            <a:stretch/>
          </p:blipFill>
          <p:spPr>
            <a:xfrm>
              <a:off x="5029960" y="174051"/>
              <a:ext cx="2420764" cy="1501753"/>
            </a:xfrm>
            <a:prstGeom prst="rect">
              <a:avLst/>
            </a:prstGeom>
            <a:noFill/>
            <a:ln>
              <a:noFill/>
            </a:ln>
          </p:spPr>
        </p:pic>
        <p:sp>
          <p:nvSpPr>
            <p:cNvPr id="1861" name="Google Shape;1861;p127"/>
            <p:cNvSpPr txBox="1"/>
            <p:nvPr/>
          </p:nvSpPr>
          <p:spPr>
            <a:xfrm>
              <a:off x="5194267" y="725562"/>
              <a:ext cx="2092200" cy="409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Proxima Nova"/>
                  <a:ea typeface="Proxima Nova"/>
                  <a:cs typeface="Proxima Nova"/>
                  <a:sym typeface="Proxima Nova"/>
                </a:rPr>
                <a:t>HPR</a:t>
              </a:r>
              <a:endParaRPr b="1" i="0" sz="1800" u="none" cap="none" strike="noStrike">
                <a:solidFill>
                  <a:schemeClr val="lt1"/>
                </a:solidFill>
                <a:latin typeface="Proxima Nova"/>
                <a:ea typeface="Proxima Nova"/>
                <a:cs typeface="Proxima Nova"/>
                <a:sym typeface="Proxima Nova"/>
              </a:endParaRPr>
            </a:p>
          </p:txBody>
        </p:sp>
      </p:grpSp>
      <p:sp>
        <p:nvSpPr>
          <p:cNvPr id="1852" name="Google Shape;1852;p127"/>
          <p:cNvSpPr/>
          <p:nvPr/>
        </p:nvSpPr>
        <p:spPr>
          <a:xfrm>
            <a:off x="7716627" y="4498537"/>
            <a:ext cx="1520400" cy="546600"/>
          </a:xfrm>
          <a:prstGeom prst="roundRect">
            <a:avLst>
              <a:gd fmla="val 16667" name="adj"/>
            </a:avLst>
          </a:prstGeom>
          <a:solidFill>
            <a:srgbClr val="FFC11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US">
                <a:solidFill>
                  <a:schemeClr val="lt1"/>
                </a:solidFill>
                <a:latin typeface="Proxima Nova"/>
                <a:ea typeface="Proxima Nova"/>
                <a:cs typeface="Proxima Nova"/>
                <a:sym typeface="Proxima Nova"/>
              </a:rPr>
              <a:t>Campus</a:t>
            </a:r>
            <a:br>
              <a:rPr b="1" lang="en-US">
                <a:solidFill>
                  <a:schemeClr val="lt1"/>
                </a:solidFill>
                <a:latin typeface="Proxima Nova"/>
                <a:ea typeface="Proxima Nova"/>
                <a:cs typeface="Proxima Nova"/>
                <a:sym typeface="Proxima Nova"/>
              </a:rPr>
            </a:br>
            <a:r>
              <a:rPr b="1" lang="en-US">
                <a:solidFill>
                  <a:schemeClr val="lt1"/>
                </a:solidFill>
                <a:latin typeface="Proxima Nova"/>
                <a:ea typeface="Proxima Nova"/>
                <a:cs typeface="Proxima Nova"/>
                <a:sym typeface="Proxima Nova"/>
              </a:rPr>
              <a:t>Border Router</a:t>
            </a:r>
            <a:endParaRPr/>
          </a:p>
        </p:txBody>
      </p:sp>
      <p:cxnSp>
        <p:nvCxnSpPr>
          <p:cNvPr id="1862" name="Google Shape;1862;p127"/>
          <p:cNvCxnSpPr>
            <a:stCxn id="1857" idx="2"/>
            <a:endCxn id="1852" idx="0"/>
          </p:cNvCxnSpPr>
          <p:nvPr/>
        </p:nvCxnSpPr>
        <p:spPr>
          <a:xfrm>
            <a:off x="7231375" y="3151743"/>
            <a:ext cx="1245600" cy="1346700"/>
          </a:xfrm>
          <a:prstGeom prst="straightConnector1">
            <a:avLst/>
          </a:prstGeom>
          <a:noFill/>
          <a:ln cap="flat" cmpd="sng" w="38100">
            <a:solidFill>
              <a:srgbClr val="7F7F7F"/>
            </a:solidFill>
            <a:prstDash val="solid"/>
            <a:round/>
            <a:headEnd len="med" w="med" type="triangle"/>
            <a:tailEnd len="med" w="med" type="triangle"/>
          </a:ln>
        </p:spPr>
      </p:cxnSp>
      <p:cxnSp>
        <p:nvCxnSpPr>
          <p:cNvPr id="1863" name="Google Shape;1863;p127"/>
          <p:cNvCxnSpPr>
            <a:stCxn id="1860" idx="2"/>
            <a:endCxn id="1852" idx="0"/>
          </p:cNvCxnSpPr>
          <p:nvPr/>
        </p:nvCxnSpPr>
        <p:spPr>
          <a:xfrm flipH="1">
            <a:off x="8476687" y="3138494"/>
            <a:ext cx="1194900" cy="1359900"/>
          </a:xfrm>
          <a:prstGeom prst="straightConnector1">
            <a:avLst/>
          </a:prstGeom>
          <a:noFill/>
          <a:ln cap="flat" cmpd="sng" w="38100">
            <a:solidFill>
              <a:srgbClr val="7F7F7F"/>
            </a:solidFill>
            <a:prstDash val="solid"/>
            <a:round/>
            <a:headEnd len="med" w="med" type="triangle"/>
            <a:tailEnd len="med" w="med" type="triangle"/>
          </a:ln>
        </p:spPr>
      </p:cxnSp>
      <p:sp>
        <p:nvSpPr>
          <p:cNvPr id="1864" name="Google Shape;1864;p127"/>
          <p:cNvSpPr txBox="1"/>
          <p:nvPr/>
        </p:nvSpPr>
        <p:spPr>
          <a:xfrm>
            <a:off x="6825780" y="3720141"/>
            <a:ext cx="11511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en-US" sz="1600" u="none" cap="none" strike="noStrike">
                <a:solidFill>
                  <a:srgbClr val="000000"/>
                </a:solidFill>
                <a:latin typeface="Proxima Nova Semibold"/>
                <a:ea typeface="Proxima Nova Semibold"/>
                <a:cs typeface="Proxima Nova Semibold"/>
                <a:sym typeface="Proxima Nova Semibold"/>
              </a:rPr>
              <a:t>DC BGP</a:t>
            </a:r>
            <a:br>
              <a:rPr i="0" lang="en-US" sz="1600" u="none" cap="none" strike="noStrike">
                <a:solidFill>
                  <a:srgbClr val="000000"/>
                </a:solidFill>
                <a:latin typeface="Proxima Nova Semibold"/>
                <a:ea typeface="Proxima Nova Semibold"/>
                <a:cs typeface="Proxima Nova Semibold"/>
                <a:sym typeface="Proxima Nova Semibold"/>
              </a:rPr>
            </a:br>
            <a:r>
              <a:rPr i="0" lang="en-US" sz="1600" u="none" cap="none" strike="noStrike">
                <a:solidFill>
                  <a:srgbClr val="000000"/>
                </a:solidFill>
                <a:latin typeface="Proxima Nova Semibold"/>
                <a:ea typeface="Proxima Nova Semibold"/>
                <a:cs typeface="Proxima Nova Semibold"/>
                <a:sym typeface="Proxima Nova Semibold"/>
              </a:rPr>
              <a:t>sessions</a:t>
            </a:r>
            <a:endParaRPr sz="1600">
              <a:latin typeface="Proxima Nova Semibold"/>
              <a:ea typeface="Proxima Nova Semibold"/>
              <a:cs typeface="Proxima Nova Semibold"/>
              <a:sym typeface="Proxima Nova Semibold"/>
            </a:endParaRPr>
          </a:p>
        </p:txBody>
      </p:sp>
      <p:sp>
        <p:nvSpPr>
          <p:cNvPr id="1865" name="Google Shape;1865;p127"/>
          <p:cNvSpPr txBox="1"/>
          <p:nvPr/>
        </p:nvSpPr>
        <p:spPr>
          <a:xfrm>
            <a:off x="9073319" y="3723945"/>
            <a:ext cx="11511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1600">
                <a:latin typeface="Proxima Nova Semibold"/>
                <a:ea typeface="Proxima Nova Semibold"/>
                <a:cs typeface="Proxima Nova Semibold"/>
                <a:sym typeface="Proxima Nova Semibold"/>
              </a:rPr>
              <a:t>HPR BGP</a:t>
            </a:r>
            <a:br>
              <a:rPr lang="en-US" sz="1600">
                <a:latin typeface="Proxima Nova Semibold"/>
                <a:ea typeface="Proxima Nova Semibold"/>
                <a:cs typeface="Proxima Nova Semibold"/>
                <a:sym typeface="Proxima Nova Semibold"/>
              </a:rPr>
            </a:br>
            <a:r>
              <a:rPr lang="en-US" sz="1600">
                <a:latin typeface="Proxima Nova Semibold"/>
                <a:ea typeface="Proxima Nova Semibold"/>
                <a:cs typeface="Proxima Nova Semibold"/>
                <a:sym typeface="Proxima Nova Semibold"/>
              </a:rPr>
              <a:t>sessions</a:t>
            </a:r>
            <a:endParaRPr>
              <a:latin typeface="Proxima Nova Semibold"/>
              <a:ea typeface="Proxima Nova Semibold"/>
              <a:cs typeface="Proxima Nova Semibold"/>
              <a:sym typeface="Proxima Nova Semibold"/>
            </a:endParaRPr>
          </a:p>
        </p:txBody>
      </p:sp>
      <p:sp>
        <p:nvSpPr>
          <p:cNvPr id="1866" name="Google Shape;1866;p127"/>
          <p:cNvSpPr/>
          <p:nvPr/>
        </p:nvSpPr>
        <p:spPr>
          <a:xfrm>
            <a:off x="5950040" y="5405165"/>
            <a:ext cx="1520400" cy="546600"/>
          </a:xfrm>
          <a:prstGeom prst="roundRect">
            <a:avLst>
              <a:gd fmla="val 16667" name="adj"/>
            </a:avLst>
          </a:prstGeom>
          <a:solidFill>
            <a:srgbClr val="BC3D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US">
                <a:solidFill>
                  <a:schemeClr val="lt1"/>
                </a:solidFill>
                <a:latin typeface="Proxima Nova"/>
                <a:ea typeface="Proxima Nova"/>
                <a:cs typeface="Proxima Nova"/>
                <a:sym typeface="Proxima Nova"/>
              </a:rPr>
              <a:t>Campus</a:t>
            </a:r>
            <a:br>
              <a:rPr b="1" lang="en-US">
                <a:solidFill>
                  <a:schemeClr val="lt1"/>
                </a:solidFill>
                <a:latin typeface="Proxima Nova"/>
                <a:ea typeface="Proxima Nova"/>
                <a:cs typeface="Proxima Nova"/>
                <a:sym typeface="Proxima Nova"/>
              </a:rPr>
            </a:br>
            <a:r>
              <a:rPr b="1" lang="en-US">
                <a:solidFill>
                  <a:schemeClr val="lt1"/>
                </a:solidFill>
                <a:latin typeface="Proxima Nova"/>
                <a:ea typeface="Proxima Nova"/>
                <a:cs typeface="Proxima Nova"/>
                <a:sym typeface="Proxima Nova"/>
              </a:rPr>
              <a:t>Enterprise</a:t>
            </a:r>
            <a:endParaRPr/>
          </a:p>
        </p:txBody>
      </p:sp>
      <p:cxnSp>
        <p:nvCxnSpPr>
          <p:cNvPr id="1867" name="Google Shape;1867;p127"/>
          <p:cNvCxnSpPr>
            <a:stCxn id="1852" idx="1"/>
            <a:endCxn id="1866" idx="0"/>
          </p:cNvCxnSpPr>
          <p:nvPr/>
        </p:nvCxnSpPr>
        <p:spPr>
          <a:xfrm flipH="1">
            <a:off x="6710127" y="4771837"/>
            <a:ext cx="1006500" cy="633300"/>
          </a:xfrm>
          <a:prstGeom prst="bentConnector2">
            <a:avLst/>
          </a:prstGeom>
          <a:noFill/>
          <a:ln cap="flat" cmpd="sng" w="38100">
            <a:solidFill>
              <a:srgbClr val="7F7F7F"/>
            </a:solidFill>
            <a:prstDash val="solid"/>
            <a:round/>
            <a:headEnd len="med" w="med" type="triangle"/>
            <a:tailEnd len="med" w="med" type="triangle"/>
          </a:ln>
        </p:spPr>
      </p:cxnSp>
      <p:grpSp>
        <p:nvGrpSpPr>
          <p:cNvPr id="1868" name="Google Shape;1868;p127"/>
          <p:cNvGrpSpPr/>
          <p:nvPr/>
        </p:nvGrpSpPr>
        <p:grpSpPr>
          <a:xfrm>
            <a:off x="10242301" y="598363"/>
            <a:ext cx="1336262" cy="905557"/>
            <a:chOff x="5822478" y="1694647"/>
            <a:chExt cx="2420764" cy="1501753"/>
          </a:xfrm>
        </p:grpSpPr>
        <p:pic>
          <p:nvPicPr>
            <p:cNvPr id="1869" name="Google Shape;1869;p127"/>
            <p:cNvPicPr preferRelativeResize="0"/>
            <p:nvPr/>
          </p:nvPicPr>
          <p:blipFill rotWithShape="1">
            <a:blip r:embed="rId5">
              <a:alphaModFix/>
            </a:blip>
            <a:srcRect b="0" l="0" r="0" t="0"/>
            <a:stretch/>
          </p:blipFill>
          <p:spPr>
            <a:xfrm>
              <a:off x="5822478" y="1694647"/>
              <a:ext cx="2420764" cy="1501753"/>
            </a:xfrm>
            <a:prstGeom prst="rect">
              <a:avLst/>
            </a:prstGeom>
            <a:noFill/>
            <a:ln>
              <a:noFill/>
            </a:ln>
          </p:spPr>
        </p:pic>
        <p:sp>
          <p:nvSpPr>
            <p:cNvPr id="1870" name="Google Shape;1870;p127"/>
            <p:cNvSpPr txBox="1"/>
            <p:nvPr/>
          </p:nvSpPr>
          <p:spPr>
            <a:xfrm>
              <a:off x="5986785" y="2300262"/>
              <a:ext cx="2092200" cy="714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1100">
                  <a:solidFill>
                    <a:schemeClr val="lt1"/>
                  </a:solidFill>
                  <a:latin typeface="Proxima Nova Semibold"/>
                  <a:ea typeface="Proxima Nova Semibold"/>
                  <a:cs typeface="Proxima Nova Semibold"/>
                  <a:sym typeface="Proxima Nova Semibold"/>
                </a:rPr>
                <a:t>Other Science DMZs</a:t>
              </a:r>
              <a:endParaRPr i="0" sz="1100" u="none" cap="none" strike="noStrike">
                <a:solidFill>
                  <a:schemeClr val="lt1"/>
                </a:solidFill>
                <a:latin typeface="Proxima Nova Semibold"/>
                <a:ea typeface="Proxima Nova Semibold"/>
                <a:cs typeface="Proxima Nova Semibold"/>
                <a:sym typeface="Proxima Nova Semibold"/>
              </a:endParaRPr>
            </a:p>
          </p:txBody>
        </p:sp>
      </p:grpSp>
      <p:cxnSp>
        <p:nvCxnSpPr>
          <p:cNvPr id="1871" name="Google Shape;1871;p127"/>
          <p:cNvCxnSpPr>
            <a:stCxn id="1870" idx="1"/>
            <a:endCxn id="1860" idx="0"/>
          </p:cNvCxnSpPr>
          <p:nvPr/>
        </p:nvCxnSpPr>
        <p:spPr>
          <a:xfrm flipH="1">
            <a:off x="9671498" y="1179000"/>
            <a:ext cx="661500" cy="605700"/>
          </a:xfrm>
          <a:prstGeom prst="bentConnector2">
            <a:avLst/>
          </a:prstGeom>
          <a:noFill/>
          <a:ln cap="flat" cmpd="sng" w="19050">
            <a:solidFill>
              <a:schemeClr val="accent5"/>
            </a:solidFill>
            <a:prstDash val="solid"/>
            <a:round/>
            <a:headEnd len="med" w="med" type="stealth"/>
            <a:tailEnd len="med" w="med" type="stealth"/>
          </a:ln>
        </p:spPr>
      </p:cxnSp>
      <p:pic>
        <p:nvPicPr>
          <p:cNvPr id="1872" name="Google Shape;1872;p127"/>
          <p:cNvPicPr preferRelativeResize="0"/>
          <p:nvPr/>
        </p:nvPicPr>
        <p:blipFill>
          <a:blip r:embed="rId6">
            <a:alphaModFix/>
          </a:blip>
          <a:stretch>
            <a:fillRect/>
          </a:stretch>
        </p:blipFill>
        <p:spPr>
          <a:xfrm>
            <a:off x="5563350" y="819475"/>
            <a:ext cx="463500" cy="463500"/>
          </a:xfrm>
          <a:prstGeom prst="rect">
            <a:avLst/>
          </a:prstGeom>
          <a:noFill/>
          <a:ln>
            <a:noFill/>
          </a:ln>
        </p:spPr>
      </p:pic>
      <p:cxnSp>
        <p:nvCxnSpPr>
          <p:cNvPr id="1873" name="Google Shape;1873;p127"/>
          <p:cNvCxnSpPr>
            <a:stCxn id="1872" idx="3"/>
            <a:endCxn id="1857" idx="0"/>
          </p:cNvCxnSpPr>
          <p:nvPr/>
        </p:nvCxnSpPr>
        <p:spPr>
          <a:xfrm>
            <a:off x="6026850" y="1051225"/>
            <a:ext cx="1204500" cy="746700"/>
          </a:xfrm>
          <a:prstGeom prst="bentConnector2">
            <a:avLst/>
          </a:prstGeom>
          <a:noFill/>
          <a:ln cap="flat" cmpd="sng" w="19050">
            <a:solidFill>
              <a:schemeClr val="lt2"/>
            </a:solidFill>
            <a:prstDash val="solid"/>
            <a:round/>
            <a:headEnd len="med" w="med" type="stealth"/>
            <a:tailEnd len="med" w="med" type="stealth"/>
          </a:ln>
        </p:spPr>
      </p:cxnSp>
      <p:sp>
        <p:nvSpPr>
          <p:cNvPr id="1874" name="Google Shape;1874;p127"/>
          <p:cNvSpPr txBox="1"/>
          <p:nvPr/>
        </p:nvSpPr>
        <p:spPr>
          <a:xfrm>
            <a:off x="5416658" y="588763"/>
            <a:ext cx="757800" cy="23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900">
                <a:solidFill>
                  <a:schemeClr val="dk1"/>
                </a:solidFill>
                <a:latin typeface="Proxima Nova Semibold"/>
                <a:ea typeface="Proxima Nova Semibold"/>
                <a:cs typeface="Proxima Nova Semibold"/>
                <a:sym typeface="Proxima Nova Semibold"/>
              </a:rPr>
              <a:t>Internet</a:t>
            </a:r>
            <a:endParaRPr i="0" sz="900" u="none" cap="none" strike="noStrike">
              <a:solidFill>
                <a:schemeClr val="dk1"/>
              </a:solidFill>
              <a:latin typeface="Proxima Nova Semibold"/>
              <a:ea typeface="Proxima Nova Semibold"/>
              <a:cs typeface="Proxima Nova Semibold"/>
              <a:sym typeface="Proxima Nova Semibo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9" name="Shape 1879"/>
        <p:cNvGrpSpPr/>
        <p:nvPr/>
      </p:nvGrpSpPr>
      <p:grpSpPr>
        <a:xfrm>
          <a:off x="0" y="0"/>
          <a:ext cx="0" cy="0"/>
          <a:chOff x="0" y="0"/>
          <a:chExt cx="0" cy="0"/>
        </a:xfrm>
      </p:grpSpPr>
      <p:grpSp>
        <p:nvGrpSpPr>
          <p:cNvPr id="1880" name="Google Shape;1880;p128"/>
          <p:cNvGrpSpPr/>
          <p:nvPr/>
        </p:nvGrpSpPr>
        <p:grpSpPr>
          <a:xfrm>
            <a:off x="10242301" y="189488"/>
            <a:ext cx="1336262" cy="905557"/>
            <a:chOff x="5822478" y="1694647"/>
            <a:chExt cx="2420764" cy="1501753"/>
          </a:xfrm>
        </p:grpSpPr>
        <p:pic>
          <p:nvPicPr>
            <p:cNvPr id="1881" name="Google Shape;1881;p128"/>
            <p:cNvPicPr preferRelativeResize="0"/>
            <p:nvPr/>
          </p:nvPicPr>
          <p:blipFill rotWithShape="1">
            <a:blip r:embed="rId3">
              <a:alphaModFix/>
            </a:blip>
            <a:srcRect b="0" l="0" r="0" t="0"/>
            <a:stretch/>
          </p:blipFill>
          <p:spPr>
            <a:xfrm>
              <a:off x="5822478" y="1694647"/>
              <a:ext cx="2420764" cy="1501753"/>
            </a:xfrm>
            <a:prstGeom prst="rect">
              <a:avLst/>
            </a:prstGeom>
            <a:noFill/>
            <a:ln>
              <a:noFill/>
            </a:ln>
          </p:spPr>
        </p:pic>
        <p:sp>
          <p:nvSpPr>
            <p:cNvPr id="1882" name="Google Shape;1882;p128"/>
            <p:cNvSpPr txBox="1"/>
            <p:nvPr/>
          </p:nvSpPr>
          <p:spPr>
            <a:xfrm>
              <a:off x="5986785" y="2300262"/>
              <a:ext cx="2092200" cy="714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1100">
                  <a:solidFill>
                    <a:schemeClr val="lt1"/>
                  </a:solidFill>
                  <a:latin typeface="Proxima Nova Semibold"/>
                  <a:ea typeface="Proxima Nova Semibold"/>
                  <a:cs typeface="Proxima Nova Semibold"/>
                  <a:sym typeface="Proxima Nova Semibold"/>
                </a:rPr>
                <a:t>Other Science DMZs</a:t>
              </a:r>
              <a:endParaRPr i="0" sz="1100" u="none" cap="none" strike="noStrike">
                <a:solidFill>
                  <a:schemeClr val="lt1"/>
                </a:solidFill>
                <a:latin typeface="Proxima Nova Semibold"/>
                <a:ea typeface="Proxima Nova Semibold"/>
                <a:cs typeface="Proxima Nova Semibold"/>
                <a:sym typeface="Proxima Nova Semibold"/>
              </a:endParaRPr>
            </a:p>
          </p:txBody>
        </p:sp>
      </p:grpSp>
      <p:sp>
        <p:nvSpPr>
          <p:cNvPr id="1883" name="Google Shape;1883;p128"/>
          <p:cNvSpPr txBox="1"/>
          <p:nvPr>
            <p:ph type="title"/>
          </p:nvPr>
        </p:nvSpPr>
        <p:spPr>
          <a:xfrm>
            <a:off x="134450" y="-105328"/>
            <a:ext cx="4894500" cy="1600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Calibri"/>
              <a:buNone/>
            </a:pPr>
            <a:r>
              <a:rPr b="1" lang="en-US" sz="2700">
                <a:latin typeface="Proxima Nova"/>
                <a:ea typeface="Proxima Nova"/>
                <a:cs typeface="Proxima Nova"/>
                <a:sym typeface="Proxima Nova"/>
              </a:rPr>
              <a:t>Science DMZ Design Options</a:t>
            </a:r>
            <a:br>
              <a:rPr b="1" lang="en-US" sz="2700">
                <a:latin typeface="Proxima Nova"/>
                <a:ea typeface="Proxima Nova"/>
                <a:cs typeface="Proxima Nova"/>
                <a:sym typeface="Proxima Nova"/>
              </a:rPr>
            </a:br>
            <a:r>
              <a:rPr b="1" lang="en-US" sz="2700">
                <a:latin typeface="Proxima Nova"/>
                <a:ea typeface="Proxima Nova"/>
                <a:cs typeface="Proxima Nova"/>
                <a:sym typeface="Proxima Nova"/>
              </a:rPr>
              <a:t>CENIC-managed routing</a:t>
            </a:r>
            <a:endParaRPr b="1" sz="2900">
              <a:latin typeface="Proxima Nova"/>
              <a:ea typeface="Proxima Nova"/>
              <a:cs typeface="Proxima Nova"/>
              <a:sym typeface="Proxima Nova"/>
            </a:endParaRPr>
          </a:p>
        </p:txBody>
      </p:sp>
      <p:sp>
        <p:nvSpPr>
          <p:cNvPr id="1884" name="Google Shape;1884;p128"/>
          <p:cNvSpPr txBox="1"/>
          <p:nvPr>
            <p:ph idx="12" type="sldNum"/>
          </p:nvPr>
        </p:nvSpPr>
        <p:spPr>
          <a:xfrm>
            <a:off x="88559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885" name="Google Shape;1885;p128"/>
          <p:cNvSpPr/>
          <p:nvPr/>
        </p:nvSpPr>
        <p:spPr>
          <a:xfrm>
            <a:off x="10737252" y="4795565"/>
            <a:ext cx="1103700" cy="1524000"/>
          </a:xfrm>
          <a:prstGeom prst="can">
            <a:avLst>
              <a:gd fmla="val 25000" name="adj"/>
            </a:avLst>
          </a:prstGeom>
          <a:solidFill>
            <a:schemeClr val="accent5"/>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US">
                <a:solidFill>
                  <a:schemeClr val="lt1"/>
                </a:solidFill>
                <a:latin typeface="Proxima Nova"/>
                <a:ea typeface="Proxima Nova"/>
                <a:cs typeface="Proxima Nova"/>
                <a:sym typeface="Proxima Nova"/>
              </a:rPr>
              <a:t>NRP Nautilus Nodes</a:t>
            </a:r>
            <a:endParaRPr b="1">
              <a:solidFill>
                <a:schemeClr val="lt1"/>
              </a:solidFill>
              <a:latin typeface="Proxima Nova"/>
              <a:ea typeface="Proxima Nova"/>
              <a:cs typeface="Proxima Nova"/>
              <a:sym typeface="Proxima Nova"/>
            </a:endParaRPr>
          </a:p>
        </p:txBody>
      </p:sp>
      <p:cxnSp>
        <p:nvCxnSpPr>
          <p:cNvPr id="1886" name="Google Shape;1886;p128"/>
          <p:cNvCxnSpPr>
            <a:stCxn id="1887" idx="3"/>
            <a:endCxn id="1885" idx="2"/>
          </p:cNvCxnSpPr>
          <p:nvPr/>
        </p:nvCxnSpPr>
        <p:spPr>
          <a:xfrm>
            <a:off x="9119938" y="3872291"/>
            <a:ext cx="1617300" cy="1685400"/>
          </a:xfrm>
          <a:prstGeom prst="bentConnector3">
            <a:avLst>
              <a:gd fmla="val 50000" name="adj1"/>
            </a:avLst>
          </a:prstGeom>
          <a:noFill/>
          <a:ln cap="flat" cmpd="sng" w="38100">
            <a:solidFill>
              <a:srgbClr val="7F7F7F"/>
            </a:solidFill>
            <a:prstDash val="solid"/>
            <a:round/>
            <a:headEnd len="med" w="med" type="triangle"/>
            <a:tailEnd len="med" w="med" type="triangle"/>
          </a:ln>
        </p:spPr>
      </p:cxnSp>
      <p:grpSp>
        <p:nvGrpSpPr>
          <p:cNvPr id="1888" name="Google Shape;1888;p128"/>
          <p:cNvGrpSpPr/>
          <p:nvPr/>
        </p:nvGrpSpPr>
        <p:grpSpPr>
          <a:xfrm>
            <a:off x="5822094" y="83699"/>
            <a:ext cx="5250396" cy="2788454"/>
            <a:chOff x="5029960" y="174051"/>
            <a:chExt cx="2420764" cy="1501753"/>
          </a:xfrm>
        </p:grpSpPr>
        <p:pic>
          <p:nvPicPr>
            <p:cNvPr id="1889" name="Google Shape;1889;p128"/>
            <p:cNvPicPr preferRelativeResize="0"/>
            <p:nvPr/>
          </p:nvPicPr>
          <p:blipFill rotWithShape="1">
            <a:blip r:embed="rId4">
              <a:alphaModFix/>
            </a:blip>
            <a:srcRect b="0" l="0" r="0" t="0"/>
            <a:stretch/>
          </p:blipFill>
          <p:spPr>
            <a:xfrm>
              <a:off x="5029960" y="174051"/>
              <a:ext cx="2420764" cy="1501753"/>
            </a:xfrm>
            <a:prstGeom prst="rect">
              <a:avLst/>
            </a:prstGeom>
            <a:noFill/>
            <a:ln>
              <a:noFill/>
            </a:ln>
          </p:spPr>
        </p:pic>
        <p:sp>
          <p:nvSpPr>
            <p:cNvPr id="1890" name="Google Shape;1890;p128"/>
            <p:cNvSpPr txBox="1"/>
            <p:nvPr/>
          </p:nvSpPr>
          <p:spPr>
            <a:xfrm>
              <a:off x="5132157" y="503853"/>
              <a:ext cx="20922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000">
                  <a:solidFill>
                    <a:schemeClr val="lt1"/>
                  </a:solidFill>
                  <a:latin typeface="Proxima Nova"/>
                  <a:ea typeface="Proxima Nova"/>
                  <a:cs typeface="Proxima Nova"/>
                  <a:sym typeface="Proxima Nova"/>
                </a:rPr>
                <a:t>CENIC CalREN</a:t>
              </a:r>
              <a:endParaRPr b="1" i="0" sz="1800" u="none" cap="none" strike="noStrike">
                <a:solidFill>
                  <a:schemeClr val="lt1"/>
                </a:solidFill>
                <a:latin typeface="Arial"/>
                <a:ea typeface="Arial"/>
                <a:cs typeface="Arial"/>
                <a:sym typeface="Arial"/>
              </a:endParaRPr>
            </a:p>
          </p:txBody>
        </p:sp>
      </p:grpSp>
      <p:sp>
        <p:nvSpPr>
          <p:cNvPr id="1891" name="Google Shape;1891;p128"/>
          <p:cNvSpPr txBox="1"/>
          <p:nvPr/>
        </p:nvSpPr>
        <p:spPr>
          <a:xfrm>
            <a:off x="81650" y="1618200"/>
            <a:ext cx="4693200" cy="4058100"/>
          </a:xfrm>
          <a:prstGeom prst="rect">
            <a:avLst/>
          </a:prstGeom>
          <a:noFill/>
          <a:ln>
            <a:noFill/>
          </a:ln>
        </p:spPr>
        <p:txBody>
          <a:bodyPr anchorCtr="0" anchor="t" bIns="45700" lIns="91425" spcFirstLastPara="1" rIns="91425" wrap="square" tIns="45700">
            <a:noAutofit/>
          </a:bodyPr>
          <a:lstStyle/>
          <a:p>
            <a:pPr indent="-361950" lvl="0" marL="457200" marR="0" rtl="0" algn="l">
              <a:lnSpc>
                <a:spcPct val="90000"/>
              </a:lnSpc>
              <a:spcBef>
                <a:spcPts val="0"/>
              </a:spcBef>
              <a:spcAft>
                <a:spcPts val="0"/>
              </a:spcAft>
              <a:buClr>
                <a:schemeClr val="lt1"/>
              </a:buClr>
              <a:buSzPts val="2100"/>
              <a:buFont typeface="Proxima Nova"/>
              <a:buChar char="●"/>
            </a:pPr>
            <a:r>
              <a:rPr i="0" lang="en-US" sz="1900" u="none" cap="none" strike="noStrike">
                <a:solidFill>
                  <a:schemeClr val="lt1"/>
                </a:solidFill>
                <a:latin typeface="Proxima Nova"/>
                <a:ea typeface="Proxima Nova"/>
                <a:cs typeface="Proxima Nova"/>
                <a:sym typeface="Proxima Nova"/>
              </a:rPr>
              <a:t>CENIC now offers a dedicated Science DMZ handoff option.</a:t>
            </a:r>
            <a:endParaRPr>
              <a:latin typeface="Proxima Nova"/>
              <a:ea typeface="Proxima Nova"/>
              <a:cs typeface="Proxima Nova"/>
              <a:sym typeface="Proxima Nova"/>
            </a:endParaRPr>
          </a:p>
          <a:p>
            <a:pPr indent="-361950" lvl="0" marL="457200" marR="0" rtl="0" algn="l">
              <a:lnSpc>
                <a:spcPct val="90000"/>
              </a:lnSpc>
              <a:spcBef>
                <a:spcPts val="600"/>
              </a:spcBef>
              <a:spcAft>
                <a:spcPts val="0"/>
              </a:spcAft>
              <a:buClr>
                <a:schemeClr val="lt1"/>
              </a:buClr>
              <a:buSzPts val="2100"/>
              <a:buFont typeface="Proxima Nova"/>
              <a:buChar char="●"/>
            </a:pPr>
            <a:r>
              <a:rPr i="0" lang="en-US" sz="1900" u="none" cap="none" strike="noStrike">
                <a:solidFill>
                  <a:schemeClr val="lt1"/>
                </a:solidFill>
                <a:latin typeface="Proxima Nova"/>
                <a:ea typeface="Proxima Nova"/>
                <a:cs typeface="Proxima Nova"/>
                <a:sym typeface="Proxima Nova"/>
              </a:rPr>
              <a:t>CENIC handles the routing internally.</a:t>
            </a:r>
            <a:endParaRPr>
              <a:latin typeface="Proxima Nova"/>
              <a:ea typeface="Proxima Nova"/>
              <a:cs typeface="Proxima Nova"/>
              <a:sym typeface="Proxima Nova"/>
            </a:endParaRPr>
          </a:p>
          <a:p>
            <a:pPr indent="-361950" lvl="0" marL="457200" marR="0" rtl="0" algn="l">
              <a:lnSpc>
                <a:spcPct val="90000"/>
              </a:lnSpc>
              <a:spcBef>
                <a:spcPts val="600"/>
              </a:spcBef>
              <a:spcAft>
                <a:spcPts val="0"/>
              </a:spcAft>
              <a:buClr>
                <a:schemeClr val="lt1"/>
              </a:buClr>
              <a:buSzPts val="2100"/>
              <a:buFont typeface="Proxima Nova"/>
              <a:buChar char="●"/>
            </a:pPr>
            <a:r>
              <a:rPr i="0" lang="en-US" sz="1900" u="none" cap="none" strike="noStrike">
                <a:solidFill>
                  <a:schemeClr val="lt1"/>
                </a:solidFill>
                <a:latin typeface="Proxima Nova"/>
                <a:ea typeface="Proxima Nova"/>
                <a:cs typeface="Proxima Nova"/>
                <a:sym typeface="Proxima Nova"/>
              </a:rPr>
              <a:t>Handoff from the CPE is simply a local LAN for the Science DMZ with a static default gateway.</a:t>
            </a:r>
            <a:endParaRPr>
              <a:latin typeface="Proxima Nova"/>
              <a:ea typeface="Proxima Nova"/>
              <a:cs typeface="Proxima Nova"/>
              <a:sym typeface="Proxima Nova"/>
            </a:endParaRPr>
          </a:p>
          <a:p>
            <a:pPr indent="-361950" lvl="0" marL="457200" marR="0" rtl="0" algn="l">
              <a:lnSpc>
                <a:spcPct val="90000"/>
              </a:lnSpc>
              <a:spcBef>
                <a:spcPts val="600"/>
              </a:spcBef>
              <a:spcAft>
                <a:spcPts val="600"/>
              </a:spcAft>
              <a:buClr>
                <a:schemeClr val="lt1"/>
              </a:buClr>
              <a:buSzPts val="2100"/>
              <a:buFont typeface="Proxima Nova"/>
              <a:buChar char="●"/>
            </a:pPr>
            <a:r>
              <a:rPr i="0" lang="en-US" sz="1900" u="none" cap="none" strike="noStrike">
                <a:solidFill>
                  <a:schemeClr val="lt1"/>
                </a:solidFill>
                <a:latin typeface="Proxima Nova"/>
                <a:ea typeface="Proxima Nova"/>
                <a:cs typeface="Proxima Nova"/>
                <a:sym typeface="Proxima Nova"/>
              </a:rPr>
              <a:t>No BGP configuration needed.</a:t>
            </a:r>
            <a:endParaRPr>
              <a:latin typeface="Proxima Nova"/>
              <a:ea typeface="Proxima Nova"/>
              <a:cs typeface="Proxima Nova"/>
              <a:sym typeface="Proxima Nova"/>
            </a:endParaRPr>
          </a:p>
        </p:txBody>
      </p:sp>
      <p:grpSp>
        <p:nvGrpSpPr>
          <p:cNvPr id="1892" name="Google Shape;1892;p128"/>
          <p:cNvGrpSpPr/>
          <p:nvPr/>
        </p:nvGrpSpPr>
        <p:grpSpPr>
          <a:xfrm>
            <a:off x="6309225" y="1171254"/>
            <a:ext cx="1951862" cy="1353680"/>
            <a:chOff x="5029960" y="174051"/>
            <a:chExt cx="2420764" cy="1501753"/>
          </a:xfrm>
        </p:grpSpPr>
        <p:pic>
          <p:nvPicPr>
            <p:cNvPr id="1893" name="Google Shape;1893;p128"/>
            <p:cNvPicPr preferRelativeResize="0"/>
            <p:nvPr/>
          </p:nvPicPr>
          <p:blipFill rotWithShape="1">
            <a:blip r:embed="rId5">
              <a:alphaModFix/>
            </a:blip>
            <a:srcRect b="0" l="0" r="0" t="0"/>
            <a:stretch/>
          </p:blipFill>
          <p:spPr>
            <a:xfrm>
              <a:off x="5029960" y="174051"/>
              <a:ext cx="2420764" cy="1501753"/>
            </a:xfrm>
            <a:prstGeom prst="rect">
              <a:avLst/>
            </a:prstGeom>
            <a:noFill/>
            <a:ln>
              <a:noFill/>
            </a:ln>
          </p:spPr>
        </p:pic>
        <p:sp>
          <p:nvSpPr>
            <p:cNvPr id="1894" name="Google Shape;1894;p128"/>
            <p:cNvSpPr txBox="1"/>
            <p:nvPr/>
          </p:nvSpPr>
          <p:spPr>
            <a:xfrm>
              <a:off x="5194268" y="725562"/>
              <a:ext cx="2092200" cy="409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1800">
                  <a:solidFill>
                    <a:schemeClr val="lt1"/>
                  </a:solidFill>
                  <a:latin typeface="Proxima Nova"/>
                  <a:ea typeface="Proxima Nova"/>
                  <a:cs typeface="Proxima Nova"/>
                  <a:sym typeface="Proxima Nova"/>
                </a:rPr>
                <a:t>DC</a:t>
              </a:r>
              <a:endParaRPr b="1" i="0" sz="1800" u="none" cap="none" strike="noStrike">
                <a:solidFill>
                  <a:schemeClr val="lt1"/>
                </a:solidFill>
                <a:latin typeface="Arial"/>
                <a:ea typeface="Arial"/>
                <a:cs typeface="Arial"/>
                <a:sym typeface="Arial"/>
              </a:endParaRPr>
            </a:p>
          </p:txBody>
        </p:sp>
      </p:grpSp>
      <p:grpSp>
        <p:nvGrpSpPr>
          <p:cNvPr id="1895" name="Google Shape;1895;p128"/>
          <p:cNvGrpSpPr/>
          <p:nvPr/>
        </p:nvGrpSpPr>
        <p:grpSpPr>
          <a:xfrm>
            <a:off x="8348994" y="1184871"/>
            <a:ext cx="1951862" cy="1353680"/>
            <a:chOff x="5029960" y="174051"/>
            <a:chExt cx="2420764" cy="1501753"/>
          </a:xfrm>
        </p:grpSpPr>
        <p:pic>
          <p:nvPicPr>
            <p:cNvPr id="1896" name="Google Shape;1896;p128"/>
            <p:cNvPicPr preferRelativeResize="0"/>
            <p:nvPr/>
          </p:nvPicPr>
          <p:blipFill rotWithShape="1">
            <a:blip r:embed="rId3">
              <a:alphaModFix/>
            </a:blip>
            <a:srcRect b="0" l="0" r="0" t="0"/>
            <a:stretch/>
          </p:blipFill>
          <p:spPr>
            <a:xfrm>
              <a:off x="5029960" y="174051"/>
              <a:ext cx="2420764" cy="1501753"/>
            </a:xfrm>
            <a:prstGeom prst="rect">
              <a:avLst/>
            </a:prstGeom>
            <a:noFill/>
            <a:ln>
              <a:noFill/>
            </a:ln>
          </p:spPr>
        </p:pic>
        <p:sp>
          <p:nvSpPr>
            <p:cNvPr id="1897" name="Google Shape;1897;p128"/>
            <p:cNvSpPr txBox="1"/>
            <p:nvPr/>
          </p:nvSpPr>
          <p:spPr>
            <a:xfrm>
              <a:off x="5194267" y="725562"/>
              <a:ext cx="2092200" cy="409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1800">
                  <a:solidFill>
                    <a:schemeClr val="lt1"/>
                  </a:solidFill>
                  <a:latin typeface="Proxima Nova"/>
                  <a:ea typeface="Proxima Nova"/>
                  <a:cs typeface="Proxima Nova"/>
                  <a:sym typeface="Proxima Nova"/>
                </a:rPr>
                <a:t>HPR</a:t>
              </a:r>
              <a:endParaRPr b="1" i="0" sz="1800" u="none" cap="none" strike="noStrike">
                <a:solidFill>
                  <a:schemeClr val="lt1"/>
                </a:solidFill>
                <a:latin typeface="Arial"/>
                <a:ea typeface="Arial"/>
                <a:cs typeface="Arial"/>
                <a:sym typeface="Arial"/>
              </a:endParaRPr>
            </a:p>
          </p:txBody>
        </p:sp>
      </p:grpSp>
      <p:sp>
        <p:nvSpPr>
          <p:cNvPr id="1898" name="Google Shape;1898;p128"/>
          <p:cNvSpPr/>
          <p:nvPr/>
        </p:nvSpPr>
        <p:spPr>
          <a:xfrm>
            <a:off x="7599539" y="4795565"/>
            <a:ext cx="1520400" cy="546600"/>
          </a:xfrm>
          <a:prstGeom prst="roundRect">
            <a:avLst>
              <a:gd fmla="val 16667" name="adj"/>
            </a:avLst>
          </a:prstGeom>
          <a:solidFill>
            <a:srgbClr val="FFC11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US">
                <a:solidFill>
                  <a:schemeClr val="lt1"/>
                </a:solidFill>
                <a:latin typeface="Proxima Nova"/>
                <a:ea typeface="Proxima Nova"/>
                <a:cs typeface="Proxima Nova"/>
                <a:sym typeface="Proxima Nova"/>
              </a:rPr>
              <a:t>Campus</a:t>
            </a:r>
            <a:br>
              <a:rPr b="1" lang="en-US">
                <a:solidFill>
                  <a:schemeClr val="lt1"/>
                </a:solidFill>
                <a:latin typeface="Proxima Nova"/>
                <a:ea typeface="Proxima Nova"/>
                <a:cs typeface="Proxima Nova"/>
                <a:sym typeface="Proxima Nova"/>
              </a:rPr>
            </a:br>
            <a:r>
              <a:rPr b="1" lang="en-US">
                <a:solidFill>
                  <a:schemeClr val="lt1"/>
                </a:solidFill>
                <a:latin typeface="Proxima Nova"/>
                <a:ea typeface="Proxima Nova"/>
                <a:cs typeface="Proxima Nova"/>
                <a:sym typeface="Proxima Nova"/>
              </a:rPr>
              <a:t>Border Router</a:t>
            </a:r>
            <a:endParaRPr/>
          </a:p>
        </p:txBody>
      </p:sp>
      <p:cxnSp>
        <p:nvCxnSpPr>
          <p:cNvPr id="1899" name="Google Shape;1899;p128"/>
          <p:cNvCxnSpPr>
            <a:stCxn id="1893" idx="2"/>
            <a:endCxn id="1887" idx="0"/>
          </p:cNvCxnSpPr>
          <p:nvPr/>
        </p:nvCxnSpPr>
        <p:spPr>
          <a:xfrm>
            <a:off x="7285156" y="2524933"/>
            <a:ext cx="1074600" cy="1074000"/>
          </a:xfrm>
          <a:prstGeom prst="straightConnector1">
            <a:avLst/>
          </a:prstGeom>
          <a:noFill/>
          <a:ln cap="flat" cmpd="sng" w="38100">
            <a:solidFill>
              <a:srgbClr val="7F7F7F"/>
            </a:solidFill>
            <a:prstDash val="solid"/>
            <a:round/>
            <a:headEnd len="med" w="med" type="triangle"/>
            <a:tailEnd len="med" w="med" type="triangle"/>
          </a:ln>
        </p:spPr>
      </p:cxnSp>
      <p:cxnSp>
        <p:nvCxnSpPr>
          <p:cNvPr id="1900" name="Google Shape;1900;p128"/>
          <p:cNvCxnSpPr>
            <a:stCxn id="1896" idx="2"/>
            <a:endCxn id="1887" idx="0"/>
          </p:cNvCxnSpPr>
          <p:nvPr/>
        </p:nvCxnSpPr>
        <p:spPr>
          <a:xfrm flipH="1">
            <a:off x="8359825" y="2538550"/>
            <a:ext cx="965100" cy="1060500"/>
          </a:xfrm>
          <a:prstGeom prst="straightConnector1">
            <a:avLst/>
          </a:prstGeom>
          <a:noFill/>
          <a:ln cap="flat" cmpd="sng" w="38100">
            <a:solidFill>
              <a:srgbClr val="7F7F7F"/>
            </a:solidFill>
            <a:prstDash val="solid"/>
            <a:round/>
            <a:headEnd len="med" w="med" type="triangle"/>
            <a:tailEnd len="med" w="med" type="triangle"/>
          </a:ln>
        </p:spPr>
      </p:cxnSp>
      <p:sp>
        <p:nvSpPr>
          <p:cNvPr id="1901" name="Google Shape;1901;p128"/>
          <p:cNvSpPr txBox="1"/>
          <p:nvPr/>
        </p:nvSpPr>
        <p:spPr>
          <a:xfrm>
            <a:off x="6722769" y="2903195"/>
            <a:ext cx="11511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1600">
                <a:latin typeface="Proxima Nova Semibold"/>
                <a:ea typeface="Proxima Nova Semibold"/>
                <a:cs typeface="Proxima Nova Semibold"/>
                <a:sym typeface="Proxima Nova Semibold"/>
              </a:rPr>
              <a:t>DC BGP</a:t>
            </a:r>
            <a:br>
              <a:rPr lang="en-US" sz="1600">
                <a:latin typeface="Proxima Nova Semibold"/>
                <a:ea typeface="Proxima Nova Semibold"/>
                <a:cs typeface="Proxima Nova Semibold"/>
                <a:sym typeface="Proxima Nova Semibold"/>
              </a:rPr>
            </a:br>
            <a:r>
              <a:rPr lang="en-US" sz="1600">
                <a:latin typeface="Proxima Nova Semibold"/>
                <a:ea typeface="Proxima Nova Semibold"/>
                <a:cs typeface="Proxima Nova Semibold"/>
                <a:sym typeface="Proxima Nova Semibold"/>
              </a:rPr>
              <a:t>sessions</a:t>
            </a:r>
            <a:endParaRPr/>
          </a:p>
        </p:txBody>
      </p:sp>
      <p:sp>
        <p:nvSpPr>
          <p:cNvPr id="1902" name="Google Shape;1902;p128"/>
          <p:cNvSpPr txBox="1"/>
          <p:nvPr/>
        </p:nvSpPr>
        <p:spPr>
          <a:xfrm>
            <a:off x="8852656" y="2897780"/>
            <a:ext cx="11511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1600">
                <a:latin typeface="Proxima Nova Semibold"/>
                <a:ea typeface="Proxima Nova Semibold"/>
                <a:cs typeface="Proxima Nova Semibold"/>
                <a:sym typeface="Proxima Nova Semibold"/>
              </a:rPr>
              <a:t>HPR BGP</a:t>
            </a:r>
            <a:br>
              <a:rPr lang="en-US" sz="1600">
                <a:latin typeface="Proxima Nova Semibold"/>
                <a:ea typeface="Proxima Nova Semibold"/>
                <a:cs typeface="Proxima Nova Semibold"/>
                <a:sym typeface="Proxima Nova Semibold"/>
              </a:rPr>
            </a:br>
            <a:r>
              <a:rPr lang="en-US" sz="1600">
                <a:latin typeface="Proxima Nova Semibold"/>
                <a:ea typeface="Proxima Nova Semibold"/>
                <a:cs typeface="Proxima Nova Semibold"/>
                <a:sym typeface="Proxima Nova Semibold"/>
              </a:rPr>
              <a:t>sessions</a:t>
            </a:r>
            <a:endParaRPr/>
          </a:p>
        </p:txBody>
      </p:sp>
      <p:sp>
        <p:nvSpPr>
          <p:cNvPr id="1903" name="Google Shape;1903;p128"/>
          <p:cNvSpPr/>
          <p:nvPr/>
        </p:nvSpPr>
        <p:spPr>
          <a:xfrm>
            <a:off x="5340440" y="5557565"/>
            <a:ext cx="1520400" cy="546600"/>
          </a:xfrm>
          <a:prstGeom prst="roundRect">
            <a:avLst>
              <a:gd fmla="val 16667" name="adj"/>
            </a:avLst>
          </a:prstGeom>
          <a:solidFill>
            <a:srgbClr val="BC3D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US">
                <a:solidFill>
                  <a:schemeClr val="lt1"/>
                </a:solidFill>
                <a:latin typeface="Proxima Nova"/>
                <a:ea typeface="Proxima Nova"/>
                <a:cs typeface="Proxima Nova"/>
                <a:sym typeface="Proxima Nova"/>
              </a:rPr>
              <a:t>Campus</a:t>
            </a:r>
            <a:br>
              <a:rPr b="1" lang="en-US">
                <a:solidFill>
                  <a:schemeClr val="lt1"/>
                </a:solidFill>
                <a:latin typeface="Proxima Nova"/>
                <a:ea typeface="Proxima Nova"/>
                <a:cs typeface="Proxima Nova"/>
                <a:sym typeface="Proxima Nova"/>
              </a:rPr>
            </a:br>
            <a:r>
              <a:rPr b="1" lang="en-US">
                <a:solidFill>
                  <a:schemeClr val="lt1"/>
                </a:solidFill>
                <a:latin typeface="Proxima Nova"/>
                <a:ea typeface="Proxima Nova"/>
                <a:cs typeface="Proxima Nova"/>
                <a:sym typeface="Proxima Nova"/>
              </a:rPr>
              <a:t>Enterprise</a:t>
            </a:r>
            <a:endParaRPr/>
          </a:p>
        </p:txBody>
      </p:sp>
      <p:cxnSp>
        <p:nvCxnSpPr>
          <p:cNvPr id="1904" name="Google Shape;1904;p128"/>
          <p:cNvCxnSpPr>
            <a:stCxn id="1898" idx="1"/>
            <a:endCxn id="1903" idx="0"/>
          </p:cNvCxnSpPr>
          <p:nvPr/>
        </p:nvCxnSpPr>
        <p:spPr>
          <a:xfrm flipH="1">
            <a:off x="6100739" y="5068865"/>
            <a:ext cx="1498800" cy="488700"/>
          </a:xfrm>
          <a:prstGeom prst="bentConnector2">
            <a:avLst/>
          </a:prstGeom>
          <a:noFill/>
          <a:ln cap="flat" cmpd="sng" w="38100">
            <a:solidFill>
              <a:srgbClr val="7F7F7F"/>
            </a:solidFill>
            <a:prstDash val="solid"/>
            <a:round/>
            <a:headEnd len="med" w="med" type="triangle"/>
            <a:tailEnd len="med" w="med" type="triangle"/>
          </a:ln>
        </p:spPr>
      </p:cxnSp>
      <p:sp>
        <p:nvSpPr>
          <p:cNvPr id="1887" name="Google Shape;1887;p128"/>
          <p:cNvSpPr/>
          <p:nvPr/>
        </p:nvSpPr>
        <p:spPr>
          <a:xfrm>
            <a:off x="7599538" y="3598991"/>
            <a:ext cx="1520400" cy="5466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US">
                <a:solidFill>
                  <a:schemeClr val="lt1"/>
                </a:solidFill>
                <a:latin typeface="Proxima Nova"/>
                <a:ea typeface="Proxima Nova"/>
                <a:cs typeface="Proxima Nova"/>
                <a:sym typeface="Proxima Nova"/>
              </a:rPr>
              <a:t>CENIC CPE</a:t>
            </a:r>
            <a:endParaRPr/>
          </a:p>
        </p:txBody>
      </p:sp>
      <p:cxnSp>
        <p:nvCxnSpPr>
          <p:cNvPr id="1905" name="Google Shape;1905;p128"/>
          <p:cNvCxnSpPr>
            <a:stCxn id="1887" idx="2"/>
            <a:endCxn id="1898" idx="0"/>
          </p:cNvCxnSpPr>
          <p:nvPr/>
        </p:nvCxnSpPr>
        <p:spPr>
          <a:xfrm>
            <a:off x="8359738" y="4145591"/>
            <a:ext cx="0" cy="650100"/>
          </a:xfrm>
          <a:prstGeom prst="straightConnector1">
            <a:avLst/>
          </a:prstGeom>
          <a:noFill/>
          <a:ln cap="flat" cmpd="sng" w="38100">
            <a:solidFill>
              <a:srgbClr val="7F7F7F"/>
            </a:solidFill>
            <a:prstDash val="solid"/>
            <a:round/>
            <a:headEnd len="med" w="med" type="triangle"/>
            <a:tailEnd len="med" w="med" type="triangle"/>
          </a:ln>
        </p:spPr>
      </p:cxnSp>
      <p:sp>
        <p:nvSpPr>
          <p:cNvPr id="1906" name="Google Shape;1906;p128"/>
          <p:cNvSpPr/>
          <p:nvPr/>
        </p:nvSpPr>
        <p:spPr>
          <a:xfrm>
            <a:off x="9573125" y="3648225"/>
            <a:ext cx="2492400" cy="2788500"/>
          </a:xfrm>
          <a:prstGeom prst="roundRect">
            <a:avLst>
              <a:gd fmla="val 7006" name="adj"/>
            </a:avLst>
          </a:prstGeom>
          <a:noFill/>
          <a:ln cap="flat" cmpd="sng" w="25400">
            <a:solidFill>
              <a:srgbClr val="07334F">
                <a:alpha val="49800"/>
              </a:srgbClr>
            </a:solidFill>
            <a:prstDash val="dash"/>
            <a:round/>
            <a:headEnd len="sm" w="sm" type="none"/>
            <a:tailEnd len="sm" w="sm" type="none"/>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None/>
            </a:pPr>
            <a:r>
              <a:t/>
            </a:r>
            <a:endParaRPr b="1">
              <a:solidFill>
                <a:schemeClr val="lt1"/>
              </a:solidFill>
              <a:latin typeface="Proxima Nova"/>
              <a:ea typeface="Proxima Nova"/>
              <a:cs typeface="Proxima Nova"/>
              <a:sym typeface="Proxima Nova"/>
            </a:endParaRPr>
          </a:p>
        </p:txBody>
      </p:sp>
      <p:sp>
        <p:nvSpPr>
          <p:cNvPr id="1907" name="Google Shape;1907;p128"/>
          <p:cNvSpPr txBox="1"/>
          <p:nvPr/>
        </p:nvSpPr>
        <p:spPr>
          <a:xfrm>
            <a:off x="9866775" y="3737626"/>
            <a:ext cx="16545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500" u="none" cap="none" strike="noStrike">
                <a:solidFill>
                  <a:srgbClr val="000000"/>
                </a:solidFill>
                <a:latin typeface="Proxima Nova"/>
                <a:ea typeface="Proxima Nova"/>
                <a:cs typeface="Proxima Nova"/>
                <a:sym typeface="Proxima Nova"/>
              </a:rPr>
              <a:t>Science DMZ</a:t>
            </a:r>
            <a:br>
              <a:rPr b="1" i="0" lang="en-US" sz="1500" u="none" cap="none" strike="noStrike">
                <a:solidFill>
                  <a:srgbClr val="000000"/>
                </a:solidFill>
                <a:latin typeface="Proxima Nova"/>
                <a:ea typeface="Proxima Nova"/>
                <a:cs typeface="Proxima Nova"/>
                <a:sym typeface="Proxima Nova"/>
              </a:rPr>
            </a:br>
            <a:r>
              <a:rPr b="1" i="0" lang="en-US" sz="1500" u="none" cap="none" strike="noStrike">
                <a:solidFill>
                  <a:srgbClr val="000000"/>
                </a:solidFill>
                <a:latin typeface="Proxima Nova"/>
                <a:ea typeface="Proxima Nova"/>
                <a:cs typeface="Proxima Nova"/>
                <a:sym typeface="Proxima Nova"/>
              </a:rPr>
              <a:t>Local LAN</a:t>
            </a:r>
            <a:endParaRPr b="1" sz="1500">
              <a:latin typeface="Proxima Nova"/>
              <a:ea typeface="Proxima Nova"/>
              <a:cs typeface="Proxima Nova"/>
              <a:sym typeface="Proxima Nova"/>
            </a:endParaRPr>
          </a:p>
        </p:txBody>
      </p:sp>
      <p:cxnSp>
        <p:nvCxnSpPr>
          <p:cNvPr id="1908" name="Google Shape;1908;p128"/>
          <p:cNvCxnSpPr>
            <a:stCxn id="1882" idx="1"/>
            <a:endCxn id="1896" idx="0"/>
          </p:cNvCxnSpPr>
          <p:nvPr/>
        </p:nvCxnSpPr>
        <p:spPr>
          <a:xfrm flipH="1">
            <a:off x="9324998" y="770125"/>
            <a:ext cx="1008000" cy="414600"/>
          </a:xfrm>
          <a:prstGeom prst="bentConnector2">
            <a:avLst/>
          </a:prstGeom>
          <a:noFill/>
          <a:ln cap="flat" cmpd="sng" w="19050">
            <a:solidFill>
              <a:schemeClr val="accent5"/>
            </a:solidFill>
            <a:prstDash val="solid"/>
            <a:round/>
            <a:headEnd len="med" w="med" type="stealth"/>
            <a:tailEnd len="med" w="med" type="stealth"/>
          </a:ln>
        </p:spPr>
      </p:cxnSp>
      <p:cxnSp>
        <p:nvCxnSpPr>
          <p:cNvPr id="1909" name="Google Shape;1909;p128"/>
          <p:cNvCxnSpPr>
            <a:stCxn id="1910" idx="3"/>
            <a:endCxn id="1893" idx="0"/>
          </p:cNvCxnSpPr>
          <p:nvPr/>
        </p:nvCxnSpPr>
        <p:spPr>
          <a:xfrm>
            <a:off x="5973850" y="735900"/>
            <a:ext cx="1311300" cy="435300"/>
          </a:xfrm>
          <a:prstGeom prst="bentConnector2">
            <a:avLst/>
          </a:prstGeom>
          <a:noFill/>
          <a:ln cap="flat" cmpd="sng" w="19050">
            <a:solidFill>
              <a:schemeClr val="lt2"/>
            </a:solidFill>
            <a:prstDash val="solid"/>
            <a:round/>
            <a:headEnd len="med" w="med" type="stealth"/>
            <a:tailEnd len="med" w="med" type="stealth"/>
          </a:ln>
        </p:spPr>
      </p:cxnSp>
      <p:pic>
        <p:nvPicPr>
          <p:cNvPr id="1910" name="Google Shape;1910;p128"/>
          <p:cNvPicPr preferRelativeResize="0"/>
          <p:nvPr/>
        </p:nvPicPr>
        <p:blipFill>
          <a:blip r:embed="rId6">
            <a:alphaModFix/>
          </a:blip>
          <a:stretch>
            <a:fillRect/>
          </a:stretch>
        </p:blipFill>
        <p:spPr>
          <a:xfrm>
            <a:off x="5510350" y="504150"/>
            <a:ext cx="463500" cy="463500"/>
          </a:xfrm>
          <a:prstGeom prst="rect">
            <a:avLst/>
          </a:prstGeom>
          <a:noFill/>
          <a:ln>
            <a:noFill/>
          </a:ln>
        </p:spPr>
      </p:pic>
      <p:sp>
        <p:nvSpPr>
          <p:cNvPr id="1911" name="Google Shape;1911;p128"/>
          <p:cNvSpPr txBox="1"/>
          <p:nvPr/>
        </p:nvSpPr>
        <p:spPr>
          <a:xfrm>
            <a:off x="5363208" y="273438"/>
            <a:ext cx="757800" cy="23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900">
                <a:solidFill>
                  <a:schemeClr val="dk1"/>
                </a:solidFill>
                <a:latin typeface="Proxima Nova Semibold"/>
                <a:ea typeface="Proxima Nova Semibold"/>
                <a:cs typeface="Proxima Nova Semibold"/>
                <a:sym typeface="Proxima Nova Semibold"/>
              </a:rPr>
              <a:t>Internet</a:t>
            </a:r>
            <a:endParaRPr i="0" sz="900" u="none" cap="none" strike="noStrike">
              <a:solidFill>
                <a:schemeClr val="dk1"/>
              </a:solidFill>
              <a:latin typeface="Proxima Nova Semibold"/>
              <a:ea typeface="Proxima Nova Semibold"/>
              <a:cs typeface="Proxima Nova Semibold"/>
              <a:sym typeface="Proxima Nova Semibo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5" name="Shape 1915"/>
        <p:cNvGrpSpPr/>
        <p:nvPr/>
      </p:nvGrpSpPr>
      <p:grpSpPr>
        <a:xfrm>
          <a:off x="0" y="0"/>
          <a:ext cx="0" cy="0"/>
          <a:chOff x="0" y="0"/>
          <a:chExt cx="0" cy="0"/>
        </a:xfrm>
      </p:grpSpPr>
      <p:sp>
        <p:nvSpPr>
          <p:cNvPr id="1916" name="Google Shape;1916;p129"/>
          <p:cNvSpPr txBox="1"/>
          <p:nvPr>
            <p:ph type="ctrTitle"/>
          </p:nvPr>
        </p:nvSpPr>
        <p:spPr>
          <a:xfrm>
            <a:off x="0" y="2120150"/>
            <a:ext cx="12471000" cy="2387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Calibri"/>
              <a:buNone/>
            </a:pPr>
            <a:r>
              <a:rPr lang="en-US">
                <a:latin typeface="Oswald Medium"/>
                <a:ea typeface="Oswald Medium"/>
                <a:cs typeface="Oswald Medium"/>
                <a:sym typeface="Oswald Medium"/>
              </a:rPr>
              <a:t>2x800G Backbone</a:t>
            </a:r>
            <a:endParaRPr>
              <a:latin typeface="Oswald Medium"/>
              <a:ea typeface="Oswald Medium"/>
              <a:cs typeface="Oswald Medium"/>
              <a:sym typeface="Oswald Medium"/>
            </a:endParaRPr>
          </a:p>
          <a:p>
            <a:pPr indent="0" lvl="0" marL="0" rtl="0" algn="ctr">
              <a:lnSpc>
                <a:spcPct val="90000"/>
              </a:lnSpc>
              <a:spcBef>
                <a:spcPts val="0"/>
              </a:spcBef>
              <a:spcAft>
                <a:spcPts val="0"/>
              </a:spcAft>
              <a:buClr>
                <a:schemeClr val="lt1"/>
              </a:buClr>
              <a:buSzPts val="6000"/>
              <a:buFont typeface="Calibri"/>
              <a:buNone/>
            </a:pPr>
            <a:r>
              <a:rPr lang="en-US">
                <a:latin typeface="Oswald Medium"/>
                <a:ea typeface="Oswald Medium"/>
                <a:cs typeface="Oswald Medium"/>
                <a:sym typeface="Oswald Medium"/>
              </a:rPr>
              <a:t>Final NGI Phase</a:t>
            </a:r>
            <a:endParaRPr>
              <a:latin typeface="Oswald Medium"/>
              <a:ea typeface="Oswald Medium"/>
              <a:cs typeface="Oswald Medium"/>
              <a:sym typeface="Oswald Medium"/>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21" name="Shape 1921"/>
        <p:cNvGrpSpPr/>
        <p:nvPr/>
      </p:nvGrpSpPr>
      <p:grpSpPr>
        <a:xfrm>
          <a:off x="0" y="0"/>
          <a:ext cx="0" cy="0"/>
          <a:chOff x="0" y="0"/>
          <a:chExt cx="0" cy="0"/>
        </a:xfrm>
      </p:grpSpPr>
      <p:sp>
        <p:nvSpPr>
          <p:cNvPr id="1922" name="Google Shape;1922;p130"/>
          <p:cNvSpPr/>
          <p:nvPr/>
        </p:nvSpPr>
        <p:spPr>
          <a:xfrm>
            <a:off x="6289204" y="1563732"/>
            <a:ext cx="4889400" cy="2550300"/>
          </a:xfrm>
          <a:prstGeom prst="roundRect">
            <a:avLst>
              <a:gd fmla="val 5556" name="adj"/>
            </a:avLst>
          </a:prstGeom>
          <a:solidFill>
            <a:srgbClr val="01204A"/>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800">
                <a:solidFill>
                  <a:schemeClr val="lt1"/>
                </a:solidFill>
                <a:latin typeface="Proxima Nova"/>
                <a:ea typeface="Proxima Nova"/>
                <a:cs typeface="Proxima Nova"/>
                <a:sym typeface="Proxima Nova"/>
              </a:rPr>
              <a:t>NCS1010 Next-Gen Line System</a:t>
            </a:r>
            <a:endParaRPr b="1" sz="1800">
              <a:solidFill>
                <a:schemeClr val="lt1"/>
              </a:solidFill>
              <a:latin typeface="Proxima Nova"/>
              <a:ea typeface="Proxima Nova"/>
              <a:cs typeface="Proxima Nova"/>
              <a:sym typeface="Proxima Nova"/>
            </a:endParaRPr>
          </a:p>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1923" name="Google Shape;1923;p130"/>
          <p:cNvSpPr/>
          <p:nvPr/>
        </p:nvSpPr>
        <p:spPr>
          <a:xfrm>
            <a:off x="923117" y="1563720"/>
            <a:ext cx="4743600" cy="2550300"/>
          </a:xfrm>
          <a:prstGeom prst="roundRect">
            <a:avLst>
              <a:gd fmla="val 5556" name="adj"/>
            </a:avLst>
          </a:prstGeom>
          <a:solidFill>
            <a:srgbClr val="999999"/>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800">
                <a:solidFill>
                  <a:schemeClr val="lt1"/>
                </a:solidFill>
                <a:latin typeface="Proxima Nova"/>
                <a:ea typeface="Proxima Nova"/>
                <a:cs typeface="Proxima Nova"/>
                <a:sym typeface="Proxima Nova"/>
              </a:rPr>
              <a:t>Legacy Optical Platform</a:t>
            </a:r>
            <a:endParaRPr b="1" sz="1800">
              <a:solidFill>
                <a:schemeClr val="lt1"/>
              </a:solidFill>
              <a:latin typeface="Proxima Nova"/>
              <a:ea typeface="Proxima Nova"/>
              <a:cs typeface="Proxima Nova"/>
              <a:sym typeface="Proxima Nova"/>
            </a:endParaRPr>
          </a:p>
          <a:p>
            <a:pPr indent="0" lvl="0" marL="0" rtl="0" algn="ctr">
              <a:spcBef>
                <a:spcPts val="0"/>
              </a:spcBef>
              <a:spcAft>
                <a:spcPts val="0"/>
              </a:spcAft>
              <a:buNone/>
            </a:pPr>
            <a:r>
              <a:t/>
            </a:r>
            <a:endParaRPr sz="1100">
              <a:latin typeface="Proxima Nova"/>
              <a:ea typeface="Proxima Nova"/>
              <a:cs typeface="Proxima Nova"/>
              <a:sym typeface="Proxima Nova"/>
            </a:endParaRPr>
          </a:p>
        </p:txBody>
      </p:sp>
      <p:sp>
        <p:nvSpPr>
          <p:cNvPr id="1924" name="Google Shape;1924;p130"/>
          <p:cNvSpPr txBox="1"/>
          <p:nvPr>
            <p:ph type="title"/>
          </p:nvPr>
        </p:nvSpPr>
        <p:spPr>
          <a:xfrm>
            <a:off x="371049" y="0"/>
            <a:ext cx="11620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NGI Optical - Overview</a:t>
            </a:r>
            <a:endParaRPr/>
          </a:p>
        </p:txBody>
      </p:sp>
      <p:sp>
        <p:nvSpPr>
          <p:cNvPr id="1925" name="Google Shape;1925;p130"/>
          <p:cNvSpPr txBox="1"/>
          <p:nvPr/>
        </p:nvSpPr>
        <p:spPr>
          <a:xfrm>
            <a:off x="1040575" y="4240675"/>
            <a:ext cx="10396200" cy="2317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US" sz="2400">
                <a:solidFill>
                  <a:schemeClr val="dk1"/>
                </a:solidFill>
                <a:latin typeface="Calibri"/>
                <a:ea typeface="Calibri"/>
                <a:cs typeface="Calibri"/>
                <a:sym typeface="Calibri"/>
              </a:rPr>
              <a:t>Refresh all legacy optical platforms with the NCS1010 next-gen line system</a:t>
            </a:r>
            <a:endParaRPr sz="2000">
              <a:solidFill>
                <a:schemeClr val="dk1"/>
              </a:solidFill>
              <a:latin typeface="Calibri"/>
              <a:ea typeface="Calibri"/>
              <a:cs typeface="Calibri"/>
              <a:sym typeface="Calibri"/>
            </a:endParaRPr>
          </a:p>
          <a:p>
            <a:pPr indent="-355600" lvl="0" marL="731520" rtl="0" algn="l">
              <a:lnSpc>
                <a:spcPct val="115000"/>
              </a:lnSpc>
              <a:spcBef>
                <a:spcPts val="0"/>
              </a:spcBef>
              <a:spcAft>
                <a:spcPts val="0"/>
              </a:spcAft>
              <a:buClr>
                <a:schemeClr val="lt2"/>
              </a:buClr>
              <a:buSzPts val="2000"/>
              <a:buFont typeface="Calibri"/>
              <a:buChar char="●"/>
            </a:pPr>
            <a:r>
              <a:rPr lang="en-US" sz="2000">
                <a:solidFill>
                  <a:schemeClr val="dk1"/>
                </a:solidFill>
                <a:latin typeface="Calibri"/>
                <a:ea typeface="Calibri"/>
                <a:cs typeface="Calibri"/>
                <a:sym typeface="Calibri"/>
              </a:rPr>
              <a:t>Improvement of 400G and 800G member optical service deployments</a:t>
            </a:r>
            <a:endParaRPr sz="2000">
              <a:solidFill>
                <a:schemeClr val="dk1"/>
              </a:solidFill>
              <a:latin typeface="Calibri"/>
              <a:ea typeface="Calibri"/>
              <a:cs typeface="Calibri"/>
              <a:sym typeface="Calibri"/>
            </a:endParaRPr>
          </a:p>
          <a:p>
            <a:pPr indent="-355600" lvl="0" marL="731520" rtl="0" algn="l">
              <a:lnSpc>
                <a:spcPct val="115000"/>
              </a:lnSpc>
              <a:spcBef>
                <a:spcPts val="0"/>
              </a:spcBef>
              <a:spcAft>
                <a:spcPts val="0"/>
              </a:spcAft>
              <a:buClr>
                <a:schemeClr val="lt2"/>
              </a:buClr>
              <a:buSzPts val="2000"/>
              <a:buFont typeface="Calibri"/>
              <a:buChar char="●"/>
            </a:pPr>
            <a:r>
              <a:rPr lang="en-US" sz="2000">
                <a:solidFill>
                  <a:schemeClr val="dk1"/>
                </a:solidFill>
                <a:latin typeface="Calibri"/>
                <a:ea typeface="Calibri"/>
                <a:cs typeface="Calibri"/>
                <a:sym typeface="Calibri"/>
              </a:rPr>
              <a:t>Estimated reductions of </a:t>
            </a:r>
            <a:r>
              <a:rPr b="1" lang="en-US" sz="2000">
                <a:solidFill>
                  <a:schemeClr val="dk1"/>
                </a:solidFill>
                <a:latin typeface="Calibri"/>
                <a:ea typeface="Calibri"/>
                <a:cs typeface="Calibri"/>
                <a:sym typeface="Calibri"/>
              </a:rPr>
              <a:t>54%</a:t>
            </a:r>
            <a:r>
              <a:rPr lang="en-US" sz="2000">
                <a:solidFill>
                  <a:schemeClr val="dk1"/>
                </a:solidFill>
                <a:latin typeface="Calibri"/>
                <a:ea typeface="Calibri"/>
                <a:cs typeface="Calibri"/>
                <a:sym typeface="Calibri"/>
              </a:rPr>
              <a:t> and </a:t>
            </a:r>
            <a:r>
              <a:rPr b="1" lang="en-US" sz="2000">
                <a:solidFill>
                  <a:schemeClr val="dk1"/>
                </a:solidFill>
                <a:latin typeface="Calibri"/>
                <a:ea typeface="Calibri"/>
                <a:cs typeface="Calibri"/>
                <a:sym typeface="Calibri"/>
              </a:rPr>
              <a:t>77%</a:t>
            </a:r>
            <a:r>
              <a:rPr lang="en-US" sz="2000">
                <a:solidFill>
                  <a:schemeClr val="dk1"/>
                </a:solidFill>
                <a:latin typeface="Calibri"/>
                <a:ea typeface="Calibri"/>
                <a:cs typeface="Calibri"/>
                <a:sym typeface="Calibri"/>
              </a:rPr>
              <a:t> for colocation space and power</a:t>
            </a:r>
            <a:endParaRPr sz="2000">
              <a:solidFill>
                <a:schemeClr val="dk1"/>
              </a:solidFill>
              <a:latin typeface="Calibri"/>
              <a:ea typeface="Calibri"/>
              <a:cs typeface="Calibri"/>
              <a:sym typeface="Calibri"/>
            </a:endParaRPr>
          </a:p>
          <a:p>
            <a:pPr indent="-355600" lvl="0" marL="731520" rtl="0" algn="l">
              <a:lnSpc>
                <a:spcPct val="115000"/>
              </a:lnSpc>
              <a:spcBef>
                <a:spcPts val="0"/>
              </a:spcBef>
              <a:spcAft>
                <a:spcPts val="0"/>
              </a:spcAft>
              <a:buClr>
                <a:schemeClr val="lt2"/>
              </a:buClr>
              <a:buSzPts val="2000"/>
              <a:buFont typeface="Calibri"/>
              <a:buChar char="●"/>
            </a:pPr>
            <a:r>
              <a:rPr lang="en-US" sz="2000">
                <a:solidFill>
                  <a:schemeClr val="dk1"/>
                </a:solidFill>
                <a:latin typeface="Calibri"/>
                <a:ea typeface="Calibri"/>
                <a:cs typeface="Calibri"/>
                <a:sym typeface="Calibri"/>
              </a:rPr>
              <a:t>Estimated Cisco maintenance spend reduction of </a:t>
            </a:r>
            <a:r>
              <a:rPr b="1" lang="en-US" sz="2000">
                <a:solidFill>
                  <a:schemeClr val="dk1"/>
                </a:solidFill>
                <a:latin typeface="Calibri"/>
                <a:ea typeface="Calibri"/>
                <a:cs typeface="Calibri"/>
                <a:sym typeface="Calibri"/>
              </a:rPr>
              <a:t>60%</a:t>
            </a:r>
            <a:endParaRPr b="1" sz="2000">
              <a:solidFill>
                <a:schemeClr val="dk1"/>
              </a:solidFill>
              <a:latin typeface="Calibri"/>
              <a:ea typeface="Calibri"/>
              <a:cs typeface="Calibri"/>
              <a:sym typeface="Calibri"/>
            </a:endParaRPr>
          </a:p>
          <a:p>
            <a:pPr indent="-355600" lvl="0" marL="731520" rtl="0" algn="l">
              <a:lnSpc>
                <a:spcPct val="115000"/>
              </a:lnSpc>
              <a:spcBef>
                <a:spcPts val="0"/>
              </a:spcBef>
              <a:spcAft>
                <a:spcPts val="0"/>
              </a:spcAft>
              <a:buClr>
                <a:schemeClr val="lt2"/>
              </a:buClr>
              <a:buSzPts val="2000"/>
              <a:buFont typeface="Calibri"/>
              <a:buChar char="●"/>
            </a:pPr>
            <a:r>
              <a:rPr lang="en-US" sz="2000">
                <a:solidFill>
                  <a:schemeClr val="dk1"/>
                </a:solidFill>
                <a:latin typeface="Calibri"/>
                <a:ea typeface="Calibri"/>
                <a:cs typeface="Calibri"/>
                <a:sym typeface="Calibri"/>
              </a:rPr>
              <a:t>Increase operational visibility and capability, reducing mean time-to-repair (MTTR)</a:t>
            </a:r>
            <a:endParaRPr sz="2000">
              <a:solidFill>
                <a:schemeClr val="dk1"/>
              </a:solidFill>
              <a:latin typeface="Calibri"/>
              <a:ea typeface="Calibri"/>
              <a:cs typeface="Calibri"/>
              <a:sym typeface="Calibri"/>
            </a:endParaRPr>
          </a:p>
          <a:p>
            <a:pPr indent="-355600" lvl="0" marL="731520" rtl="0" algn="l">
              <a:lnSpc>
                <a:spcPct val="115000"/>
              </a:lnSpc>
              <a:spcBef>
                <a:spcPts val="0"/>
              </a:spcBef>
              <a:spcAft>
                <a:spcPts val="0"/>
              </a:spcAft>
              <a:buClr>
                <a:schemeClr val="lt2"/>
              </a:buClr>
              <a:buSzPts val="2000"/>
              <a:buFont typeface="Calibri"/>
              <a:buChar char="●"/>
            </a:pPr>
            <a:r>
              <a:rPr lang="en-US" sz="2000">
                <a:solidFill>
                  <a:schemeClr val="dk1"/>
                </a:solidFill>
                <a:latin typeface="Calibri"/>
                <a:ea typeface="Calibri"/>
                <a:cs typeface="Calibri"/>
                <a:sym typeface="Calibri"/>
              </a:rPr>
              <a:t>Total fiber capacity of </a:t>
            </a:r>
            <a:r>
              <a:rPr b="1" lang="en-US" sz="2000">
                <a:solidFill>
                  <a:schemeClr val="dk1"/>
                </a:solidFill>
                <a:latin typeface="Calibri"/>
                <a:ea typeface="Calibri"/>
                <a:cs typeface="Calibri"/>
                <a:sym typeface="Calibri"/>
              </a:rPr>
              <a:t>51.2</a:t>
            </a:r>
            <a:r>
              <a:rPr lang="en-US" sz="2000">
                <a:solidFill>
                  <a:schemeClr val="dk1"/>
                </a:solidFill>
                <a:latin typeface="Calibri"/>
                <a:ea typeface="Calibri"/>
                <a:cs typeface="Calibri"/>
                <a:sym typeface="Calibri"/>
              </a:rPr>
              <a:t> Tbps, or </a:t>
            </a:r>
            <a:r>
              <a:rPr b="1" lang="en-US" sz="2000">
                <a:solidFill>
                  <a:schemeClr val="dk1"/>
                </a:solidFill>
                <a:latin typeface="Calibri"/>
                <a:ea typeface="Calibri"/>
                <a:cs typeface="Calibri"/>
                <a:sym typeface="Calibri"/>
              </a:rPr>
              <a:t>64</a:t>
            </a:r>
            <a:r>
              <a:rPr lang="en-US" sz="2000">
                <a:solidFill>
                  <a:schemeClr val="dk1"/>
                </a:solidFill>
                <a:latin typeface="Calibri"/>
                <a:ea typeface="Calibri"/>
                <a:cs typeface="Calibri"/>
                <a:sym typeface="Calibri"/>
              </a:rPr>
              <a:t> 800G optical services</a:t>
            </a:r>
            <a:endParaRPr sz="2000">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descr="A picture containing text, electronics&#10;&#10;Description automatically generated" id="1926" name="Google Shape;1926;p130"/>
          <p:cNvPicPr preferRelativeResize="0"/>
          <p:nvPr/>
        </p:nvPicPr>
        <p:blipFill rotWithShape="1">
          <a:blip r:embed="rId4">
            <a:alphaModFix/>
          </a:blip>
          <a:srcRect b="33295" l="9566" r="8526" t="33352"/>
          <a:stretch/>
        </p:blipFill>
        <p:spPr>
          <a:xfrm>
            <a:off x="6644487" y="2513843"/>
            <a:ext cx="2684126" cy="874374"/>
          </a:xfrm>
          <a:prstGeom prst="rect">
            <a:avLst/>
          </a:prstGeom>
          <a:noFill/>
          <a:ln>
            <a:noFill/>
          </a:ln>
          <a:effectLst>
            <a:outerShdw blurRad="57150" rotWithShape="0" algn="bl" dir="5400000" dist="19050">
              <a:srgbClr val="000000">
                <a:alpha val="50000"/>
              </a:srgbClr>
            </a:outerShdw>
          </a:effectLst>
        </p:spPr>
      </p:pic>
      <p:sp>
        <p:nvSpPr>
          <p:cNvPr id="1927" name="Google Shape;1927;p130"/>
          <p:cNvSpPr txBox="1"/>
          <p:nvPr/>
        </p:nvSpPr>
        <p:spPr>
          <a:xfrm>
            <a:off x="3297804" y="2773551"/>
            <a:ext cx="1021800" cy="3048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FFFFFF"/>
              </a:buClr>
              <a:buSzPts val="2700"/>
              <a:buFont typeface="Calibri"/>
              <a:buNone/>
            </a:pPr>
            <a:r>
              <a:rPr b="1" lang="en-US" sz="3100">
                <a:solidFill>
                  <a:schemeClr val="lt1"/>
                </a:solidFill>
                <a:latin typeface="Calibri"/>
                <a:ea typeface="Calibri"/>
                <a:cs typeface="Calibri"/>
                <a:sym typeface="Calibri"/>
              </a:rPr>
              <a:t>+</a:t>
            </a:r>
            <a:endParaRPr b="1" sz="3400">
              <a:solidFill>
                <a:schemeClr val="lt1"/>
              </a:solidFill>
            </a:endParaRPr>
          </a:p>
        </p:txBody>
      </p:sp>
      <p:sp>
        <p:nvSpPr>
          <p:cNvPr id="1928" name="Google Shape;1928;p130"/>
          <p:cNvSpPr txBox="1"/>
          <p:nvPr/>
        </p:nvSpPr>
        <p:spPr>
          <a:xfrm>
            <a:off x="3612467" y="3697121"/>
            <a:ext cx="2092500" cy="3564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FFFFFF"/>
              </a:buClr>
              <a:buSzPts val="2700"/>
              <a:buFont typeface="Calibri"/>
              <a:buNone/>
            </a:pPr>
            <a:r>
              <a:rPr lang="en-US" sz="1300">
                <a:solidFill>
                  <a:schemeClr val="lt1"/>
                </a:solidFill>
                <a:latin typeface="Proxima Nova Semibold"/>
                <a:ea typeface="Proxima Nova Semibold"/>
                <a:cs typeface="Proxima Nova Semibold"/>
                <a:sym typeface="Proxima Nova Semibold"/>
              </a:rPr>
              <a:t>4x 100G Transponder  </a:t>
            </a:r>
            <a:endParaRPr sz="1600">
              <a:solidFill>
                <a:schemeClr val="lt1"/>
              </a:solidFill>
              <a:latin typeface="Proxima Nova Semibold"/>
              <a:ea typeface="Proxima Nova Semibold"/>
              <a:cs typeface="Proxima Nova Semibold"/>
              <a:sym typeface="Proxima Nova Semibold"/>
            </a:endParaRPr>
          </a:p>
        </p:txBody>
      </p:sp>
      <p:sp>
        <p:nvSpPr>
          <p:cNvPr id="1929" name="Google Shape;1929;p130"/>
          <p:cNvSpPr txBox="1"/>
          <p:nvPr/>
        </p:nvSpPr>
        <p:spPr>
          <a:xfrm>
            <a:off x="1523684" y="3697121"/>
            <a:ext cx="1557000" cy="3564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FFFFFF"/>
              </a:buClr>
              <a:buSzPts val="2700"/>
              <a:buFont typeface="Calibri"/>
              <a:buNone/>
            </a:pPr>
            <a:r>
              <a:rPr lang="en-US" sz="1300">
                <a:solidFill>
                  <a:schemeClr val="lt1"/>
                </a:solidFill>
                <a:latin typeface="Proxima Nova Semibold"/>
                <a:ea typeface="Proxima Nova Semibold"/>
                <a:cs typeface="Proxima Nova Semibold"/>
                <a:sym typeface="Proxima Nova Semibold"/>
              </a:rPr>
              <a:t>NCS2006 Shelf </a:t>
            </a:r>
            <a:endParaRPr sz="1600">
              <a:solidFill>
                <a:schemeClr val="lt1"/>
              </a:solidFill>
              <a:latin typeface="Proxima Nova Semibold"/>
              <a:ea typeface="Proxima Nova Semibold"/>
              <a:cs typeface="Proxima Nova Semibold"/>
              <a:sym typeface="Proxima Nova Semibold"/>
            </a:endParaRPr>
          </a:p>
        </p:txBody>
      </p:sp>
      <p:sp>
        <p:nvSpPr>
          <p:cNvPr id="1930" name="Google Shape;1930;p130"/>
          <p:cNvSpPr/>
          <p:nvPr/>
        </p:nvSpPr>
        <p:spPr>
          <a:xfrm rot="-5395392">
            <a:off x="5762804" y="2592796"/>
            <a:ext cx="447600" cy="501600"/>
          </a:xfrm>
          <a:prstGeom prst="down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931" name="Google Shape;1931;p130"/>
          <p:cNvSpPr txBox="1"/>
          <p:nvPr/>
        </p:nvSpPr>
        <p:spPr>
          <a:xfrm>
            <a:off x="9227054" y="2798632"/>
            <a:ext cx="586200" cy="3048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FFFFFF"/>
              </a:buClr>
              <a:buSzPts val="2700"/>
              <a:buFont typeface="Calibri"/>
              <a:buNone/>
            </a:pPr>
            <a:r>
              <a:rPr b="1" lang="en-US" sz="3100">
                <a:solidFill>
                  <a:schemeClr val="lt1"/>
                </a:solidFill>
                <a:latin typeface="Calibri"/>
                <a:ea typeface="Calibri"/>
                <a:cs typeface="Calibri"/>
                <a:sym typeface="Calibri"/>
              </a:rPr>
              <a:t>+</a:t>
            </a:r>
            <a:endParaRPr b="1" sz="2600">
              <a:solidFill>
                <a:schemeClr val="lt1"/>
              </a:solidFill>
            </a:endParaRPr>
          </a:p>
        </p:txBody>
      </p:sp>
      <p:sp>
        <p:nvSpPr>
          <p:cNvPr id="1932" name="Google Shape;1932;p130"/>
          <p:cNvSpPr txBox="1"/>
          <p:nvPr/>
        </p:nvSpPr>
        <p:spPr>
          <a:xfrm>
            <a:off x="9603496" y="3422746"/>
            <a:ext cx="1406100" cy="3564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FFFFFF"/>
              </a:buClr>
              <a:buSzPts val="2700"/>
              <a:buFont typeface="Calibri"/>
              <a:buNone/>
            </a:pPr>
            <a:r>
              <a:rPr lang="en-US" sz="1200">
                <a:solidFill>
                  <a:schemeClr val="lt1"/>
                </a:solidFill>
                <a:latin typeface="Proxima Nova Semibold"/>
                <a:ea typeface="Proxima Nova Semibold"/>
                <a:cs typeface="Proxima Nova Semibold"/>
                <a:sym typeface="Proxima Nova Semibold"/>
              </a:rPr>
              <a:t>400ZRP Coherent Optic</a:t>
            </a:r>
            <a:r>
              <a:rPr lang="en-US" sz="1200">
                <a:solidFill>
                  <a:schemeClr val="lt1"/>
                </a:solidFill>
                <a:latin typeface="Proxima Nova Semibold"/>
                <a:ea typeface="Proxima Nova Semibold"/>
                <a:cs typeface="Proxima Nova Semibold"/>
                <a:sym typeface="Proxima Nova Semibold"/>
              </a:rPr>
              <a:t>s   </a:t>
            </a:r>
            <a:endParaRPr sz="1500">
              <a:solidFill>
                <a:schemeClr val="lt1"/>
              </a:solidFill>
              <a:latin typeface="Proxima Nova Semibold"/>
              <a:ea typeface="Proxima Nova Semibold"/>
              <a:cs typeface="Proxima Nova Semibold"/>
              <a:sym typeface="Proxima Nova Semibold"/>
            </a:endParaRPr>
          </a:p>
        </p:txBody>
      </p:sp>
      <p:sp>
        <p:nvSpPr>
          <p:cNvPr id="1933" name="Google Shape;1933;p130"/>
          <p:cNvSpPr txBox="1"/>
          <p:nvPr/>
        </p:nvSpPr>
        <p:spPr>
          <a:xfrm>
            <a:off x="6644476" y="3388207"/>
            <a:ext cx="2640600" cy="2538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i="0" lang="en-US" sz="1200" u="none" cap="none" strike="noStrike">
                <a:solidFill>
                  <a:schemeClr val="lt1"/>
                </a:solidFill>
                <a:latin typeface="Proxima Nova Semibold"/>
                <a:ea typeface="Proxima Nova Semibold"/>
                <a:cs typeface="Proxima Nova Semibold"/>
                <a:sym typeface="Proxima Nova Semibold"/>
              </a:rPr>
              <a:t>CISCO NCS1010 ROADM Node</a:t>
            </a:r>
            <a:endParaRPr sz="1200">
              <a:solidFill>
                <a:schemeClr val="lt1"/>
              </a:solidFill>
              <a:latin typeface="Proxima Nova Semibold"/>
              <a:ea typeface="Proxima Nova Semibold"/>
              <a:cs typeface="Proxima Nova Semibold"/>
              <a:sym typeface="Proxima Nova Semibold"/>
            </a:endParaRPr>
          </a:p>
        </p:txBody>
      </p:sp>
      <p:pic>
        <p:nvPicPr>
          <p:cNvPr id="1934" name="Google Shape;1934;p130" title="more-transponders.png"/>
          <p:cNvPicPr preferRelativeResize="0"/>
          <p:nvPr/>
        </p:nvPicPr>
        <p:blipFill rotWithShape="1">
          <a:blip r:embed="rId3">
            <a:alphaModFix/>
          </a:blip>
          <a:srcRect b="15268" l="0" r="41345" t="0"/>
          <a:stretch/>
        </p:blipFill>
        <p:spPr>
          <a:xfrm>
            <a:off x="1094060" y="2054133"/>
            <a:ext cx="2425224" cy="1710475"/>
          </a:xfrm>
          <a:prstGeom prst="rect">
            <a:avLst/>
          </a:prstGeom>
          <a:noFill/>
          <a:ln>
            <a:noFill/>
          </a:ln>
          <a:effectLst>
            <a:outerShdw blurRad="57150" rotWithShape="0" algn="bl" dir="5400000" dist="19050">
              <a:srgbClr val="000000">
                <a:alpha val="50000"/>
              </a:srgbClr>
            </a:outerShdw>
          </a:effectLst>
        </p:spPr>
      </p:pic>
      <p:grpSp>
        <p:nvGrpSpPr>
          <p:cNvPr id="1935" name="Google Shape;1935;p130"/>
          <p:cNvGrpSpPr/>
          <p:nvPr/>
        </p:nvGrpSpPr>
        <p:grpSpPr>
          <a:xfrm>
            <a:off x="4086185" y="1878583"/>
            <a:ext cx="1226101" cy="1740700"/>
            <a:chOff x="4162385" y="1878583"/>
            <a:chExt cx="1226101" cy="1740700"/>
          </a:xfrm>
        </p:grpSpPr>
        <p:pic>
          <p:nvPicPr>
            <p:cNvPr id="1936" name="Google Shape;1936;p130" title="more-transponders.png"/>
            <p:cNvPicPr preferRelativeResize="0"/>
            <p:nvPr/>
          </p:nvPicPr>
          <p:blipFill rotWithShape="1">
            <a:blip r:embed="rId3">
              <a:alphaModFix/>
            </a:blip>
            <a:srcRect b="75146" l="68676" r="1669" t="3038"/>
            <a:stretch/>
          </p:blipFill>
          <p:spPr>
            <a:xfrm>
              <a:off x="4162385" y="1878583"/>
              <a:ext cx="1226101" cy="440350"/>
            </a:xfrm>
            <a:prstGeom prst="rect">
              <a:avLst/>
            </a:prstGeom>
            <a:noFill/>
            <a:ln>
              <a:noFill/>
            </a:ln>
            <a:effectLst>
              <a:outerShdw blurRad="57150" rotWithShape="0" algn="bl" dir="5400000" dist="19050">
                <a:srgbClr val="000000">
                  <a:alpha val="50000"/>
                </a:srgbClr>
              </a:outerShdw>
            </a:effectLst>
          </p:spPr>
        </p:pic>
        <p:pic>
          <p:nvPicPr>
            <p:cNvPr id="1937" name="Google Shape;1937;p130" title="more-transponders.png"/>
            <p:cNvPicPr preferRelativeResize="0"/>
            <p:nvPr/>
          </p:nvPicPr>
          <p:blipFill rotWithShape="1">
            <a:blip r:embed="rId3">
              <a:alphaModFix/>
            </a:blip>
            <a:srcRect b="75146" l="68676" r="1669" t="3038"/>
            <a:stretch/>
          </p:blipFill>
          <p:spPr>
            <a:xfrm>
              <a:off x="4162385" y="2312033"/>
              <a:ext cx="1226101" cy="440350"/>
            </a:xfrm>
            <a:prstGeom prst="rect">
              <a:avLst/>
            </a:prstGeom>
            <a:noFill/>
            <a:ln>
              <a:noFill/>
            </a:ln>
            <a:effectLst>
              <a:outerShdw blurRad="57150" rotWithShape="0" algn="bl" dir="5400000" dist="19050">
                <a:srgbClr val="000000">
                  <a:alpha val="50000"/>
                </a:srgbClr>
              </a:outerShdw>
            </a:effectLst>
          </p:spPr>
        </p:pic>
        <p:pic>
          <p:nvPicPr>
            <p:cNvPr id="1938" name="Google Shape;1938;p130" title="more-transponders.png"/>
            <p:cNvPicPr preferRelativeResize="0"/>
            <p:nvPr/>
          </p:nvPicPr>
          <p:blipFill rotWithShape="1">
            <a:blip r:embed="rId3">
              <a:alphaModFix/>
            </a:blip>
            <a:srcRect b="75146" l="68676" r="1669" t="3038"/>
            <a:stretch/>
          </p:blipFill>
          <p:spPr>
            <a:xfrm>
              <a:off x="4162385" y="2745483"/>
              <a:ext cx="1226101" cy="440350"/>
            </a:xfrm>
            <a:prstGeom prst="rect">
              <a:avLst/>
            </a:prstGeom>
            <a:noFill/>
            <a:ln>
              <a:noFill/>
            </a:ln>
            <a:effectLst>
              <a:outerShdw blurRad="57150" rotWithShape="0" algn="bl" dir="5400000" dist="19050">
                <a:srgbClr val="000000">
                  <a:alpha val="50000"/>
                </a:srgbClr>
              </a:outerShdw>
            </a:effectLst>
          </p:spPr>
        </p:pic>
        <p:pic>
          <p:nvPicPr>
            <p:cNvPr id="1939" name="Google Shape;1939;p130" title="more-transponders.png"/>
            <p:cNvPicPr preferRelativeResize="0"/>
            <p:nvPr/>
          </p:nvPicPr>
          <p:blipFill rotWithShape="1">
            <a:blip r:embed="rId3">
              <a:alphaModFix/>
            </a:blip>
            <a:srcRect b="75146" l="68676" r="1669" t="3038"/>
            <a:stretch/>
          </p:blipFill>
          <p:spPr>
            <a:xfrm>
              <a:off x="4162385" y="3178933"/>
              <a:ext cx="1226101" cy="440350"/>
            </a:xfrm>
            <a:prstGeom prst="rect">
              <a:avLst/>
            </a:prstGeom>
            <a:noFill/>
            <a:ln>
              <a:noFill/>
            </a:ln>
            <a:effectLst>
              <a:outerShdw blurRad="57150" rotWithShape="0" algn="bl" dir="5400000" dist="19050">
                <a:srgbClr val="000000">
                  <a:alpha val="50000"/>
                </a:srgbClr>
              </a:outerShdw>
            </a:effectLst>
          </p:spPr>
        </p:pic>
      </p:grpSp>
      <p:pic>
        <p:nvPicPr>
          <p:cNvPr id="1940" name="Google Shape;1940;p130" title="400zrp.png"/>
          <p:cNvPicPr preferRelativeResize="0"/>
          <p:nvPr/>
        </p:nvPicPr>
        <p:blipFill>
          <a:blip r:embed="rId5">
            <a:alphaModFix/>
          </a:blip>
          <a:stretch>
            <a:fillRect/>
          </a:stretch>
        </p:blipFill>
        <p:spPr>
          <a:xfrm>
            <a:off x="9693723" y="2654893"/>
            <a:ext cx="1159650" cy="4810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5" name="Shape 1945"/>
        <p:cNvGrpSpPr/>
        <p:nvPr/>
      </p:nvGrpSpPr>
      <p:grpSpPr>
        <a:xfrm>
          <a:off x="0" y="0"/>
          <a:ext cx="0" cy="0"/>
          <a:chOff x="0" y="0"/>
          <a:chExt cx="0" cy="0"/>
        </a:xfrm>
      </p:grpSpPr>
      <p:pic>
        <p:nvPicPr>
          <p:cNvPr id="1946" name="Google Shape;1946;p131" title="Screenshot 2025-05-07 at 9.23.55 PM.png"/>
          <p:cNvPicPr preferRelativeResize="0"/>
          <p:nvPr/>
        </p:nvPicPr>
        <p:blipFill>
          <a:blip r:embed="rId3">
            <a:alphaModFix/>
          </a:blip>
          <a:stretch>
            <a:fillRect/>
          </a:stretch>
        </p:blipFill>
        <p:spPr>
          <a:xfrm>
            <a:off x="6469108" y="0"/>
            <a:ext cx="4130141" cy="6867875"/>
          </a:xfrm>
          <a:prstGeom prst="rect">
            <a:avLst/>
          </a:prstGeom>
          <a:noFill/>
          <a:ln>
            <a:noFill/>
          </a:ln>
        </p:spPr>
      </p:pic>
      <p:sp>
        <p:nvSpPr>
          <p:cNvPr id="1947" name="Google Shape;1947;p131"/>
          <p:cNvSpPr txBox="1"/>
          <p:nvPr>
            <p:ph type="title"/>
          </p:nvPr>
        </p:nvSpPr>
        <p:spPr>
          <a:xfrm>
            <a:off x="346300" y="273450"/>
            <a:ext cx="4454400" cy="16002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3600"/>
              <a:t>NGI Optical</a:t>
            </a:r>
            <a:endParaRPr sz="3600"/>
          </a:p>
          <a:p>
            <a:pPr indent="0" lvl="0" marL="0" rtl="0" algn="l">
              <a:spcBef>
                <a:spcPts val="0"/>
              </a:spcBef>
              <a:spcAft>
                <a:spcPts val="0"/>
              </a:spcAft>
              <a:buNone/>
            </a:pPr>
            <a:r>
              <a:rPr lang="en-US" sz="3600"/>
              <a:t>Project Plan</a:t>
            </a:r>
            <a:endParaRPr sz="3600"/>
          </a:p>
        </p:txBody>
      </p:sp>
      <p:sp>
        <p:nvSpPr>
          <p:cNvPr id="1948" name="Google Shape;1948;p131"/>
          <p:cNvSpPr txBox="1"/>
          <p:nvPr>
            <p:ph idx="2" type="body"/>
          </p:nvPr>
        </p:nvSpPr>
        <p:spPr>
          <a:xfrm>
            <a:off x="292100" y="1873650"/>
            <a:ext cx="4685400" cy="4342200"/>
          </a:xfrm>
          <a:prstGeom prst="rect">
            <a:avLst/>
          </a:prstGeom>
        </p:spPr>
        <p:txBody>
          <a:bodyPr anchorCtr="0" anchor="t" bIns="45700" lIns="91425" spcFirstLastPara="1" rIns="91425" wrap="square" tIns="45700">
            <a:noAutofit/>
          </a:bodyPr>
          <a:lstStyle/>
          <a:p>
            <a:pPr indent="-381000" lvl="0" marL="457200" rtl="0" algn="l">
              <a:spcBef>
                <a:spcPts val="1000"/>
              </a:spcBef>
              <a:spcAft>
                <a:spcPts val="0"/>
              </a:spcAft>
              <a:buSzPts val="2400"/>
              <a:buChar char="●"/>
            </a:pPr>
            <a:r>
              <a:rPr lang="en-US" sz="2400"/>
              <a:t>Foundation of all CENIC services</a:t>
            </a:r>
            <a:endParaRPr sz="2400"/>
          </a:p>
          <a:p>
            <a:pPr indent="-355600" lvl="1" marL="914400" rtl="0" algn="l">
              <a:spcBef>
                <a:spcPts val="0"/>
              </a:spcBef>
              <a:spcAft>
                <a:spcPts val="0"/>
              </a:spcAft>
              <a:buSzPts val="2000"/>
              <a:buChar char="○"/>
            </a:pPr>
            <a:r>
              <a:rPr lang="en-US" sz="2000"/>
              <a:t>Methodical planning required to </a:t>
            </a:r>
            <a:r>
              <a:rPr lang="en-US" sz="2000"/>
              <a:t>mitigate</a:t>
            </a:r>
            <a:r>
              <a:rPr lang="en-US" sz="2000"/>
              <a:t> risks</a:t>
            </a:r>
            <a:br>
              <a:rPr lang="en-US" sz="2000"/>
            </a:br>
            <a:endParaRPr sz="2000"/>
          </a:p>
          <a:p>
            <a:pPr indent="-381000" lvl="0" marL="457200" rtl="0" algn="l">
              <a:spcBef>
                <a:spcPts val="0"/>
              </a:spcBef>
              <a:spcAft>
                <a:spcPts val="0"/>
              </a:spcAft>
              <a:buSzPts val="2400"/>
              <a:buChar char="●"/>
            </a:pPr>
            <a:r>
              <a:rPr lang="en-US" sz="2400"/>
              <a:t>Initially projected to require </a:t>
            </a:r>
            <a:r>
              <a:rPr b="1" lang="en-US" sz="2400">
                <a:solidFill>
                  <a:srgbClr val="FF0000"/>
                </a:solidFill>
              </a:rPr>
              <a:t>four</a:t>
            </a:r>
            <a:r>
              <a:rPr lang="en-US" sz="2400"/>
              <a:t> years to complete</a:t>
            </a:r>
            <a:endParaRPr sz="2400"/>
          </a:p>
          <a:p>
            <a:pPr indent="-355600" lvl="1" marL="914400" rtl="0" algn="l">
              <a:spcBef>
                <a:spcPts val="0"/>
              </a:spcBef>
              <a:spcAft>
                <a:spcPts val="0"/>
              </a:spcAft>
              <a:buSzPts val="2000"/>
              <a:buChar char="○"/>
            </a:pPr>
            <a:r>
              <a:rPr b="1" lang="en-US" sz="2000">
                <a:solidFill>
                  <a:schemeClr val="accent2"/>
                </a:solidFill>
              </a:rPr>
              <a:t>26</a:t>
            </a:r>
            <a:r>
              <a:rPr lang="en-US" sz="2000"/>
              <a:t> Add/Drop sites</a:t>
            </a:r>
            <a:endParaRPr sz="2000"/>
          </a:p>
          <a:p>
            <a:pPr indent="-355600" lvl="2" marL="1371600" rtl="0" algn="l">
              <a:spcBef>
                <a:spcPts val="0"/>
              </a:spcBef>
              <a:spcAft>
                <a:spcPts val="0"/>
              </a:spcAft>
              <a:buSzPts val="2000"/>
              <a:buChar char="■"/>
            </a:pPr>
            <a:r>
              <a:rPr b="1" lang="en-US" sz="2000">
                <a:solidFill>
                  <a:schemeClr val="accent2"/>
                </a:solidFill>
              </a:rPr>
              <a:t>63</a:t>
            </a:r>
            <a:r>
              <a:rPr lang="en-US" sz="2000"/>
              <a:t> fiber paths total</a:t>
            </a:r>
            <a:endParaRPr sz="2000"/>
          </a:p>
          <a:p>
            <a:pPr indent="-355600" lvl="1" marL="914400" rtl="0" algn="l">
              <a:spcBef>
                <a:spcPts val="0"/>
              </a:spcBef>
              <a:spcAft>
                <a:spcPts val="0"/>
              </a:spcAft>
              <a:buSzPts val="2000"/>
              <a:buChar char="○"/>
            </a:pPr>
            <a:r>
              <a:rPr b="1" lang="en-US" sz="2000">
                <a:solidFill>
                  <a:schemeClr val="accent2"/>
                </a:solidFill>
              </a:rPr>
              <a:t>17</a:t>
            </a:r>
            <a:r>
              <a:rPr lang="en-US" sz="2000"/>
              <a:t> Amplifier sites</a:t>
            </a:r>
            <a:endParaRPr sz="2000"/>
          </a:p>
          <a:p>
            <a:pPr indent="-355600" lvl="1" marL="914400" rtl="0" algn="l">
              <a:spcBef>
                <a:spcPts val="0"/>
              </a:spcBef>
              <a:spcAft>
                <a:spcPts val="0"/>
              </a:spcAft>
              <a:buSzPts val="2000"/>
              <a:buChar char="○"/>
            </a:pPr>
            <a:r>
              <a:rPr b="1" lang="en-US" sz="2000">
                <a:solidFill>
                  <a:schemeClr val="accent2"/>
                </a:solidFill>
              </a:rPr>
              <a:t>236</a:t>
            </a:r>
            <a:r>
              <a:rPr b="1" lang="en-US" sz="2000"/>
              <a:t> </a:t>
            </a:r>
            <a:r>
              <a:rPr lang="en-US" sz="2000"/>
              <a:t>backbone &amp; member optical services</a:t>
            </a:r>
            <a:br>
              <a:rPr lang="en-US" sz="2000"/>
            </a:br>
            <a:endParaRPr sz="2000"/>
          </a:p>
          <a:p>
            <a:pPr indent="-381000" lvl="0" marL="457200" rtl="0" algn="l">
              <a:spcBef>
                <a:spcPts val="0"/>
              </a:spcBef>
              <a:spcAft>
                <a:spcPts val="0"/>
              </a:spcAft>
              <a:buSzPts val="2400"/>
              <a:buChar char="●"/>
            </a:pPr>
            <a:r>
              <a:rPr lang="en-US" sz="2400"/>
              <a:t>First year nearing completion</a:t>
            </a:r>
            <a:endParaRPr sz="2400"/>
          </a:p>
          <a:p>
            <a:pPr indent="0" lvl="0" marL="0" rtl="0" algn="l">
              <a:spcBef>
                <a:spcPts val="1000"/>
              </a:spcBef>
              <a:spcAft>
                <a:spcPts val="0"/>
              </a:spcAft>
              <a:buNone/>
            </a:pPr>
            <a:r>
              <a:t/>
            </a:r>
            <a:endParaRPr sz="24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2" name="Shape 1952"/>
        <p:cNvGrpSpPr/>
        <p:nvPr/>
      </p:nvGrpSpPr>
      <p:grpSpPr>
        <a:xfrm>
          <a:off x="0" y="0"/>
          <a:ext cx="0" cy="0"/>
          <a:chOff x="0" y="0"/>
          <a:chExt cx="0" cy="0"/>
        </a:xfrm>
      </p:grpSpPr>
      <p:pic>
        <p:nvPicPr>
          <p:cNvPr id="1953" name="Google Shape;1953;p132" title="Screenshot 2025-05-12 at 10.35.53 AM.png"/>
          <p:cNvPicPr preferRelativeResize="0"/>
          <p:nvPr/>
        </p:nvPicPr>
        <p:blipFill rotWithShape="1">
          <a:blip r:embed="rId3">
            <a:alphaModFix/>
          </a:blip>
          <a:srcRect b="1352" l="0" r="0" t="1352"/>
          <a:stretch/>
        </p:blipFill>
        <p:spPr>
          <a:xfrm>
            <a:off x="0" y="50"/>
            <a:ext cx="12192000" cy="6857903"/>
          </a:xfrm>
          <a:prstGeom prst="rect">
            <a:avLst/>
          </a:prstGeom>
          <a:noFill/>
          <a:ln>
            <a:noFill/>
          </a:ln>
        </p:spPr>
      </p:pic>
      <p:grpSp>
        <p:nvGrpSpPr>
          <p:cNvPr id="1954" name="Google Shape;1954;p132"/>
          <p:cNvGrpSpPr/>
          <p:nvPr/>
        </p:nvGrpSpPr>
        <p:grpSpPr>
          <a:xfrm>
            <a:off x="1018630" y="1599800"/>
            <a:ext cx="11477823" cy="3767728"/>
            <a:chOff x="917924" y="2136950"/>
            <a:chExt cx="11477823" cy="3767728"/>
          </a:xfrm>
        </p:grpSpPr>
        <p:sp>
          <p:nvSpPr>
            <p:cNvPr id="1955" name="Google Shape;1955;p132"/>
            <p:cNvSpPr txBox="1"/>
            <p:nvPr/>
          </p:nvSpPr>
          <p:spPr>
            <a:xfrm>
              <a:off x="1846350" y="2136950"/>
              <a:ext cx="1186500" cy="30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Palo Cedro</a:t>
              </a:r>
              <a:endParaRPr sz="900">
                <a:solidFill>
                  <a:srgbClr val="D9D9D9"/>
                </a:solidFill>
                <a:latin typeface="Proxima Nova Semibold"/>
                <a:ea typeface="Proxima Nova Semibold"/>
                <a:cs typeface="Proxima Nova Semibold"/>
                <a:sym typeface="Proxima Nova Semibold"/>
              </a:endParaRPr>
            </a:p>
          </p:txBody>
        </p:sp>
        <p:sp>
          <p:nvSpPr>
            <p:cNvPr id="1956" name="Google Shape;1956;p132"/>
            <p:cNvSpPr txBox="1"/>
            <p:nvPr/>
          </p:nvSpPr>
          <p:spPr>
            <a:xfrm>
              <a:off x="5653691" y="5018509"/>
              <a:ext cx="2064300" cy="4539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r">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Los Angeles</a:t>
              </a:r>
              <a:endParaRPr b="1" sz="1800">
                <a:solidFill>
                  <a:srgbClr val="FFFFFF"/>
                </a:solidFill>
                <a:latin typeface="Proxima Nova"/>
                <a:ea typeface="Proxima Nova"/>
                <a:cs typeface="Proxima Nova"/>
                <a:sym typeface="Proxima Nova"/>
              </a:endParaRPr>
            </a:p>
          </p:txBody>
        </p:sp>
        <p:sp>
          <p:nvSpPr>
            <p:cNvPr id="1957" name="Google Shape;1957;p132"/>
            <p:cNvSpPr txBox="1"/>
            <p:nvPr/>
          </p:nvSpPr>
          <p:spPr>
            <a:xfrm>
              <a:off x="2300375" y="2481975"/>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Chico</a:t>
              </a:r>
              <a:endParaRPr sz="900">
                <a:solidFill>
                  <a:srgbClr val="D9D9D9"/>
                </a:solidFill>
                <a:latin typeface="Proxima Nova Semibold"/>
                <a:ea typeface="Proxima Nova Semibold"/>
                <a:cs typeface="Proxima Nova Semibold"/>
                <a:sym typeface="Proxima Nova Semibold"/>
              </a:endParaRPr>
            </a:p>
          </p:txBody>
        </p:sp>
        <p:sp>
          <p:nvSpPr>
            <p:cNvPr id="1958" name="Google Shape;1958;p132"/>
            <p:cNvSpPr txBox="1"/>
            <p:nvPr/>
          </p:nvSpPr>
          <p:spPr>
            <a:xfrm>
              <a:off x="2814098" y="2965803"/>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Sacramento</a:t>
              </a:r>
              <a:endParaRPr sz="900">
                <a:solidFill>
                  <a:srgbClr val="D9D9D9"/>
                </a:solidFill>
                <a:latin typeface="Proxima Nova Semibold"/>
                <a:ea typeface="Proxima Nova Semibold"/>
                <a:cs typeface="Proxima Nova Semibold"/>
                <a:sym typeface="Proxima Nova Semibold"/>
              </a:endParaRPr>
            </a:p>
          </p:txBody>
        </p:sp>
        <p:sp>
          <p:nvSpPr>
            <p:cNvPr id="1959" name="Google Shape;1959;p132"/>
            <p:cNvSpPr txBox="1"/>
            <p:nvPr/>
          </p:nvSpPr>
          <p:spPr>
            <a:xfrm>
              <a:off x="1757190" y="2796628"/>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Colusa</a:t>
              </a:r>
              <a:endParaRPr sz="900">
                <a:solidFill>
                  <a:srgbClr val="D9D9D9"/>
                </a:solidFill>
                <a:latin typeface="Proxima Nova Semibold"/>
                <a:ea typeface="Proxima Nova Semibold"/>
                <a:cs typeface="Proxima Nova Semibold"/>
                <a:sym typeface="Proxima Nova Semibold"/>
              </a:endParaRPr>
            </a:p>
          </p:txBody>
        </p:sp>
        <p:sp>
          <p:nvSpPr>
            <p:cNvPr id="1960" name="Google Shape;1960;p132"/>
            <p:cNvSpPr txBox="1"/>
            <p:nvPr/>
          </p:nvSpPr>
          <p:spPr>
            <a:xfrm>
              <a:off x="1432051" y="2493877"/>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Corning</a:t>
              </a:r>
              <a:endParaRPr sz="900">
                <a:solidFill>
                  <a:srgbClr val="D9D9D9"/>
                </a:solidFill>
                <a:latin typeface="Proxima Nova Semibold"/>
                <a:ea typeface="Proxima Nova Semibold"/>
                <a:cs typeface="Proxima Nova Semibold"/>
                <a:sym typeface="Proxima Nova Semibold"/>
              </a:endParaRPr>
            </a:p>
          </p:txBody>
        </p:sp>
        <p:sp>
          <p:nvSpPr>
            <p:cNvPr id="1961" name="Google Shape;1961;p132"/>
            <p:cNvSpPr txBox="1"/>
            <p:nvPr/>
          </p:nvSpPr>
          <p:spPr>
            <a:xfrm>
              <a:off x="2346225" y="3470400"/>
              <a:ext cx="1380300" cy="30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Emeryville/Oakland</a:t>
              </a:r>
              <a:endParaRPr sz="900">
                <a:solidFill>
                  <a:srgbClr val="D9D9D9"/>
                </a:solidFill>
                <a:latin typeface="Proxima Nova Semibold"/>
                <a:ea typeface="Proxima Nova Semibold"/>
                <a:cs typeface="Proxima Nova Semibold"/>
                <a:sym typeface="Proxima Nova Semibold"/>
              </a:endParaRPr>
            </a:p>
          </p:txBody>
        </p:sp>
        <p:sp>
          <p:nvSpPr>
            <p:cNvPr id="1962" name="Google Shape;1962;p132"/>
            <p:cNvSpPr txBox="1"/>
            <p:nvPr/>
          </p:nvSpPr>
          <p:spPr>
            <a:xfrm>
              <a:off x="2745850" y="3733630"/>
              <a:ext cx="13803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Sunnyvale</a:t>
              </a:r>
              <a:endParaRPr sz="900">
                <a:solidFill>
                  <a:srgbClr val="D9D9D9"/>
                </a:solidFill>
                <a:latin typeface="Proxima Nova Semibold"/>
                <a:ea typeface="Proxima Nova Semibold"/>
                <a:cs typeface="Proxima Nova Semibold"/>
                <a:sym typeface="Proxima Nova Semibold"/>
              </a:endParaRPr>
            </a:p>
          </p:txBody>
        </p:sp>
        <p:sp>
          <p:nvSpPr>
            <p:cNvPr id="1963" name="Google Shape;1963;p132"/>
            <p:cNvSpPr txBox="1"/>
            <p:nvPr/>
          </p:nvSpPr>
          <p:spPr>
            <a:xfrm>
              <a:off x="2276232" y="3997032"/>
              <a:ext cx="777300" cy="17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Palo Alto</a:t>
              </a:r>
              <a:endParaRPr sz="900">
                <a:solidFill>
                  <a:srgbClr val="D9D9D9"/>
                </a:solidFill>
                <a:latin typeface="Proxima Nova Semibold"/>
                <a:ea typeface="Proxima Nova Semibold"/>
                <a:cs typeface="Proxima Nova Semibold"/>
                <a:sym typeface="Proxima Nova Semibold"/>
              </a:endParaRPr>
            </a:p>
          </p:txBody>
        </p:sp>
        <p:sp>
          <p:nvSpPr>
            <p:cNvPr id="1964" name="Google Shape;1964;p132"/>
            <p:cNvSpPr txBox="1"/>
            <p:nvPr/>
          </p:nvSpPr>
          <p:spPr>
            <a:xfrm>
              <a:off x="917924" y="3813744"/>
              <a:ext cx="1380300" cy="308700"/>
            </a:xfrm>
            <a:prstGeom prst="rect">
              <a:avLst/>
            </a:prstGeom>
            <a:noFill/>
            <a:ln>
              <a:noFill/>
            </a:ln>
          </p:spPr>
          <p:txBody>
            <a:bodyPr anchorCtr="0" anchor="ctr" bIns="91425" lIns="91425" spcFirstLastPara="1" rIns="91425" wrap="square" tIns="91425">
              <a:noAutofit/>
            </a:bodyPr>
            <a:lstStyle/>
            <a:p>
              <a:pPr indent="0" lvl="0" marL="0" rtl="0" algn="r">
                <a:lnSpc>
                  <a:spcPct val="80000"/>
                </a:lnSpc>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San</a:t>
              </a:r>
              <a:br>
                <a:rPr lang="en-US" sz="900">
                  <a:solidFill>
                    <a:srgbClr val="D9D9D9"/>
                  </a:solidFill>
                  <a:latin typeface="Proxima Nova Semibold"/>
                  <a:ea typeface="Proxima Nova Semibold"/>
                  <a:cs typeface="Proxima Nova Semibold"/>
                  <a:sym typeface="Proxima Nova Semibold"/>
                </a:rPr>
              </a:br>
              <a:r>
                <a:rPr lang="en-US" sz="900">
                  <a:solidFill>
                    <a:srgbClr val="D9D9D9"/>
                  </a:solidFill>
                  <a:latin typeface="Proxima Nova Semibold"/>
                  <a:ea typeface="Proxima Nova Semibold"/>
                  <a:cs typeface="Proxima Nova Semibold"/>
                  <a:sym typeface="Proxima Nova Semibold"/>
                </a:rPr>
                <a:t>Francisco</a:t>
              </a:r>
              <a:endParaRPr sz="900">
                <a:solidFill>
                  <a:srgbClr val="D9D9D9"/>
                </a:solidFill>
                <a:latin typeface="Proxima Nova Semibold"/>
                <a:ea typeface="Proxima Nova Semibold"/>
                <a:cs typeface="Proxima Nova Semibold"/>
                <a:sym typeface="Proxima Nova Semibold"/>
              </a:endParaRPr>
            </a:p>
          </p:txBody>
        </p:sp>
        <p:sp>
          <p:nvSpPr>
            <p:cNvPr id="1965" name="Google Shape;1965;p132"/>
            <p:cNvSpPr txBox="1"/>
            <p:nvPr/>
          </p:nvSpPr>
          <p:spPr>
            <a:xfrm>
              <a:off x="3988750" y="3335990"/>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Merced</a:t>
              </a:r>
              <a:endParaRPr sz="900">
                <a:solidFill>
                  <a:srgbClr val="D9D9D9"/>
                </a:solidFill>
                <a:latin typeface="Proxima Nova Semibold"/>
                <a:ea typeface="Proxima Nova Semibold"/>
                <a:cs typeface="Proxima Nova Semibold"/>
                <a:sym typeface="Proxima Nova Semibold"/>
              </a:endParaRPr>
            </a:p>
          </p:txBody>
        </p:sp>
        <p:sp>
          <p:nvSpPr>
            <p:cNvPr id="1966" name="Google Shape;1966;p132"/>
            <p:cNvSpPr txBox="1"/>
            <p:nvPr/>
          </p:nvSpPr>
          <p:spPr>
            <a:xfrm>
              <a:off x="4788967" y="3475211"/>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Fresno</a:t>
              </a:r>
              <a:endParaRPr sz="900">
                <a:solidFill>
                  <a:srgbClr val="D9D9D9"/>
                </a:solidFill>
                <a:latin typeface="Proxima Nova Semibold"/>
                <a:ea typeface="Proxima Nova Semibold"/>
                <a:cs typeface="Proxima Nova Semibold"/>
                <a:sym typeface="Proxima Nova Semibold"/>
              </a:endParaRPr>
            </a:p>
          </p:txBody>
        </p:sp>
        <p:sp>
          <p:nvSpPr>
            <p:cNvPr id="1967" name="Google Shape;1967;p132"/>
            <p:cNvSpPr txBox="1"/>
            <p:nvPr/>
          </p:nvSpPr>
          <p:spPr>
            <a:xfrm>
              <a:off x="6116397" y="4149687"/>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Bakersfield</a:t>
              </a:r>
              <a:endParaRPr sz="900">
                <a:solidFill>
                  <a:srgbClr val="D9D9D9"/>
                </a:solidFill>
                <a:latin typeface="Proxima Nova Semibold"/>
                <a:ea typeface="Proxima Nova Semibold"/>
                <a:cs typeface="Proxima Nova Semibold"/>
                <a:sym typeface="Proxima Nova Semibold"/>
              </a:endParaRPr>
            </a:p>
          </p:txBody>
        </p:sp>
        <p:sp>
          <p:nvSpPr>
            <p:cNvPr id="1968" name="Google Shape;1968;p132"/>
            <p:cNvSpPr txBox="1"/>
            <p:nvPr/>
          </p:nvSpPr>
          <p:spPr>
            <a:xfrm>
              <a:off x="8375828" y="4460374"/>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Riverside</a:t>
              </a:r>
              <a:endParaRPr sz="900">
                <a:solidFill>
                  <a:srgbClr val="D9D9D9"/>
                </a:solidFill>
                <a:latin typeface="Proxima Nova Semibold"/>
                <a:ea typeface="Proxima Nova Semibold"/>
                <a:cs typeface="Proxima Nova Semibold"/>
                <a:sym typeface="Proxima Nova Semibold"/>
              </a:endParaRPr>
            </a:p>
          </p:txBody>
        </p:sp>
        <p:sp>
          <p:nvSpPr>
            <p:cNvPr id="1969" name="Google Shape;1969;p132"/>
            <p:cNvSpPr txBox="1"/>
            <p:nvPr/>
          </p:nvSpPr>
          <p:spPr>
            <a:xfrm>
              <a:off x="9383712" y="4366075"/>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Palm Desert</a:t>
              </a:r>
              <a:endParaRPr sz="900">
                <a:solidFill>
                  <a:srgbClr val="D9D9D9"/>
                </a:solidFill>
                <a:latin typeface="Proxima Nova Semibold"/>
                <a:ea typeface="Proxima Nova Semibold"/>
                <a:cs typeface="Proxima Nova Semibold"/>
                <a:sym typeface="Proxima Nova Semibold"/>
              </a:endParaRPr>
            </a:p>
          </p:txBody>
        </p:sp>
        <p:sp>
          <p:nvSpPr>
            <p:cNvPr id="1970" name="Google Shape;1970;p132"/>
            <p:cNvSpPr txBox="1"/>
            <p:nvPr/>
          </p:nvSpPr>
          <p:spPr>
            <a:xfrm>
              <a:off x="11517947" y="4562991"/>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Yuma</a:t>
              </a:r>
              <a:endParaRPr sz="900">
                <a:solidFill>
                  <a:srgbClr val="D9D9D9"/>
                </a:solidFill>
                <a:latin typeface="Proxima Nova Semibold"/>
                <a:ea typeface="Proxima Nova Semibold"/>
                <a:cs typeface="Proxima Nova Semibold"/>
                <a:sym typeface="Proxima Nova Semibold"/>
              </a:endParaRPr>
            </a:p>
          </p:txBody>
        </p:sp>
        <p:sp>
          <p:nvSpPr>
            <p:cNvPr id="1971" name="Google Shape;1971;p132"/>
            <p:cNvSpPr txBox="1"/>
            <p:nvPr/>
          </p:nvSpPr>
          <p:spPr>
            <a:xfrm>
              <a:off x="10959667" y="5074137"/>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El Centro</a:t>
              </a:r>
              <a:endParaRPr sz="900">
                <a:solidFill>
                  <a:srgbClr val="D9D9D9"/>
                </a:solidFill>
                <a:latin typeface="Proxima Nova Semibold"/>
                <a:ea typeface="Proxima Nova Semibold"/>
                <a:cs typeface="Proxima Nova Semibold"/>
                <a:sym typeface="Proxima Nova Semibold"/>
              </a:endParaRPr>
            </a:p>
          </p:txBody>
        </p:sp>
        <p:sp>
          <p:nvSpPr>
            <p:cNvPr id="1972" name="Google Shape;1972;p132"/>
            <p:cNvSpPr txBox="1"/>
            <p:nvPr/>
          </p:nvSpPr>
          <p:spPr>
            <a:xfrm>
              <a:off x="8251434" y="4917876"/>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Tustin</a:t>
              </a:r>
              <a:endParaRPr sz="900">
                <a:solidFill>
                  <a:srgbClr val="D9D9D9"/>
                </a:solidFill>
                <a:latin typeface="Proxima Nova Semibold"/>
                <a:ea typeface="Proxima Nova Semibold"/>
                <a:cs typeface="Proxima Nova Semibold"/>
                <a:sym typeface="Proxima Nova Semibold"/>
              </a:endParaRPr>
            </a:p>
          </p:txBody>
        </p:sp>
        <p:sp>
          <p:nvSpPr>
            <p:cNvPr id="1973" name="Google Shape;1973;p132"/>
            <p:cNvSpPr txBox="1"/>
            <p:nvPr/>
          </p:nvSpPr>
          <p:spPr>
            <a:xfrm>
              <a:off x="8870462" y="5686578"/>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San Diego</a:t>
              </a:r>
              <a:endParaRPr sz="900">
                <a:solidFill>
                  <a:srgbClr val="D9D9D9"/>
                </a:solidFill>
                <a:latin typeface="Proxima Nova Semibold"/>
                <a:ea typeface="Proxima Nova Semibold"/>
                <a:cs typeface="Proxima Nova Semibold"/>
                <a:sym typeface="Proxima Nova Semibold"/>
              </a:endParaRPr>
            </a:p>
          </p:txBody>
        </p:sp>
        <p:sp>
          <p:nvSpPr>
            <p:cNvPr id="1974" name="Google Shape;1974;p132"/>
            <p:cNvSpPr txBox="1"/>
            <p:nvPr/>
          </p:nvSpPr>
          <p:spPr>
            <a:xfrm>
              <a:off x="4686798" y="4750243"/>
              <a:ext cx="1115400" cy="22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San Luis Obispo</a:t>
              </a:r>
              <a:endParaRPr sz="900">
                <a:solidFill>
                  <a:srgbClr val="D9D9D9"/>
                </a:solidFill>
                <a:latin typeface="Proxima Nova Semibold"/>
                <a:ea typeface="Proxima Nova Semibold"/>
                <a:cs typeface="Proxima Nova Semibold"/>
                <a:sym typeface="Proxima Nova Semibold"/>
              </a:endParaRPr>
            </a:p>
          </p:txBody>
        </p:sp>
        <p:sp>
          <p:nvSpPr>
            <p:cNvPr id="1975" name="Google Shape;1975;p132"/>
            <p:cNvSpPr txBox="1"/>
            <p:nvPr/>
          </p:nvSpPr>
          <p:spPr>
            <a:xfrm>
              <a:off x="3597988" y="4152665"/>
              <a:ext cx="1115400" cy="22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Soledad</a:t>
              </a:r>
              <a:endParaRPr sz="900">
                <a:solidFill>
                  <a:srgbClr val="D9D9D9"/>
                </a:solidFill>
                <a:latin typeface="Proxima Nova Semibold"/>
                <a:ea typeface="Proxima Nova Semibold"/>
                <a:cs typeface="Proxima Nova Semibold"/>
                <a:sym typeface="Proxima Nova Semibold"/>
              </a:endParaRPr>
            </a:p>
          </p:txBody>
        </p:sp>
      </p:grpSp>
      <p:sp>
        <p:nvSpPr>
          <p:cNvPr id="1976" name="Google Shape;1976;p132"/>
          <p:cNvSpPr txBox="1"/>
          <p:nvPr/>
        </p:nvSpPr>
        <p:spPr>
          <a:xfrm>
            <a:off x="284718" y="176677"/>
            <a:ext cx="59643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lt1"/>
                </a:solidFill>
                <a:latin typeface="Proxima Nova"/>
                <a:ea typeface="Proxima Nova"/>
                <a:cs typeface="Proxima Nova"/>
                <a:sym typeface="Proxima Nova"/>
              </a:rPr>
              <a:t>NGI Optical Initial 4-Year Roadmap</a:t>
            </a:r>
            <a:endParaRPr b="1" sz="2400">
              <a:solidFill>
                <a:schemeClr val="lt1"/>
              </a:solidFill>
              <a:latin typeface="Proxima Nova"/>
              <a:ea typeface="Proxima Nova"/>
              <a:cs typeface="Proxima Nova"/>
              <a:sym typeface="Proxima Nova"/>
            </a:endParaRPr>
          </a:p>
        </p:txBody>
      </p:sp>
      <p:sp>
        <p:nvSpPr>
          <p:cNvPr id="1977" name="Google Shape;1977;p132"/>
          <p:cNvSpPr/>
          <p:nvPr/>
        </p:nvSpPr>
        <p:spPr>
          <a:xfrm>
            <a:off x="284725" y="4343725"/>
            <a:ext cx="3726000" cy="1484400"/>
          </a:xfrm>
          <a:prstGeom prst="wedgeRectCallout">
            <a:avLst>
              <a:gd fmla="val 45497" name="adj1"/>
              <a:gd fmla="val -77277" name="adj2"/>
            </a:avLst>
          </a:prstGeom>
          <a:noFill/>
          <a:ln cap="flat" cmpd="sng" w="9525">
            <a:solidFill>
              <a:srgbClr val="009BA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b="1" lang="en-US">
                <a:solidFill>
                  <a:schemeClr val="lt1"/>
                </a:solidFill>
                <a:latin typeface="Proxima Nova"/>
                <a:ea typeface="Proxima Nova"/>
                <a:cs typeface="Proxima Nova"/>
                <a:sym typeface="Proxima Nova"/>
              </a:rPr>
              <a:t>7</a:t>
            </a:r>
            <a:r>
              <a:rPr lang="en-US">
                <a:solidFill>
                  <a:schemeClr val="lt1"/>
                </a:solidFill>
                <a:latin typeface="Proxima Nova"/>
                <a:ea typeface="Proxima Nova"/>
                <a:cs typeface="Proxima Nova"/>
                <a:sym typeface="Proxima Nova"/>
              </a:rPr>
              <a:t> Add/Drop &amp; </a:t>
            </a:r>
            <a:r>
              <a:rPr b="1" lang="en-US">
                <a:solidFill>
                  <a:schemeClr val="lt1"/>
                </a:solidFill>
                <a:latin typeface="Proxima Nova"/>
                <a:ea typeface="Proxima Nova"/>
                <a:cs typeface="Proxima Nova"/>
                <a:sym typeface="Proxima Nova"/>
              </a:rPr>
              <a:t>5</a:t>
            </a:r>
            <a:r>
              <a:rPr lang="en-US">
                <a:solidFill>
                  <a:schemeClr val="lt1"/>
                </a:solidFill>
                <a:latin typeface="Proxima Nova"/>
                <a:ea typeface="Proxima Nova"/>
                <a:cs typeface="Proxima Nova"/>
                <a:sym typeface="Proxima Nova"/>
              </a:rPr>
              <a:t> Amplifier sites</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b="1" lang="en-US">
                <a:solidFill>
                  <a:schemeClr val="lt1"/>
                </a:solidFill>
                <a:latin typeface="Proxima Nova"/>
                <a:ea typeface="Proxima Nova"/>
                <a:cs typeface="Proxima Nova"/>
                <a:sym typeface="Proxima Nova"/>
              </a:rPr>
              <a:t>50+</a:t>
            </a:r>
            <a:r>
              <a:rPr lang="en-US">
                <a:solidFill>
                  <a:schemeClr val="lt1"/>
                </a:solidFill>
                <a:latin typeface="Proxima Nova"/>
                <a:ea typeface="Proxima Nova"/>
                <a:cs typeface="Proxima Nova"/>
                <a:sym typeface="Proxima Nova"/>
              </a:rPr>
              <a:t> Optical Services</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US">
                <a:solidFill>
                  <a:schemeClr val="lt1"/>
                </a:solidFill>
                <a:latin typeface="Proxima Nova"/>
                <a:ea typeface="Proxima Nova"/>
                <a:cs typeface="Proxima Nova"/>
                <a:sym typeface="Proxima Nova"/>
              </a:rPr>
              <a:t>Projected Start: July 2024</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accent2"/>
              </a:buClr>
              <a:buSzPts val="1400"/>
              <a:buFont typeface="Proxima Nova"/>
              <a:buChar char="-"/>
            </a:pPr>
            <a:r>
              <a:rPr b="1" lang="en-US">
                <a:solidFill>
                  <a:schemeClr val="accent2"/>
                </a:solidFill>
                <a:latin typeface="Proxima Nova"/>
                <a:ea typeface="Proxima Nova"/>
                <a:cs typeface="Proxima Nova"/>
                <a:sym typeface="Proxima Nova"/>
              </a:rPr>
              <a:t>Actual Start: July 2024</a:t>
            </a:r>
            <a:endParaRPr b="1">
              <a:solidFill>
                <a:schemeClr val="accent2"/>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US">
                <a:solidFill>
                  <a:schemeClr val="lt1"/>
                </a:solidFill>
                <a:latin typeface="Proxima Nova"/>
                <a:ea typeface="Proxima Nova"/>
                <a:cs typeface="Proxima Nova"/>
                <a:sym typeface="Proxima Nova"/>
              </a:rPr>
              <a:t>Projected End: June 2026</a:t>
            </a:r>
            <a:endParaRPr>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978" name="Google Shape;1978;p132"/>
          <p:cNvSpPr/>
          <p:nvPr/>
        </p:nvSpPr>
        <p:spPr>
          <a:xfrm>
            <a:off x="6114675" y="1092569"/>
            <a:ext cx="3664200" cy="1342200"/>
          </a:xfrm>
          <a:prstGeom prst="wedgeRectCallout">
            <a:avLst>
              <a:gd fmla="val -69265" name="adj1"/>
              <a:gd fmla="val 115591" name="adj2"/>
            </a:avLst>
          </a:prstGeom>
          <a:noFill/>
          <a:ln cap="flat" cmpd="sng" w="9525">
            <a:solidFill>
              <a:srgbClr val="AC592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b="1" lang="en-US">
                <a:solidFill>
                  <a:schemeClr val="lt1"/>
                </a:solidFill>
                <a:latin typeface="Proxima Nova"/>
                <a:ea typeface="Proxima Nova"/>
                <a:cs typeface="Proxima Nova"/>
                <a:sym typeface="Proxima Nova"/>
              </a:rPr>
              <a:t>16</a:t>
            </a:r>
            <a:r>
              <a:rPr lang="en-US">
                <a:solidFill>
                  <a:schemeClr val="lt1"/>
                </a:solidFill>
                <a:latin typeface="Proxima Nova"/>
                <a:ea typeface="Proxima Nova"/>
                <a:cs typeface="Proxima Nova"/>
                <a:sym typeface="Proxima Nova"/>
              </a:rPr>
              <a:t> Add/Drop &amp; </a:t>
            </a:r>
            <a:r>
              <a:rPr b="1" lang="en-US">
                <a:solidFill>
                  <a:schemeClr val="lt1"/>
                </a:solidFill>
                <a:latin typeface="Proxima Nova"/>
                <a:ea typeface="Proxima Nova"/>
                <a:cs typeface="Proxima Nova"/>
                <a:sym typeface="Proxima Nova"/>
              </a:rPr>
              <a:t>4</a:t>
            </a:r>
            <a:r>
              <a:rPr lang="en-US">
                <a:solidFill>
                  <a:schemeClr val="lt1"/>
                </a:solidFill>
                <a:latin typeface="Proxima Nova"/>
                <a:ea typeface="Proxima Nova"/>
                <a:cs typeface="Proxima Nova"/>
                <a:sym typeface="Proxima Nova"/>
              </a:rPr>
              <a:t> Amplifier sites</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b="1" lang="en-US">
                <a:solidFill>
                  <a:schemeClr val="lt1"/>
                </a:solidFill>
                <a:latin typeface="Proxima Nova"/>
                <a:ea typeface="Proxima Nova"/>
                <a:cs typeface="Proxima Nova"/>
                <a:sym typeface="Proxima Nova"/>
              </a:rPr>
              <a:t>80+</a:t>
            </a:r>
            <a:r>
              <a:rPr lang="en-US">
                <a:solidFill>
                  <a:schemeClr val="lt1"/>
                </a:solidFill>
                <a:latin typeface="Proxima Nova"/>
                <a:ea typeface="Proxima Nova"/>
                <a:cs typeface="Proxima Nova"/>
                <a:sym typeface="Proxima Nova"/>
              </a:rPr>
              <a:t> Optical Services</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US">
                <a:solidFill>
                  <a:schemeClr val="lt1"/>
                </a:solidFill>
                <a:latin typeface="Proxima Nova"/>
                <a:ea typeface="Proxima Nova"/>
                <a:cs typeface="Proxima Nova"/>
                <a:sym typeface="Proxima Nova"/>
              </a:rPr>
              <a:t>Projected Start: July 2025</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accent2"/>
              </a:buClr>
              <a:buSzPts val="1400"/>
              <a:buFont typeface="Proxima Nova"/>
              <a:buChar char="-"/>
            </a:pPr>
            <a:r>
              <a:rPr b="1" lang="en-US">
                <a:solidFill>
                  <a:schemeClr val="accent2"/>
                </a:solidFill>
                <a:latin typeface="Proxima Nova"/>
                <a:ea typeface="Proxima Nova"/>
                <a:cs typeface="Proxima Nova"/>
                <a:sym typeface="Proxima Nova"/>
              </a:rPr>
              <a:t>Actual Start: January 2025</a:t>
            </a:r>
            <a:endParaRPr b="1">
              <a:solidFill>
                <a:schemeClr val="accent2"/>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US">
                <a:solidFill>
                  <a:schemeClr val="lt1"/>
                </a:solidFill>
                <a:latin typeface="Proxima Nova"/>
                <a:ea typeface="Proxima Nova"/>
                <a:cs typeface="Proxima Nova"/>
                <a:sym typeface="Proxima Nova"/>
              </a:rPr>
              <a:t>Projected End: June 2027</a:t>
            </a:r>
            <a:endParaRPr>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979" name="Google Shape;1979;p132"/>
          <p:cNvSpPr/>
          <p:nvPr/>
        </p:nvSpPr>
        <p:spPr>
          <a:xfrm>
            <a:off x="4700800" y="5086975"/>
            <a:ext cx="3664200" cy="1484400"/>
          </a:xfrm>
          <a:prstGeom prst="wedgeRectCallout">
            <a:avLst>
              <a:gd fmla="val 68970" name="adj1"/>
              <a:gd fmla="val -64912" name="adj2"/>
            </a:avLst>
          </a:prstGeom>
          <a:noFill/>
          <a:ln cap="flat" cmpd="sng" w="9525">
            <a:solidFill>
              <a:srgbClr val="A4A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lt1"/>
              </a:solidFill>
              <a:latin typeface="Proxima Nova"/>
              <a:ea typeface="Proxima Nova"/>
              <a:cs typeface="Proxima Nova"/>
              <a:sym typeface="Proxima Nova"/>
            </a:endParaRPr>
          </a:p>
          <a:p>
            <a:pPr indent="0" lvl="0" marL="0" rtl="0" algn="ctr">
              <a:spcBef>
                <a:spcPts val="0"/>
              </a:spcBef>
              <a:spcAft>
                <a:spcPts val="0"/>
              </a:spcAft>
              <a:buNone/>
            </a:pPr>
            <a:r>
              <a:t/>
            </a:r>
            <a:endParaRPr b="1">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b="1" lang="en-US">
                <a:solidFill>
                  <a:schemeClr val="lt1"/>
                </a:solidFill>
                <a:latin typeface="Proxima Nova"/>
                <a:ea typeface="Proxima Nova"/>
                <a:cs typeface="Proxima Nova"/>
                <a:sym typeface="Proxima Nova"/>
              </a:rPr>
              <a:t>9</a:t>
            </a:r>
            <a:r>
              <a:rPr lang="en-US">
                <a:solidFill>
                  <a:schemeClr val="lt1"/>
                </a:solidFill>
                <a:latin typeface="Proxima Nova"/>
                <a:ea typeface="Proxima Nova"/>
                <a:cs typeface="Proxima Nova"/>
                <a:sym typeface="Proxima Nova"/>
              </a:rPr>
              <a:t> Add/Drop &amp; </a:t>
            </a:r>
            <a:r>
              <a:rPr b="1" lang="en-US">
                <a:solidFill>
                  <a:schemeClr val="lt1"/>
                </a:solidFill>
                <a:latin typeface="Proxima Nova"/>
                <a:ea typeface="Proxima Nova"/>
                <a:cs typeface="Proxima Nova"/>
                <a:sym typeface="Proxima Nova"/>
              </a:rPr>
              <a:t>8</a:t>
            </a:r>
            <a:r>
              <a:rPr lang="en-US">
                <a:solidFill>
                  <a:schemeClr val="lt1"/>
                </a:solidFill>
                <a:latin typeface="Proxima Nova"/>
                <a:ea typeface="Proxima Nova"/>
                <a:cs typeface="Proxima Nova"/>
                <a:sym typeface="Proxima Nova"/>
              </a:rPr>
              <a:t> Amplifier sites</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b="1" lang="en-US">
                <a:solidFill>
                  <a:schemeClr val="lt1"/>
                </a:solidFill>
                <a:latin typeface="Proxima Nova"/>
                <a:ea typeface="Proxima Nova"/>
                <a:cs typeface="Proxima Nova"/>
                <a:sym typeface="Proxima Nova"/>
              </a:rPr>
              <a:t>90+</a:t>
            </a:r>
            <a:r>
              <a:rPr lang="en-US">
                <a:solidFill>
                  <a:schemeClr val="lt1"/>
                </a:solidFill>
                <a:latin typeface="Proxima Nova"/>
                <a:ea typeface="Proxima Nova"/>
                <a:cs typeface="Proxima Nova"/>
                <a:sym typeface="Proxima Nova"/>
              </a:rPr>
              <a:t> Optical Services</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US">
                <a:solidFill>
                  <a:schemeClr val="lt1"/>
                </a:solidFill>
                <a:latin typeface="Proxima Nova"/>
                <a:ea typeface="Proxima Nova"/>
                <a:cs typeface="Proxima Nova"/>
                <a:sym typeface="Proxima Nova"/>
              </a:rPr>
              <a:t>Projected Start: July 2026</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US">
                <a:solidFill>
                  <a:schemeClr val="lt1"/>
                </a:solidFill>
                <a:latin typeface="Proxima Nova"/>
                <a:ea typeface="Proxima Nova"/>
                <a:cs typeface="Proxima Nova"/>
                <a:sym typeface="Proxima Nova"/>
              </a:rPr>
              <a:t>Projected End: June 2028</a:t>
            </a:r>
            <a:endParaRPr>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980" name="Google Shape;1980;p132"/>
          <p:cNvSpPr/>
          <p:nvPr/>
        </p:nvSpPr>
        <p:spPr>
          <a:xfrm>
            <a:off x="284725" y="4345075"/>
            <a:ext cx="3726000" cy="270300"/>
          </a:xfrm>
          <a:prstGeom prst="rect">
            <a:avLst/>
          </a:prstGeom>
          <a:solidFill>
            <a:srgbClr val="009BA8"/>
          </a:solidFill>
          <a:ln cap="flat" cmpd="sng" w="9525">
            <a:solidFill>
              <a:srgbClr val="009BA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Proxima Nova"/>
                <a:ea typeface="Proxima Nova"/>
                <a:cs typeface="Proxima Nova"/>
                <a:sym typeface="Proxima Nova"/>
              </a:rPr>
              <a:t>Coastal Route</a:t>
            </a:r>
            <a:endParaRPr b="1">
              <a:solidFill>
                <a:schemeClr val="lt1"/>
              </a:solidFill>
              <a:latin typeface="Proxima Nova"/>
              <a:ea typeface="Proxima Nova"/>
              <a:cs typeface="Proxima Nova"/>
              <a:sym typeface="Proxima Nova"/>
            </a:endParaRPr>
          </a:p>
        </p:txBody>
      </p:sp>
      <p:sp>
        <p:nvSpPr>
          <p:cNvPr id="1981" name="Google Shape;1981;p132"/>
          <p:cNvSpPr/>
          <p:nvPr/>
        </p:nvSpPr>
        <p:spPr>
          <a:xfrm>
            <a:off x="6114675" y="930369"/>
            <a:ext cx="3664200" cy="270300"/>
          </a:xfrm>
          <a:prstGeom prst="rect">
            <a:avLst/>
          </a:prstGeom>
          <a:solidFill>
            <a:srgbClr val="AC592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Proxima Nova"/>
                <a:ea typeface="Proxima Nova"/>
                <a:cs typeface="Proxima Nova"/>
                <a:sym typeface="Proxima Nova"/>
              </a:rPr>
              <a:t>Inland Route</a:t>
            </a:r>
            <a:endParaRPr b="1">
              <a:solidFill>
                <a:schemeClr val="lt1"/>
              </a:solidFill>
              <a:latin typeface="Proxima Nova"/>
              <a:ea typeface="Proxima Nova"/>
              <a:cs typeface="Proxima Nova"/>
              <a:sym typeface="Proxima Nova"/>
            </a:endParaRPr>
          </a:p>
        </p:txBody>
      </p:sp>
      <p:sp>
        <p:nvSpPr>
          <p:cNvPr id="1982" name="Google Shape;1982;p132"/>
          <p:cNvSpPr/>
          <p:nvPr/>
        </p:nvSpPr>
        <p:spPr>
          <a:xfrm>
            <a:off x="4705825" y="5086650"/>
            <a:ext cx="3664200" cy="270300"/>
          </a:xfrm>
          <a:prstGeom prst="rect">
            <a:avLst/>
          </a:prstGeom>
          <a:solidFill>
            <a:srgbClr val="A4A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Proxima Nova"/>
                <a:ea typeface="Proxima Nova"/>
                <a:cs typeface="Proxima Nova"/>
                <a:sym typeface="Proxima Nova"/>
              </a:rPr>
              <a:t>Southern Route</a:t>
            </a:r>
            <a:endParaRPr b="1">
              <a:solidFill>
                <a:schemeClr val="lt1"/>
              </a:solidFill>
              <a:latin typeface="Proxima Nova"/>
              <a:ea typeface="Proxima Nova"/>
              <a:cs typeface="Proxima Nova"/>
              <a:sym typeface="Proxima Nova"/>
            </a:endParaRPr>
          </a:p>
        </p:txBody>
      </p:sp>
      <p:sp>
        <p:nvSpPr>
          <p:cNvPr id="1983" name="Google Shape;1983;p132"/>
          <p:cNvSpPr txBox="1"/>
          <p:nvPr/>
        </p:nvSpPr>
        <p:spPr>
          <a:xfrm>
            <a:off x="10094251" y="5292316"/>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Tijuana</a:t>
            </a:r>
            <a:endParaRPr sz="900">
              <a:solidFill>
                <a:srgbClr val="D9D9D9"/>
              </a:solidFill>
              <a:latin typeface="Proxima Nova Semibold"/>
              <a:ea typeface="Proxima Nova Semibold"/>
              <a:cs typeface="Proxima Nova Semibold"/>
              <a:sym typeface="Proxima Nova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70"/>
          <p:cNvSpPr/>
          <p:nvPr/>
        </p:nvSpPr>
        <p:spPr>
          <a:xfrm>
            <a:off x="-28950" y="-27750"/>
            <a:ext cx="12249900" cy="6913500"/>
          </a:xfrm>
          <a:prstGeom prst="rect">
            <a:avLst/>
          </a:prstGeom>
          <a:solidFill>
            <a:srgbClr val="0F2134"/>
          </a:solidFill>
          <a:ln cap="flat" cmpd="sng" w="9525">
            <a:solidFill>
              <a:srgbClr val="0F213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529" name="Google Shape;529;p70"/>
          <p:cNvPicPr preferRelativeResize="0"/>
          <p:nvPr/>
        </p:nvPicPr>
        <p:blipFill rotWithShape="1">
          <a:blip r:embed="rId3">
            <a:alphaModFix/>
          </a:blip>
          <a:srcRect b="0" l="573" r="573" t="0"/>
          <a:stretch/>
        </p:blipFill>
        <p:spPr>
          <a:xfrm>
            <a:off x="0" y="400095"/>
            <a:ext cx="12192000" cy="648565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7" name="Shape 1987"/>
        <p:cNvGrpSpPr/>
        <p:nvPr/>
      </p:nvGrpSpPr>
      <p:grpSpPr>
        <a:xfrm>
          <a:off x="0" y="0"/>
          <a:ext cx="0" cy="0"/>
          <a:chOff x="0" y="0"/>
          <a:chExt cx="0" cy="0"/>
        </a:xfrm>
      </p:grpSpPr>
      <p:pic>
        <p:nvPicPr>
          <p:cNvPr id="1988" name="Google Shape;1988;p133" title="Screenshot 2025-05-12 at 10.36.19 AM.png"/>
          <p:cNvPicPr preferRelativeResize="0"/>
          <p:nvPr/>
        </p:nvPicPr>
        <p:blipFill rotWithShape="1">
          <a:blip r:embed="rId3">
            <a:alphaModFix/>
          </a:blip>
          <a:srcRect b="1352" l="0" r="0" t="1352"/>
          <a:stretch/>
        </p:blipFill>
        <p:spPr>
          <a:xfrm>
            <a:off x="0" y="50"/>
            <a:ext cx="12192000" cy="6857903"/>
          </a:xfrm>
          <a:prstGeom prst="rect">
            <a:avLst/>
          </a:prstGeom>
          <a:noFill/>
          <a:ln>
            <a:noFill/>
          </a:ln>
        </p:spPr>
      </p:pic>
      <p:grpSp>
        <p:nvGrpSpPr>
          <p:cNvPr id="1989" name="Google Shape;1989;p133"/>
          <p:cNvGrpSpPr/>
          <p:nvPr/>
        </p:nvGrpSpPr>
        <p:grpSpPr>
          <a:xfrm>
            <a:off x="1018630" y="1599800"/>
            <a:ext cx="11477823" cy="3767728"/>
            <a:chOff x="917924" y="2136950"/>
            <a:chExt cx="11477823" cy="3767728"/>
          </a:xfrm>
        </p:grpSpPr>
        <p:sp>
          <p:nvSpPr>
            <p:cNvPr id="1990" name="Google Shape;1990;p133"/>
            <p:cNvSpPr txBox="1"/>
            <p:nvPr/>
          </p:nvSpPr>
          <p:spPr>
            <a:xfrm>
              <a:off x="1846350" y="2136950"/>
              <a:ext cx="1186500" cy="30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Palo Cedro</a:t>
              </a:r>
              <a:endParaRPr sz="900">
                <a:solidFill>
                  <a:srgbClr val="D9D9D9"/>
                </a:solidFill>
                <a:latin typeface="Proxima Nova Semibold"/>
                <a:ea typeface="Proxima Nova Semibold"/>
                <a:cs typeface="Proxima Nova Semibold"/>
                <a:sym typeface="Proxima Nova Semibold"/>
              </a:endParaRPr>
            </a:p>
          </p:txBody>
        </p:sp>
        <p:sp>
          <p:nvSpPr>
            <p:cNvPr id="1991" name="Google Shape;1991;p133"/>
            <p:cNvSpPr txBox="1"/>
            <p:nvPr/>
          </p:nvSpPr>
          <p:spPr>
            <a:xfrm>
              <a:off x="5653691" y="5018509"/>
              <a:ext cx="2064300" cy="4539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r">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Los Angeles</a:t>
              </a:r>
              <a:endParaRPr b="1" sz="1800">
                <a:solidFill>
                  <a:srgbClr val="FFFFFF"/>
                </a:solidFill>
                <a:latin typeface="Proxima Nova"/>
                <a:ea typeface="Proxima Nova"/>
                <a:cs typeface="Proxima Nova"/>
                <a:sym typeface="Proxima Nova"/>
              </a:endParaRPr>
            </a:p>
          </p:txBody>
        </p:sp>
        <p:sp>
          <p:nvSpPr>
            <p:cNvPr id="1992" name="Google Shape;1992;p133"/>
            <p:cNvSpPr txBox="1"/>
            <p:nvPr/>
          </p:nvSpPr>
          <p:spPr>
            <a:xfrm>
              <a:off x="2300375" y="2481975"/>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Chico</a:t>
              </a:r>
              <a:endParaRPr sz="900">
                <a:solidFill>
                  <a:srgbClr val="D9D9D9"/>
                </a:solidFill>
                <a:latin typeface="Proxima Nova Semibold"/>
                <a:ea typeface="Proxima Nova Semibold"/>
                <a:cs typeface="Proxima Nova Semibold"/>
                <a:sym typeface="Proxima Nova Semibold"/>
              </a:endParaRPr>
            </a:p>
          </p:txBody>
        </p:sp>
        <p:sp>
          <p:nvSpPr>
            <p:cNvPr id="1993" name="Google Shape;1993;p133"/>
            <p:cNvSpPr txBox="1"/>
            <p:nvPr/>
          </p:nvSpPr>
          <p:spPr>
            <a:xfrm>
              <a:off x="2814098" y="2965803"/>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Sacramento</a:t>
              </a:r>
              <a:endParaRPr sz="900">
                <a:solidFill>
                  <a:srgbClr val="D9D9D9"/>
                </a:solidFill>
                <a:latin typeface="Proxima Nova Semibold"/>
                <a:ea typeface="Proxima Nova Semibold"/>
                <a:cs typeface="Proxima Nova Semibold"/>
                <a:sym typeface="Proxima Nova Semibold"/>
              </a:endParaRPr>
            </a:p>
          </p:txBody>
        </p:sp>
        <p:sp>
          <p:nvSpPr>
            <p:cNvPr id="1994" name="Google Shape;1994;p133"/>
            <p:cNvSpPr txBox="1"/>
            <p:nvPr/>
          </p:nvSpPr>
          <p:spPr>
            <a:xfrm>
              <a:off x="1757190" y="2796628"/>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Colusa</a:t>
              </a:r>
              <a:endParaRPr sz="900">
                <a:solidFill>
                  <a:srgbClr val="D9D9D9"/>
                </a:solidFill>
                <a:latin typeface="Proxima Nova Semibold"/>
                <a:ea typeface="Proxima Nova Semibold"/>
                <a:cs typeface="Proxima Nova Semibold"/>
                <a:sym typeface="Proxima Nova Semibold"/>
              </a:endParaRPr>
            </a:p>
          </p:txBody>
        </p:sp>
        <p:sp>
          <p:nvSpPr>
            <p:cNvPr id="1995" name="Google Shape;1995;p133"/>
            <p:cNvSpPr txBox="1"/>
            <p:nvPr/>
          </p:nvSpPr>
          <p:spPr>
            <a:xfrm>
              <a:off x="1432051" y="2493877"/>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Corning</a:t>
              </a:r>
              <a:endParaRPr sz="900">
                <a:solidFill>
                  <a:srgbClr val="D9D9D9"/>
                </a:solidFill>
                <a:latin typeface="Proxima Nova Semibold"/>
                <a:ea typeface="Proxima Nova Semibold"/>
                <a:cs typeface="Proxima Nova Semibold"/>
                <a:sym typeface="Proxima Nova Semibold"/>
              </a:endParaRPr>
            </a:p>
          </p:txBody>
        </p:sp>
        <p:sp>
          <p:nvSpPr>
            <p:cNvPr id="1996" name="Google Shape;1996;p133"/>
            <p:cNvSpPr txBox="1"/>
            <p:nvPr/>
          </p:nvSpPr>
          <p:spPr>
            <a:xfrm>
              <a:off x="2346225" y="3470400"/>
              <a:ext cx="1380300" cy="30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Emeryville/Oakland</a:t>
              </a:r>
              <a:endParaRPr sz="900">
                <a:solidFill>
                  <a:srgbClr val="D9D9D9"/>
                </a:solidFill>
                <a:latin typeface="Proxima Nova Semibold"/>
                <a:ea typeface="Proxima Nova Semibold"/>
                <a:cs typeface="Proxima Nova Semibold"/>
                <a:sym typeface="Proxima Nova Semibold"/>
              </a:endParaRPr>
            </a:p>
          </p:txBody>
        </p:sp>
        <p:sp>
          <p:nvSpPr>
            <p:cNvPr id="1997" name="Google Shape;1997;p133"/>
            <p:cNvSpPr txBox="1"/>
            <p:nvPr/>
          </p:nvSpPr>
          <p:spPr>
            <a:xfrm>
              <a:off x="2745850" y="3733630"/>
              <a:ext cx="13803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Sunnyvale</a:t>
              </a:r>
              <a:endParaRPr sz="900">
                <a:solidFill>
                  <a:srgbClr val="D9D9D9"/>
                </a:solidFill>
                <a:latin typeface="Proxima Nova Semibold"/>
                <a:ea typeface="Proxima Nova Semibold"/>
                <a:cs typeface="Proxima Nova Semibold"/>
                <a:sym typeface="Proxima Nova Semibold"/>
              </a:endParaRPr>
            </a:p>
          </p:txBody>
        </p:sp>
        <p:sp>
          <p:nvSpPr>
            <p:cNvPr id="1998" name="Google Shape;1998;p133"/>
            <p:cNvSpPr txBox="1"/>
            <p:nvPr/>
          </p:nvSpPr>
          <p:spPr>
            <a:xfrm>
              <a:off x="2276232" y="3997032"/>
              <a:ext cx="777300" cy="17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Palo Alto</a:t>
              </a:r>
              <a:endParaRPr sz="900">
                <a:solidFill>
                  <a:srgbClr val="D9D9D9"/>
                </a:solidFill>
                <a:latin typeface="Proxima Nova Semibold"/>
                <a:ea typeface="Proxima Nova Semibold"/>
                <a:cs typeface="Proxima Nova Semibold"/>
                <a:sym typeface="Proxima Nova Semibold"/>
              </a:endParaRPr>
            </a:p>
          </p:txBody>
        </p:sp>
        <p:sp>
          <p:nvSpPr>
            <p:cNvPr id="1999" name="Google Shape;1999;p133"/>
            <p:cNvSpPr txBox="1"/>
            <p:nvPr/>
          </p:nvSpPr>
          <p:spPr>
            <a:xfrm>
              <a:off x="917924" y="3813744"/>
              <a:ext cx="1380300" cy="308700"/>
            </a:xfrm>
            <a:prstGeom prst="rect">
              <a:avLst/>
            </a:prstGeom>
            <a:noFill/>
            <a:ln>
              <a:noFill/>
            </a:ln>
          </p:spPr>
          <p:txBody>
            <a:bodyPr anchorCtr="0" anchor="ctr" bIns="91425" lIns="91425" spcFirstLastPara="1" rIns="91425" wrap="square" tIns="91425">
              <a:noAutofit/>
            </a:bodyPr>
            <a:lstStyle/>
            <a:p>
              <a:pPr indent="0" lvl="0" marL="0" rtl="0" algn="r">
                <a:lnSpc>
                  <a:spcPct val="80000"/>
                </a:lnSpc>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San</a:t>
              </a:r>
              <a:br>
                <a:rPr lang="en-US" sz="900">
                  <a:solidFill>
                    <a:srgbClr val="D9D9D9"/>
                  </a:solidFill>
                  <a:latin typeface="Proxima Nova Semibold"/>
                  <a:ea typeface="Proxima Nova Semibold"/>
                  <a:cs typeface="Proxima Nova Semibold"/>
                  <a:sym typeface="Proxima Nova Semibold"/>
                </a:rPr>
              </a:br>
              <a:r>
                <a:rPr lang="en-US" sz="900">
                  <a:solidFill>
                    <a:srgbClr val="D9D9D9"/>
                  </a:solidFill>
                  <a:latin typeface="Proxima Nova Semibold"/>
                  <a:ea typeface="Proxima Nova Semibold"/>
                  <a:cs typeface="Proxima Nova Semibold"/>
                  <a:sym typeface="Proxima Nova Semibold"/>
                </a:rPr>
                <a:t>Francisco</a:t>
              </a:r>
              <a:endParaRPr sz="900">
                <a:solidFill>
                  <a:srgbClr val="D9D9D9"/>
                </a:solidFill>
                <a:latin typeface="Proxima Nova Semibold"/>
                <a:ea typeface="Proxima Nova Semibold"/>
                <a:cs typeface="Proxima Nova Semibold"/>
                <a:sym typeface="Proxima Nova Semibold"/>
              </a:endParaRPr>
            </a:p>
          </p:txBody>
        </p:sp>
        <p:sp>
          <p:nvSpPr>
            <p:cNvPr id="2000" name="Google Shape;2000;p133"/>
            <p:cNvSpPr txBox="1"/>
            <p:nvPr/>
          </p:nvSpPr>
          <p:spPr>
            <a:xfrm>
              <a:off x="3988750" y="3335990"/>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Merced</a:t>
              </a:r>
              <a:endParaRPr sz="900">
                <a:solidFill>
                  <a:srgbClr val="D9D9D9"/>
                </a:solidFill>
                <a:latin typeface="Proxima Nova Semibold"/>
                <a:ea typeface="Proxima Nova Semibold"/>
                <a:cs typeface="Proxima Nova Semibold"/>
                <a:sym typeface="Proxima Nova Semibold"/>
              </a:endParaRPr>
            </a:p>
          </p:txBody>
        </p:sp>
        <p:sp>
          <p:nvSpPr>
            <p:cNvPr id="2001" name="Google Shape;2001;p133"/>
            <p:cNvSpPr txBox="1"/>
            <p:nvPr/>
          </p:nvSpPr>
          <p:spPr>
            <a:xfrm>
              <a:off x="4788967" y="3475211"/>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Fresno</a:t>
              </a:r>
              <a:endParaRPr sz="900">
                <a:solidFill>
                  <a:srgbClr val="D9D9D9"/>
                </a:solidFill>
                <a:latin typeface="Proxima Nova Semibold"/>
                <a:ea typeface="Proxima Nova Semibold"/>
                <a:cs typeface="Proxima Nova Semibold"/>
                <a:sym typeface="Proxima Nova Semibold"/>
              </a:endParaRPr>
            </a:p>
          </p:txBody>
        </p:sp>
        <p:sp>
          <p:nvSpPr>
            <p:cNvPr id="2002" name="Google Shape;2002;p133"/>
            <p:cNvSpPr txBox="1"/>
            <p:nvPr/>
          </p:nvSpPr>
          <p:spPr>
            <a:xfrm>
              <a:off x="6116397" y="4149687"/>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Bakersfield</a:t>
              </a:r>
              <a:endParaRPr sz="900">
                <a:solidFill>
                  <a:srgbClr val="D9D9D9"/>
                </a:solidFill>
                <a:latin typeface="Proxima Nova Semibold"/>
                <a:ea typeface="Proxima Nova Semibold"/>
                <a:cs typeface="Proxima Nova Semibold"/>
                <a:sym typeface="Proxima Nova Semibold"/>
              </a:endParaRPr>
            </a:p>
          </p:txBody>
        </p:sp>
        <p:sp>
          <p:nvSpPr>
            <p:cNvPr id="2003" name="Google Shape;2003;p133"/>
            <p:cNvSpPr txBox="1"/>
            <p:nvPr/>
          </p:nvSpPr>
          <p:spPr>
            <a:xfrm>
              <a:off x="8375828" y="4460374"/>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Riverside</a:t>
              </a:r>
              <a:endParaRPr sz="900">
                <a:solidFill>
                  <a:srgbClr val="D9D9D9"/>
                </a:solidFill>
                <a:latin typeface="Proxima Nova Semibold"/>
                <a:ea typeface="Proxima Nova Semibold"/>
                <a:cs typeface="Proxima Nova Semibold"/>
                <a:sym typeface="Proxima Nova Semibold"/>
              </a:endParaRPr>
            </a:p>
          </p:txBody>
        </p:sp>
        <p:sp>
          <p:nvSpPr>
            <p:cNvPr id="2004" name="Google Shape;2004;p133"/>
            <p:cNvSpPr txBox="1"/>
            <p:nvPr/>
          </p:nvSpPr>
          <p:spPr>
            <a:xfrm>
              <a:off x="9383712" y="4366075"/>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Palm Desert</a:t>
              </a:r>
              <a:endParaRPr sz="900">
                <a:solidFill>
                  <a:srgbClr val="D9D9D9"/>
                </a:solidFill>
                <a:latin typeface="Proxima Nova Semibold"/>
                <a:ea typeface="Proxima Nova Semibold"/>
                <a:cs typeface="Proxima Nova Semibold"/>
                <a:sym typeface="Proxima Nova Semibold"/>
              </a:endParaRPr>
            </a:p>
          </p:txBody>
        </p:sp>
        <p:sp>
          <p:nvSpPr>
            <p:cNvPr id="2005" name="Google Shape;2005;p133"/>
            <p:cNvSpPr txBox="1"/>
            <p:nvPr/>
          </p:nvSpPr>
          <p:spPr>
            <a:xfrm>
              <a:off x="11517947" y="4562991"/>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Yuma</a:t>
              </a:r>
              <a:endParaRPr sz="900">
                <a:solidFill>
                  <a:srgbClr val="D9D9D9"/>
                </a:solidFill>
                <a:latin typeface="Proxima Nova Semibold"/>
                <a:ea typeface="Proxima Nova Semibold"/>
                <a:cs typeface="Proxima Nova Semibold"/>
                <a:sym typeface="Proxima Nova Semibold"/>
              </a:endParaRPr>
            </a:p>
          </p:txBody>
        </p:sp>
        <p:sp>
          <p:nvSpPr>
            <p:cNvPr id="2006" name="Google Shape;2006;p133"/>
            <p:cNvSpPr txBox="1"/>
            <p:nvPr/>
          </p:nvSpPr>
          <p:spPr>
            <a:xfrm>
              <a:off x="10959667" y="5074137"/>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El Centro</a:t>
              </a:r>
              <a:endParaRPr sz="900">
                <a:solidFill>
                  <a:srgbClr val="D9D9D9"/>
                </a:solidFill>
                <a:latin typeface="Proxima Nova Semibold"/>
                <a:ea typeface="Proxima Nova Semibold"/>
                <a:cs typeface="Proxima Nova Semibold"/>
                <a:sym typeface="Proxima Nova Semibold"/>
              </a:endParaRPr>
            </a:p>
          </p:txBody>
        </p:sp>
        <p:sp>
          <p:nvSpPr>
            <p:cNvPr id="2007" name="Google Shape;2007;p133"/>
            <p:cNvSpPr txBox="1"/>
            <p:nvPr/>
          </p:nvSpPr>
          <p:spPr>
            <a:xfrm>
              <a:off x="8251434" y="4917876"/>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Tustin</a:t>
              </a:r>
              <a:endParaRPr sz="900">
                <a:solidFill>
                  <a:srgbClr val="D9D9D9"/>
                </a:solidFill>
                <a:latin typeface="Proxima Nova Semibold"/>
                <a:ea typeface="Proxima Nova Semibold"/>
                <a:cs typeface="Proxima Nova Semibold"/>
                <a:sym typeface="Proxima Nova Semibold"/>
              </a:endParaRPr>
            </a:p>
          </p:txBody>
        </p:sp>
        <p:sp>
          <p:nvSpPr>
            <p:cNvPr id="2008" name="Google Shape;2008;p133"/>
            <p:cNvSpPr txBox="1"/>
            <p:nvPr/>
          </p:nvSpPr>
          <p:spPr>
            <a:xfrm>
              <a:off x="8870462" y="5686578"/>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San Diego</a:t>
              </a:r>
              <a:endParaRPr sz="900">
                <a:solidFill>
                  <a:srgbClr val="D9D9D9"/>
                </a:solidFill>
                <a:latin typeface="Proxima Nova Semibold"/>
                <a:ea typeface="Proxima Nova Semibold"/>
                <a:cs typeface="Proxima Nova Semibold"/>
                <a:sym typeface="Proxima Nova Semibold"/>
              </a:endParaRPr>
            </a:p>
          </p:txBody>
        </p:sp>
        <p:sp>
          <p:nvSpPr>
            <p:cNvPr id="2009" name="Google Shape;2009;p133"/>
            <p:cNvSpPr txBox="1"/>
            <p:nvPr/>
          </p:nvSpPr>
          <p:spPr>
            <a:xfrm>
              <a:off x="4686798" y="4750243"/>
              <a:ext cx="1115400" cy="22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San Luis Obispo</a:t>
              </a:r>
              <a:endParaRPr sz="900">
                <a:solidFill>
                  <a:srgbClr val="D9D9D9"/>
                </a:solidFill>
                <a:latin typeface="Proxima Nova Semibold"/>
                <a:ea typeface="Proxima Nova Semibold"/>
                <a:cs typeface="Proxima Nova Semibold"/>
                <a:sym typeface="Proxima Nova Semibold"/>
              </a:endParaRPr>
            </a:p>
          </p:txBody>
        </p:sp>
        <p:sp>
          <p:nvSpPr>
            <p:cNvPr id="2010" name="Google Shape;2010;p133"/>
            <p:cNvSpPr txBox="1"/>
            <p:nvPr/>
          </p:nvSpPr>
          <p:spPr>
            <a:xfrm>
              <a:off x="3597988" y="4152665"/>
              <a:ext cx="1115400" cy="22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Soledad</a:t>
              </a:r>
              <a:endParaRPr sz="900">
                <a:solidFill>
                  <a:srgbClr val="D9D9D9"/>
                </a:solidFill>
                <a:latin typeface="Proxima Nova Semibold"/>
                <a:ea typeface="Proxima Nova Semibold"/>
                <a:cs typeface="Proxima Nova Semibold"/>
                <a:sym typeface="Proxima Nova Semibold"/>
              </a:endParaRPr>
            </a:p>
          </p:txBody>
        </p:sp>
      </p:grpSp>
      <p:sp>
        <p:nvSpPr>
          <p:cNvPr id="2011" name="Google Shape;2011;p133"/>
          <p:cNvSpPr/>
          <p:nvPr/>
        </p:nvSpPr>
        <p:spPr>
          <a:xfrm>
            <a:off x="284725" y="4343725"/>
            <a:ext cx="3726000" cy="1484400"/>
          </a:xfrm>
          <a:prstGeom prst="wedgeRectCallout">
            <a:avLst>
              <a:gd fmla="val 45497" name="adj1"/>
              <a:gd fmla="val -77277" name="adj2"/>
            </a:avLst>
          </a:prstGeom>
          <a:noFill/>
          <a:ln cap="flat" cmpd="sng" w="9525">
            <a:solidFill>
              <a:srgbClr val="009BA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US">
                <a:solidFill>
                  <a:schemeClr val="lt1"/>
                </a:solidFill>
                <a:latin typeface="Proxima Nova"/>
                <a:ea typeface="Proxima Nova"/>
                <a:cs typeface="Proxima Nova"/>
                <a:sym typeface="Proxima Nova"/>
              </a:rPr>
              <a:t>Design &amp; Purchasing </a:t>
            </a:r>
            <a:r>
              <a:rPr lang="en-US">
                <a:solidFill>
                  <a:schemeClr val="accent2"/>
                </a:solidFill>
                <a:latin typeface="Proxima Nova"/>
                <a:ea typeface="Proxima Nova"/>
                <a:cs typeface="Proxima Nova"/>
                <a:sym typeface="Proxima Nova"/>
              </a:rPr>
              <a:t>Completed</a:t>
            </a:r>
            <a:r>
              <a:rPr lang="en-US">
                <a:solidFill>
                  <a:schemeClr val="lt1"/>
                </a:solidFill>
                <a:latin typeface="Proxima Nova"/>
                <a:ea typeface="Proxima Nova"/>
                <a:cs typeface="Proxima Nova"/>
                <a:sym typeface="Proxima Nova"/>
              </a:rPr>
              <a:t> </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US">
                <a:solidFill>
                  <a:schemeClr val="lt1"/>
                </a:solidFill>
                <a:latin typeface="Proxima Nova"/>
                <a:ea typeface="Proxima Nova"/>
                <a:cs typeface="Proxima Nova"/>
                <a:sym typeface="Proxima Nova"/>
              </a:rPr>
              <a:t>Line System Deployment </a:t>
            </a:r>
            <a:r>
              <a:rPr lang="en-US">
                <a:solidFill>
                  <a:schemeClr val="accent2"/>
                </a:solidFill>
                <a:latin typeface="Proxima Nova"/>
                <a:ea typeface="Proxima Nova"/>
                <a:cs typeface="Proxima Nova"/>
                <a:sym typeface="Proxima Nova"/>
              </a:rPr>
              <a:t>Completed</a:t>
            </a:r>
            <a:endParaRPr>
              <a:solidFill>
                <a:schemeClr val="accent2"/>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US">
                <a:solidFill>
                  <a:schemeClr val="lt1"/>
                </a:solidFill>
                <a:latin typeface="Proxima Nova"/>
                <a:ea typeface="Proxima Nova"/>
                <a:cs typeface="Proxima Nova"/>
                <a:sym typeface="Proxima Nova"/>
              </a:rPr>
              <a:t>Service Migration In Progress</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rgbClr val="FFE599"/>
              </a:buClr>
              <a:buSzPts val="1400"/>
              <a:buFont typeface="Proxima Nova"/>
              <a:buChar char="-"/>
            </a:pPr>
            <a:r>
              <a:rPr b="1" lang="en-US">
                <a:solidFill>
                  <a:schemeClr val="accent2"/>
                </a:solidFill>
                <a:latin typeface="Proxima Nova"/>
                <a:ea typeface="Proxima Nova"/>
                <a:cs typeface="Proxima Nova"/>
                <a:sym typeface="Proxima Nova"/>
              </a:rPr>
              <a:t>New End Date: August 2025</a:t>
            </a:r>
            <a:r>
              <a:rPr b="1" lang="en-US">
                <a:solidFill>
                  <a:srgbClr val="FFE599"/>
                </a:solidFill>
                <a:latin typeface="Proxima Nova"/>
                <a:ea typeface="Proxima Nova"/>
                <a:cs typeface="Proxima Nova"/>
                <a:sym typeface="Proxima Nova"/>
              </a:rPr>
              <a:t> </a:t>
            </a:r>
            <a:endParaRPr b="1">
              <a:solidFill>
                <a:srgbClr val="FFE599"/>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2012" name="Google Shape;2012;p133"/>
          <p:cNvSpPr/>
          <p:nvPr/>
        </p:nvSpPr>
        <p:spPr>
          <a:xfrm>
            <a:off x="6114675" y="1092569"/>
            <a:ext cx="3664200" cy="1342200"/>
          </a:xfrm>
          <a:prstGeom prst="wedgeRectCallout">
            <a:avLst>
              <a:gd fmla="val -69265" name="adj1"/>
              <a:gd fmla="val 115591" name="adj2"/>
            </a:avLst>
          </a:prstGeom>
          <a:noFill/>
          <a:ln cap="flat" cmpd="sng" w="9525">
            <a:solidFill>
              <a:srgbClr val="AC592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US">
                <a:solidFill>
                  <a:schemeClr val="lt1"/>
                </a:solidFill>
                <a:latin typeface="Proxima Nova"/>
                <a:ea typeface="Proxima Nova"/>
                <a:cs typeface="Proxima Nova"/>
                <a:sym typeface="Proxima Nova"/>
              </a:rPr>
              <a:t>Design &amp; Purchasing </a:t>
            </a:r>
            <a:r>
              <a:rPr lang="en-US">
                <a:solidFill>
                  <a:schemeClr val="accent2"/>
                </a:solidFill>
                <a:latin typeface="Proxima Nova"/>
                <a:ea typeface="Proxima Nova"/>
                <a:cs typeface="Proxima Nova"/>
                <a:sym typeface="Proxima Nova"/>
              </a:rPr>
              <a:t>Completed</a:t>
            </a:r>
            <a:r>
              <a:rPr lang="en-US">
                <a:solidFill>
                  <a:schemeClr val="lt1"/>
                </a:solidFill>
                <a:latin typeface="Proxima Nova"/>
                <a:ea typeface="Proxima Nova"/>
                <a:cs typeface="Proxima Nova"/>
                <a:sym typeface="Proxima Nova"/>
              </a:rPr>
              <a:t> </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US">
                <a:solidFill>
                  <a:schemeClr val="lt1"/>
                </a:solidFill>
                <a:latin typeface="Proxima Nova"/>
                <a:ea typeface="Proxima Nova"/>
                <a:cs typeface="Proxima Nova"/>
                <a:sym typeface="Proxima Nova"/>
              </a:rPr>
              <a:t>Line System Deployment In Progress</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US">
                <a:solidFill>
                  <a:schemeClr val="lt1"/>
                </a:solidFill>
                <a:latin typeface="Proxima Nova"/>
                <a:ea typeface="Proxima Nova"/>
                <a:cs typeface="Proxima Nova"/>
                <a:sym typeface="Proxima Nova"/>
              </a:rPr>
              <a:t>Service Migration Not Started</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accent2"/>
              </a:buClr>
              <a:buSzPts val="1400"/>
              <a:buFont typeface="Proxima Nova"/>
              <a:buChar char="-"/>
            </a:pPr>
            <a:r>
              <a:rPr b="1" lang="en-US">
                <a:solidFill>
                  <a:schemeClr val="accent2"/>
                </a:solidFill>
                <a:latin typeface="Proxima Nova"/>
                <a:ea typeface="Proxima Nova"/>
                <a:cs typeface="Proxima Nova"/>
                <a:sym typeface="Proxima Nova"/>
              </a:rPr>
              <a:t>New End Date: October 2025</a:t>
            </a:r>
            <a:endParaRPr>
              <a:solidFill>
                <a:schemeClr val="accent2"/>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2013" name="Google Shape;2013;p133"/>
          <p:cNvSpPr/>
          <p:nvPr/>
        </p:nvSpPr>
        <p:spPr>
          <a:xfrm>
            <a:off x="4700800" y="5086975"/>
            <a:ext cx="3664200" cy="1484400"/>
          </a:xfrm>
          <a:prstGeom prst="wedgeRectCallout">
            <a:avLst>
              <a:gd fmla="val 68970" name="adj1"/>
              <a:gd fmla="val -64912" name="adj2"/>
            </a:avLst>
          </a:prstGeom>
          <a:noFill/>
          <a:ln cap="flat" cmpd="sng" w="9525">
            <a:solidFill>
              <a:srgbClr val="A4A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lt1"/>
              </a:solidFill>
              <a:latin typeface="Proxima Nova"/>
              <a:ea typeface="Proxima Nova"/>
              <a:cs typeface="Proxima Nova"/>
              <a:sym typeface="Proxima Nova"/>
            </a:endParaRPr>
          </a:p>
          <a:p>
            <a:pPr indent="0" lvl="0" marL="0" rtl="0" algn="ctr">
              <a:spcBef>
                <a:spcPts val="0"/>
              </a:spcBef>
              <a:spcAft>
                <a:spcPts val="0"/>
              </a:spcAft>
              <a:buNone/>
            </a:pPr>
            <a:r>
              <a:t/>
            </a:r>
            <a:endParaRPr b="1">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US">
                <a:solidFill>
                  <a:schemeClr val="lt1"/>
                </a:solidFill>
                <a:latin typeface="Proxima Nova"/>
                <a:ea typeface="Proxima Nova"/>
                <a:cs typeface="Proxima Nova"/>
                <a:sym typeface="Proxima Nova"/>
              </a:rPr>
              <a:t>Design &amp; Purchasing: </a:t>
            </a:r>
            <a:r>
              <a:rPr lang="en-US">
                <a:solidFill>
                  <a:schemeClr val="accent2"/>
                </a:solidFill>
                <a:latin typeface="Proxima Nova"/>
                <a:ea typeface="Proxima Nova"/>
                <a:cs typeface="Proxima Nova"/>
                <a:sym typeface="Proxima Nova"/>
              </a:rPr>
              <a:t>Completed</a:t>
            </a:r>
            <a:r>
              <a:rPr lang="en-US">
                <a:solidFill>
                  <a:schemeClr val="lt1"/>
                </a:solidFill>
                <a:latin typeface="Proxima Nova"/>
                <a:ea typeface="Proxima Nova"/>
                <a:cs typeface="Proxima Nova"/>
                <a:sym typeface="Proxima Nova"/>
              </a:rPr>
              <a:t> </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US">
                <a:solidFill>
                  <a:schemeClr val="lt1"/>
                </a:solidFill>
                <a:latin typeface="Proxima Nova"/>
                <a:ea typeface="Proxima Nova"/>
                <a:cs typeface="Proxima Nova"/>
                <a:sym typeface="Proxima Nova"/>
              </a:rPr>
              <a:t>New Start Date: August 2025</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rgbClr val="FF0000"/>
              </a:buClr>
              <a:buSzPts val="1400"/>
              <a:buFont typeface="Proxima Nova"/>
              <a:buChar char="-"/>
            </a:pPr>
            <a:r>
              <a:rPr b="1" lang="en-US">
                <a:solidFill>
                  <a:schemeClr val="accent2"/>
                </a:solidFill>
                <a:latin typeface="Proxima Nova"/>
                <a:ea typeface="Proxima Nova"/>
                <a:cs typeface="Proxima Nova"/>
                <a:sym typeface="Proxima Nova"/>
              </a:rPr>
              <a:t>New End Date: June 2026</a:t>
            </a:r>
            <a:endParaRPr b="1">
              <a:solidFill>
                <a:srgbClr val="FF0000"/>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2014" name="Google Shape;2014;p133"/>
          <p:cNvSpPr/>
          <p:nvPr/>
        </p:nvSpPr>
        <p:spPr>
          <a:xfrm>
            <a:off x="284725" y="4345075"/>
            <a:ext cx="3726000" cy="270300"/>
          </a:xfrm>
          <a:prstGeom prst="rect">
            <a:avLst/>
          </a:prstGeom>
          <a:solidFill>
            <a:srgbClr val="009BA8"/>
          </a:solidFill>
          <a:ln cap="flat" cmpd="sng" w="9525">
            <a:solidFill>
              <a:srgbClr val="009BA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Proxima Nova"/>
                <a:ea typeface="Proxima Nova"/>
                <a:cs typeface="Proxima Nova"/>
                <a:sym typeface="Proxima Nova"/>
              </a:rPr>
              <a:t>Coastal Route</a:t>
            </a:r>
            <a:endParaRPr b="1">
              <a:solidFill>
                <a:schemeClr val="lt1"/>
              </a:solidFill>
              <a:latin typeface="Proxima Nova"/>
              <a:ea typeface="Proxima Nova"/>
              <a:cs typeface="Proxima Nova"/>
              <a:sym typeface="Proxima Nova"/>
            </a:endParaRPr>
          </a:p>
        </p:txBody>
      </p:sp>
      <p:sp>
        <p:nvSpPr>
          <p:cNvPr id="2015" name="Google Shape;2015;p133"/>
          <p:cNvSpPr/>
          <p:nvPr/>
        </p:nvSpPr>
        <p:spPr>
          <a:xfrm>
            <a:off x="6114675" y="930369"/>
            <a:ext cx="3664200" cy="270300"/>
          </a:xfrm>
          <a:prstGeom prst="rect">
            <a:avLst/>
          </a:prstGeom>
          <a:solidFill>
            <a:srgbClr val="AC592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Proxima Nova"/>
                <a:ea typeface="Proxima Nova"/>
                <a:cs typeface="Proxima Nova"/>
                <a:sym typeface="Proxima Nova"/>
              </a:rPr>
              <a:t>Inland Route</a:t>
            </a:r>
            <a:endParaRPr b="1">
              <a:solidFill>
                <a:schemeClr val="lt1"/>
              </a:solidFill>
              <a:latin typeface="Proxima Nova"/>
              <a:ea typeface="Proxima Nova"/>
              <a:cs typeface="Proxima Nova"/>
              <a:sym typeface="Proxima Nova"/>
            </a:endParaRPr>
          </a:p>
        </p:txBody>
      </p:sp>
      <p:sp>
        <p:nvSpPr>
          <p:cNvPr id="2016" name="Google Shape;2016;p133"/>
          <p:cNvSpPr/>
          <p:nvPr/>
        </p:nvSpPr>
        <p:spPr>
          <a:xfrm>
            <a:off x="4705825" y="5086650"/>
            <a:ext cx="3664200" cy="270300"/>
          </a:xfrm>
          <a:prstGeom prst="rect">
            <a:avLst/>
          </a:prstGeom>
          <a:solidFill>
            <a:srgbClr val="A4A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Proxima Nova"/>
                <a:ea typeface="Proxima Nova"/>
                <a:cs typeface="Proxima Nova"/>
                <a:sym typeface="Proxima Nova"/>
              </a:rPr>
              <a:t>Southern Route</a:t>
            </a:r>
            <a:endParaRPr b="1">
              <a:solidFill>
                <a:schemeClr val="lt1"/>
              </a:solidFill>
              <a:latin typeface="Proxima Nova"/>
              <a:ea typeface="Proxima Nova"/>
              <a:cs typeface="Proxima Nova"/>
              <a:sym typeface="Proxima Nova"/>
            </a:endParaRPr>
          </a:p>
        </p:txBody>
      </p:sp>
      <p:sp>
        <p:nvSpPr>
          <p:cNvPr id="2017" name="Google Shape;2017;p133"/>
          <p:cNvSpPr txBox="1"/>
          <p:nvPr/>
        </p:nvSpPr>
        <p:spPr>
          <a:xfrm>
            <a:off x="10094251" y="5292316"/>
            <a:ext cx="877800" cy="2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D9D9D9"/>
                </a:solidFill>
                <a:latin typeface="Proxima Nova Semibold"/>
                <a:ea typeface="Proxima Nova Semibold"/>
                <a:cs typeface="Proxima Nova Semibold"/>
                <a:sym typeface="Proxima Nova Semibold"/>
              </a:rPr>
              <a:t>Tijuana</a:t>
            </a:r>
            <a:endParaRPr sz="900">
              <a:solidFill>
                <a:srgbClr val="D9D9D9"/>
              </a:solidFill>
              <a:latin typeface="Proxima Nova Semibold"/>
              <a:ea typeface="Proxima Nova Semibold"/>
              <a:cs typeface="Proxima Nova Semibold"/>
              <a:sym typeface="Proxima Nova Semibold"/>
            </a:endParaRPr>
          </a:p>
        </p:txBody>
      </p:sp>
      <p:sp>
        <p:nvSpPr>
          <p:cNvPr id="2018" name="Google Shape;2018;p133"/>
          <p:cNvSpPr txBox="1"/>
          <p:nvPr/>
        </p:nvSpPr>
        <p:spPr>
          <a:xfrm>
            <a:off x="284718" y="176677"/>
            <a:ext cx="59643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lt1"/>
                </a:solidFill>
                <a:latin typeface="Proxima Nova"/>
                <a:ea typeface="Proxima Nova"/>
                <a:cs typeface="Proxima Nova"/>
                <a:sym typeface="Proxima Nova"/>
              </a:rPr>
              <a:t>NGI Optical Roadmap Improvements</a:t>
            </a:r>
            <a:endParaRPr b="1" sz="2400">
              <a:solidFill>
                <a:schemeClr val="lt1"/>
              </a:solidFill>
              <a:latin typeface="Proxima Nova"/>
              <a:ea typeface="Proxima Nova"/>
              <a:cs typeface="Proxima Nova"/>
              <a:sym typeface="Proxima Nova"/>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3" name="Shape 2023"/>
        <p:cNvGrpSpPr/>
        <p:nvPr/>
      </p:nvGrpSpPr>
      <p:grpSpPr>
        <a:xfrm>
          <a:off x="0" y="0"/>
          <a:ext cx="0" cy="0"/>
          <a:chOff x="0" y="0"/>
          <a:chExt cx="0" cy="0"/>
        </a:xfrm>
      </p:grpSpPr>
      <p:sp>
        <p:nvSpPr>
          <p:cNvPr id="2024" name="Google Shape;2024;p134"/>
          <p:cNvSpPr/>
          <p:nvPr/>
        </p:nvSpPr>
        <p:spPr>
          <a:xfrm>
            <a:off x="6100477" y="3847750"/>
            <a:ext cx="4962000" cy="2691900"/>
          </a:xfrm>
          <a:prstGeom prst="roundRect">
            <a:avLst>
              <a:gd fmla="val 5556" name="adj"/>
            </a:avLst>
          </a:prstGeom>
          <a:solidFill>
            <a:srgbClr val="01204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2025" name="Google Shape;2025;p134"/>
          <p:cNvSpPr/>
          <p:nvPr/>
        </p:nvSpPr>
        <p:spPr>
          <a:xfrm>
            <a:off x="1128257" y="3847750"/>
            <a:ext cx="4500900" cy="2691900"/>
          </a:xfrm>
          <a:prstGeom prst="roundRect">
            <a:avLst>
              <a:gd fmla="val 5556"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2026" name="Google Shape;2026;p134"/>
          <p:cNvSpPr txBox="1"/>
          <p:nvPr>
            <p:ph type="title"/>
          </p:nvPr>
        </p:nvSpPr>
        <p:spPr>
          <a:xfrm>
            <a:off x="371049" y="0"/>
            <a:ext cx="11620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NGI Routers - Overview &amp; Status </a:t>
            </a:r>
            <a:endParaRPr/>
          </a:p>
        </p:txBody>
      </p:sp>
      <p:sp>
        <p:nvSpPr>
          <p:cNvPr id="2027" name="Google Shape;2027;p134"/>
          <p:cNvSpPr txBox="1"/>
          <p:nvPr/>
        </p:nvSpPr>
        <p:spPr>
          <a:xfrm>
            <a:off x="1034200" y="1325700"/>
            <a:ext cx="10739700" cy="24681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Current 400G-Based Backbone Router: Juniper MX10008</a:t>
            </a:r>
            <a:endParaRPr sz="2400">
              <a:solidFill>
                <a:schemeClr val="dk1"/>
              </a:solidFill>
              <a:latin typeface="Calibri"/>
              <a:ea typeface="Calibri"/>
              <a:cs typeface="Calibri"/>
              <a:sym typeface="Calibri"/>
            </a:endParaRPr>
          </a:p>
          <a:p>
            <a:pPr indent="-355600" lvl="1" marL="914400" marR="0" rtl="0" algn="l">
              <a:lnSpc>
                <a:spcPct val="115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Does not support 800G services today</a:t>
            </a:r>
            <a:endParaRPr sz="2000">
              <a:solidFill>
                <a:schemeClr val="dk1"/>
              </a:solidFill>
              <a:latin typeface="Calibri"/>
              <a:ea typeface="Calibri"/>
              <a:cs typeface="Calibri"/>
              <a:sym typeface="Calibri"/>
            </a:endParaRPr>
          </a:p>
          <a:p>
            <a:pPr indent="-381000" lvl="0" marL="457200" marR="0" rtl="0" algn="l">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Next-Gen 800G-Based Backbone Router: </a:t>
            </a:r>
            <a:r>
              <a:rPr b="1" lang="en-US" sz="2400">
                <a:solidFill>
                  <a:schemeClr val="dk1"/>
                </a:solidFill>
                <a:latin typeface="Calibri"/>
                <a:ea typeface="Calibri"/>
                <a:cs typeface="Calibri"/>
                <a:sym typeface="Calibri"/>
              </a:rPr>
              <a:t>Juniper PTX10002</a:t>
            </a:r>
            <a:endParaRPr b="1" sz="2400">
              <a:solidFill>
                <a:schemeClr val="dk1"/>
              </a:solidFill>
              <a:latin typeface="Calibri"/>
              <a:ea typeface="Calibri"/>
              <a:cs typeface="Calibri"/>
              <a:sym typeface="Calibri"/>
            </a:endParaRPr>
          </a:p>
          <a:p>
            <a:pPr indent="-355600" lvl="1" marL="914400" marR="0" rtl="0" algn="l">
              <a:lnSpc>
                <a:spcPct val="115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Native </a:t>
            </a:r>
            <a:r>
              <a:rPr lang="en-US" sz="2000">
                <a:solidFill>
                  <a:schemeClr val="dk1"/>
                </a:solidFill>
                <a:latin typeface="Calibri"/>
                <a:ea typeface="Calibri"/>
                <a:cs typeface="Calibri"/>
                <a:sym typeface="Calibri"/>
              </a:rPr>
              <a:t>800G</a:t>
            </a:r>
            <a:r>
              <a:rPr lang="en-US" sz="2000">
                <a:solidFill>
                  <a:schemeClr val="dk1"/>
                </a:solidFill>
                <a:latin typeface="Calibri"/>
                <a:ea typeface="Calibri"/>
                <a:cs typeface="Calibri"/>
                <a:sym typeface="Calibri"/>
              </a:rPr>
              <a:t> support</a:t>
            </a:r>
            <a:endParaRPr sz="2000">
              <a:solidFill>
                <a:schemeClr val="dk1"/>
              </a:solidFill>
              <a:latin typeface="Calibri"/>
              <a:ea typeface="Calibri"/>
              <a:cs typeface="Calibri"/>
              <a:sym typeface="Calibri"/>
            </a:endParaRPr>
          </a:p>
          <a:p>
            <a:pPr indent="-355600" lvl="1" marL="914400" marR="0" rtl="0" algn="l">
              <a:lnSpc>
                <a:spcPct val="115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Distributed design offers greater flexibility and cost-effective upgrade cycles</a:t>
            </a:r>
            <a:endParaRPr sz="2000">
              <a:solidFill>
                <a:schemeClr val="dk1"/>
              </a:solidFill>
              <a:latin typeface="Calibri"/>
              <a:ea typeface="Calibri"/>
              <a:cs typeface="Calibri"/>
              <a:sym typeface="Calibri"/>
            </a:endParaRPr>
          </a:p>
          <a:p>
            <a:pPr indent="-355600" lvl="1" marL="914400" marR="0" rtl="0" algn="l">
              <a:lnSpc>
                <a:spcPct val="115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Automation leveraged to offset the more complex topology</a:t>
            </a:r>
            <a:endParaRPr sz="2000">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2028" name="Google Shape;2028;p134"/>
          <p:cNvPicPr preferRelativeResize="0"/>
          <p:nvPr/>
        </p:nvPicPr>
        <p:blipFill>
          <a:blip r:embed="rId3">
            <a:alphaModFix/>
          </a:blip>
          <a:stretch>
            <a:fillRect/>
          </a:stretch>
        </p:blipFill>
        <p:spPr>
          <a:xfrm>
            <a:off x="6270645" y="4872850"/>
            <a:ext cx="2243675" cy="641700"/>
          </a:xfrm>
          <a:prstGeom prst="rect">
            <a:avLst/>
          </a:prstGeom>
          <a:noFill/>
          <a:ln>
            <a:noFill/>
          </a:ln>
          <a:effectLst>
            <a:outerShdw blurRad="57150" rotWithShape="0" algn="bl" dir="5400000" dist="19050">
              <a:srgbClr val="000000">
                <a:alpha val="50000"/>
              </a:srgbClr>
            </a:outerShdw>
          </a:effectLst>
        </p:spPr>
      </p:pic>
      <p:pic>
        <p:nvPicPr>
          <p:cNvPr id="2029" name="Google Shape;2029;p134" title="400G-Platform.png"/>
          <p:cNvPicPr preferRelativeResize="0"/>
          <p:nvPr/>
        </p:nvPicPr>
        <p:blipFill rotWithShape="1">
          <a:blip r:embed="rId4">
            <a:alphaModFix/>
          </a:blip>
          <a:srcRect b="0" l="3104" r="3113" t="0"/>
          <a:stretch/>
        </p:blipFill>
        <p:spPr>
          <a:xfrm>
            <a:off x="1344482" y="4404075"/>
            <a:ext cx="1602349" cy="1996450"/>
          </a:xfrm>
          <a:prstGeom prst="rect">
            <a:avLst/>
          </a:prstGeom>
          <a:noFill/>
          <a:ln>
            <a:noFill/>
          </a:ln>
          <a:effectLst>
            <a:outerShdw blurRad="57150" rotWithShape="0" algn="bl" dir="5400000" dist="19050">
              <a:srgbClr val="000000">
                <a:alpha val="50000"/>
              </a:srgbClr>
            </a:outerShdw>
          </a:effectLst>
        </p:spPr>
      </p:pic>
      <p:sp>
        <p:nvSpPr>
          <p:cNvPr id="2030" name="Google Shape;2030;p134"/>
          <p:cNvSpPr/>
          <p:nvPr/>
        </p:nvSpPr>
        <p:spPr>
          <a:xfrm>
            <a:off x="2946827" y="4362500"/>
            <a:ext cx="2970000" cy="1775400"/>
          </a:xfrm>
          <a:prstGeom prst="roundRect">
            <a:avLst>
              <a:gd fmla="val 9161" name="adj"/>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rPr b="1" lang="en-US" sz="1500">
                <a:solidFill>
                  <a:schemeClr val="lt1"/>
                </a:solidFill>
                <a:latin typeface="Proxima Nova"/>
                <a:ea typeface="Proxima Nova"/>
                <a:cs typeface="Proxima Nova"/>
                <a:sym typeface="Proxima Nova"/>
              </a:rPr>
              <a:t>Juniper MX10008</a:t>
            </a:r>
            <a:endParaRPr b="1" sz="1500">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200">
              <a:solidFill>
                <a:schemeClr val="lt1"/>
              </a:solidFill>
              <a:latin typeface="Proxima Nova Semibold"/>
              <a:ea typeface="Proxima Nova Semibold"/>
              <a:cs typeface="Proxima Nova Semibold"/>
              <a:sym typeface="Proxima Nova Semibold"/>
            </a:endParaRPr>
          </a:p>
          <a:p>
            <a:pPr indent="-155702" lvl="0" marL="164592" marR="0" rtl="0" algn="l">
              <a:lnSpc>
                <a:spcPct val="120000"/>
              </a:lnSpc>
              <a:spcBef>
                <a:spcPts val="0"/>
              </a:spcBef>
              <a:spcAft>
                <a:spcPts val="0"/>
              </a:spcAft>
              <a:buClr>
                <a:schemeClr val="lt1"/>
              </a:buClr>
              <a:buSzPts val="1300"/>
              <a:buFont typeface="Proxima Nova Semibold"/>
              <a:buChar char="●"/>
            </a:pPr>
            <a:r>
              <a:rPr lang="en-US" sz="1300">
                <a:solidFill>
                  <a:schemeClr val="lt1"/>
                </a:solidFill>
                <a:latin typeface="Proxima Nova Semibold"/>
                <a:ea typeface="Proxima Nova Semibold"/>
                <a:cs typeface="Proxima Nova Semibold"/>
                <a:sym typeface="Proxima Nova Semibold"/>
              </a:rPr>
              <a:t>Native 100G / 400G Support</a:t>
            </a:r>
            <a:endParaRPr sz="1300">
              <a:solidFill>
                <a:schemeClr val="lt1"/>
              </a:solidFill>
              <a:latin typeface="Proxima Nova Semibold"/>
              <a:ea typeface="Proxima Nova Semibold"/>
              <a:cs typeface="Proxima Nova Semibold"/>
              <a:sym typeface="Proxima Nova Semibold"/>
            </a:endParaRPr>
          </a:p>
          <a:p>
            <a:pPr indent="-73152" lvl="0" marL="164592" marR="0" rtl="0" algn="l">
              <a:lnSpc>
                <a:spcPct val="120000"/>
              </a:lnSpc>
              <a:spcBef>
                <a:spcPts val="0"/>
              </a:spcBef>
              <a:spcAft>
                <a:spcPts val="0"/>
              </a:spcAft>
              <a:buNone/>
            </a:pPr>
            <a:r>
              <a:t/>
            </a:r>
            <a:endParaRPr sz="400">
              <a:solidFill>
                <a:schemeClr val="lt1"/>
              </a:solidFill>
              <a:latin typeface="Proxima Nova Semibold"/>
              <a:ea typeface="Proxima Nova Semibold"/>
              <a:cs typeface="Proxima Nova Semibold"/>
              <a:sym typeface="Proxima Nova Semibold"/>
            </a:endParaRPr>
          </a:p>
          <a:p>
            <a:pPr indent="-155702" lvl="0" marL="164592" marR="0" rtl="0" algn="l">
              <a:lnSpc>
                <a:spcPct val="120000"/>
              </a:lnSpc>
              <a:spcBef>
                <a:spcPts val="0"/>
              </a:spcBef>
              <a:spcAft>
                <a:spcPts val="0"/>
              </a:spcAft>
              <a:buClr>
                <a:schemeClr val="lt1"/>
              </a:buClr>
              <a:buSzPts val="1300"/>
              <a:buFont typeface="Proxima Nova Semibold"/>
              <a:buChar char="●"/>
            </a:pPr>
            <a:r>
              <a:rPr lang="en-US" sz="1300">
                <a:solidFill>
                  <a:schemeClr val="lt1"/>
                </a:solidFill>
                <a:latin typeface="Proxima Nova Semibold"/>
                <a:ea typeface="Proxima Nova Semibold"/>
                <a:cs typeface="Proxima Nova Semibold"/>
                <a:sym typeface="Proxima Nova Semibold"/>
              </a:rPr>
              <a:t>Modular Linecards and</a:t>
            </a:r>
            <a:br>
              <a:rPr lang="en-US" sz="1300">
                <a:solidFill>
                  <a:schemeClr val="lt1"/>
                </a:solidFill>
                <a:latin typeface="Proxima Nova Semibold"/>
                <a:ea typeface="Proxima Nova Semibold"/>
                <a:cs typeface="Proxima Nova Semibold"/>
                <a:sym typeface="Proxima Nova Semibold"/>
              </a:rPr>
            </a:br>
            <a:r>
              <a:rPr lang="en-US" sz="1300">
                <a:solidFill>
                  <a:schemeClr val="lt1"/>
                </a:solidFill>
                <a:latin typeface="Proxima Nova Semibold"/>
                <a:ea typeface="Proxima Nova Semibold"/>
                <a:cs typeface="Proxima Nova Semibold"/>
                <a:sym typeface="Proxima Nova Semibold"/>
              </a:rPr>
              <a:t>Routing Engines</a:t>
            </a:r>
            <a:endParaRPr sz="1300">
              <a:solidFill>
                <a:schemeClr val="lt1"/>
              </a:solidFill>
              <a:latin typeface="Proxima Nova Semibold"/>
              <a:ea typeface="Proxima Nova Semibold"/>
              <a:cs typeface="Proxima Nova Semibold"/>
              <a:sym typeface="Proxima Nova Semibold"/>
            </a:endParaRPr>
          </a:p>
          <a:p>
            <a:pPr indent="-73152" lvl="0" marL="164592" marR="0" rtl="0" algn="l">
              <a:lnSpc>
                <a:spcPct val="120000"/>
              </a:lnSpc>
              <a:spcBef>
                <a:spcPts val="0"/>
              </a:spcBef>
              <a:spcAft>
                <a:spcPts val="0"/>
              </a:spcAft>
              <a:buNone/>
            </a:pPr>
            <a:r>
              <a:t/>
            </a:r>
            <a:endParaRPr sz="300">
              <a:solidFill>
                <a:schemeClr val="lt1"/>
              </a:solidFill>
              <a:latin typeface="Proxima Nova Semibold"/>
              <a:ea typeface="Proxima Nova Semibold"/>
              <a:cs typeface="Proxima Nova Semibold"/>
              <a:sym typeface="Proxima Nova Semibold"/>
            </a:endParaRPr>
          </a:p>
          <a:p>
            <a:pPr indent="-155702" lvl="0" marL="164592" marR="0" rtl="0" algn="l">
              <a:lnSpc>
                <a:spcPct val="120000"/>
              </a:lnSpc>
              <a:spcBef>
                <a:spcPts val="0"/>
              </a:spcBef>
              <a:spcAft>
                <a:spcPts val="0"/>
              </a:spcAft>
              <a:buClr>
                <a:schemeClr val="lt1"/>
              </a:buClr>
              <a:buSzPts val="1300"/>
              <a:buFont typeface="Proxima Nova Semibold"/>
              <a:buChar char="●"/>
            </a:pPr>
            <a:r>
              <a:rPr lang="en-US" sz="1300">
                <a:solidFill>
                  <a:schemeClr val="lt1"/>
                </a:solidFill>
                <a:latin typeface="Proxima Nova Semibold"/>
                <a:ea typeface="Proxima Nova Semibold"/>
                <a:cs typeface="Proxima Nova Semibold"/>
                <a:sym typeface="Proxima Nova Semibold"/>
              </a:rPr>
              <a:t>Monolithic Design</a:t>
            </a:r>
            <a:r>
              <a:rPr lang="en-US" sz="1300">
                <a:solidFill>
                  <a:schemeClr val="lt1"/>
                </a:solidFill>
                <a:latin typeface="Proxima Nova Semibold"/>
                <a:ea typeface="Proxima Nova Semibold"/>
                <a:cs typeface="Proxima Nova Semibold"/>
                <a:sym typeface="Proxima Nova Semibold"/>
              </a:rPr>
              <a:t>  </a:t>
            </a:r>
            <a:endParaRPr sz="1200">
              <a:solidFill>
                <a:schemeClr val="lt1"/>
              </a:solidFill>
              <a:latin typeface="Proxima Nova Semibold"/>
              <a:ea typeface="Proxima Nova Semibold"/>
              <a:cs typeface="Proxima Nova Semibold"/>
              <a:sym typeface="Proxima Nova Semibold"/>
            </a:endParaRPr>
          </a:p>
        </p:txBody>
      </p:sp>
      <p:sp>
        <p:nvSpPr>
          <p:cNvPr id="2031" name="Google Shape;2031;p134"/>
          <p:cNvSpPr txBox="1"/>
          <p:nvPr/>
        </p:nvSpPr>
        <p:spPr>
          <a:xfrm>
            <a:off x="1946357" y="3869907"/>
            <a:ext cx="2864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u="sng">
                <a:solidFill>
                  <a:schemeClr val="lt1"/>
                </a:solidFill>
                <a:latin typeface="Proxima Nova"/>
                <a:ea typeface="Proxima Nova"/>
                <a:cs typeface="Proxima Nova"/>
                <a:sym typeface="Proxima Nova"/>
              </a:rPr>
              <a:t>400G-Based Platform</a:t>
            </a:r>
            <a:endParaRPr b="1" sz="2000" u="sng">
              <a:solidFill>
                <a:schemeClr val="lt1"/>
              </a:solidFill>
              <a:latin typeface="Proxima Nova"/>
              <a:ea typeface="Proxima Nova"/>
              <a:cs typeface="Proxima Nova"/>
              <a:sym typeface="Proxima Nova"/>
            </a:endParaRPr>
          </a:p>
        </p:txBody>
      </p:sp>
      <p:sp>
        <p:nvSpPr>
          <p:cNvPr id="2032" name="Google Shape;2032;p134"/>
          <p:cNvSpPr txBox="1"/>
          <p:nvPr/>
        </p:nvSpPr>
        <p:spPr>
          <a:xfrm>
            <a:off x="6952332" y="3882575"/>
            <a:ext cx="2797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u="sng">
                <a:solidFill>
                  <a:schemeClr val="lt1"/>
                </a:solidFill>
                <a:latin typeface="Proxima Nova"/>
                <a:ea typeface="Proxima Nova"/>
                <a:cs typeface="Proxima Nova"/>
                <a:sym typeface="Proxima Nova"/>
              </a:rPr>
              <a:t>800G-Based Platform</a:t>
            </a:r>
            <a:endParaRPr b="1" sz="2000" u="sng">
              <a:solidFill>
                <a:schemeClr val="lt2"/>
              </a:solidFill>
              <a:latin typeface="Proxima Nova"/>
              <a:ea typeface="Proxima Nova"/>
              <a:cs typeface="Proxima Nova"/>
              <a:sym typeface="Proxima Nova"/>
            </a:endParaRPr>
          </a:p>
        </p:txBody>
      </p:sp>
      <p:sp>
        <p:nvSpPr>
          <p:cNvPr id="2033" name="Google Shape;2033;p134"/>
          <p:cNvSpPr/>
          <p:nvPr/>
        </p:nvSpPr>
        <p:spPr>
          <a:xfrm>
            <a:off x="8555781" y="4371035"/>
            <a:ext cx="2548200" cy="1775400"/>
          </a:xfrm>
          <a:prstGeom prst="roundRect">
            <a:avLst>
              <a:gd fmla="val 9122" name="adj"/>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rPr b="1" lang="en-US" sz="1500">
                <a:solidFill>
                  <a:schemeClr val="lt1"/>
                </a:solidFill>
                <a:latin typeface="Proxima Nova"/>
                <a:ea typeface="Proxima Nova"/>
                <a:cs typeface="Proxima Nova"/>
                <a:sym typeface="Proxima Nova"/>
              </a:rPr>
              <a:t>Juniper PTX10002</a:t>
            </a:r>
            <a:endParaRPr b="1">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b="1">
              <a:solidFill>
                <a:schemeClr val="lt1"/>
              </a:solidFill>
              <a:latin typeface="Proxima Nova"/>
              <a:ea typeface="Proxima Nova"/>
              <a:cs typeface="Proxima Nova"/>
              <a:sym typeface="Proxima Nova"/>
            </a:endParaRPr>
          </a:p>
          <a:p>
            <a:pPr indent="-155702" lvl="0" marL="164592" marR="0" rtl="0" algn="l">
              <a:lnSpc>
                <a:spcPct val="120000"/>
              </a:lnSpc>
              <a:spcBef>
                <a:spcPts val="0"/>
              </a:spcBef>
              <a:spcAft>
                <a:spcPts val="0"/>
              </a:spcAft>
              <a:buClr>
                <a:schemeClr val="lt1"/>
              </a:buClr>
              <a:buSzPts val="1300"/>
              <a:buFont typeface="Proxima Nova Semibold"/>
              <a:buChar char="●"/>
            </a:pPr>
            <a:r>
              <a:rPr lang="en-US" sz="1300">
                <a:solidFill>
                  <a:schemeClr val="lt1"/>
                </a:solidFill>
                <a:latin typeface="Proxima Nova Semibold"/>
                <a:ea typeface="Proxima Nova Semibold"/>
                <a:cs typeface="Proxima Nova Semibold"/>
                <a:sym typeface="Proxima Nova Semibold"/>
              </a:rPr>
              <a:t>Native 100G / 400G / 800G Support</a:t>
            </a:r>
            <a:endParaRPr sz="1300">
              <a:solidFill>
                <a:schemeClr val="lt1"/>
              </a:solidFill>
              <a:latin typeface="Proxima Nova Semibold"/>
              <a:ea typeface="Proxima Nova Semibold"/>
              <a:cs typeface="Proxima Nova Semibold"/>
              <a:sym typeface="Proxima Nova Semibold"/>
            </a:endParaRPr>
          </a:p>
          <a:p>
            <a:pPr indent="0" lvl="0" marL="457200" marR="0" rtl="0" algn="l">
              <a:lnSpc>
                <a:spcPct val="120000"/>
              </a:lnSpc>
              <a:spcBef>
                <a:spcPts val="0"/>
              </a:spcBef>
              <a:spcAft>
                <a:spcPts val="0"/>
              </a:spcAft>
              <a:buNone/>
            </a:pPr>
            <a:r>
              <a:t/>
            </a:r>
            <a:endParaRPr sz="300">
              <a:solidFill>
                <a:schemeClr val="lt1"/>
              </a:solidFill>
              <a:latin typeface="Proxima Nova Semibold"/>
              <a:ea typeface="Proxima Nova Semibold"/>
              <a:cs typeface="Proxima Nova Semibold"/>
              <a:sym typeface="Proxima Nova Semibold"/>
            </a:endParaRPr>
          </a:p>
          <a:p>
            <a:pPr indent="-155702" lvl="0" marL="164592" marR="0" rtl="0" algn="l">
              <a:lnSpc>
                <a:spcPct val="120000"/>
              </a:lnSpc>
              <a:spcBef>
                <a:spcPts val="0"/>
              </a:spcBef>
              <a:spcAft>
                <a:spcPts val="0"/>
              </a:spcAft>
              <a:buClr>
                <a:schemeClr val="lt1"/>
              </a:buClr>
              <a:buSzPts val="1300"/>
              <a:buFont typeface="Proxima Nova Semibold"/>
              <a:buChar char="●"/>
            </a:pPr>
            <a:r>
              <a:rPr lang="en-US" sz="1300">
                <a:solidFill>
                  <a:schemeClr val="lt1"/>
                </a:solidFill>
                <a:latin typeface="Proxima Nova Semibold"/>
                <a:ea typeface="Proxima Nova Semibold"/>
                <a:cs typeface="Proxima Nova Semibold"/>
                <a:sym typeface="Proxima Nova Semibold"/>
              </a:rPr>
              <a:t>Chassis-based System</a:t>
            </a:r>
            <a:endParaRPr sz="1300">
              <a:solidFill>
                <a:schemeClr val="lt1"/>
              </a:solidFill>
              <a:latin typeface="Proxima Nova Semibold"/>
              <a:ea typeface="Proxima Nova Semibold"/>
              <a:cs typeface="Proxima Nova Semibold"/>
              <a:sym typeface="Proxima Nova Semibold"/>
            </a:endParaRPr>
          </a:p>
          <a:p>
            <a:pPr indent="0" lvl="0" marL="0" marR="0" rtl="0" algn="l">
              <a:lnSpc>
                <a:spcPct val="120000"/>
              </a:lnSpc>
              <a:spcBef>
                <a:spcPts val="0"/>
              </a:spcBef>
              <a:spcAft>
                <a:spcPts val="0"/>
              </a:spcAft>
              <a:buNone/>
            </a:pPr>
            <a:r>
              <a:t/>
            </a:r>
            <a:endParaRPr sz="300">
              <a:solidFill>
                <a:schemeClr val="lt1"/>
              </a:solidFill>
              <a:latin typeface="Proxima Nova Semibold"/>
              <a:ea typeface="Proxima Nova Semibold"/>
              <a:cs typeface="Proxima Nova Semibold"/>
              <a:sym typeface="Proxima Nova Semibold"/>
            </a:endParaRPr>
          </a:p>
          <a:p>
            <a:pPr indent="-155702" lvl="0" marL="164592" marR="0" rtl="0" algn="l">
              <a:lnSpc>
                <a:spcPct val="120000"/>
              </a:lnSpc>
              <a:spcBef>
                <a:spcPts val="0"/>
              </a:spcBef>
              <a:spcAft>
                <a:spcPts val="0"/>
              </a:spcAft>
              <a:buClr>
                <a:schemeClr val="lt1"/>
              </a:buClr>
              <a:buSzPts val="1300"/>
              <a:buFont typeface="Proxima Nova Semibold"/>
              <a:buChar char="●"/>
            </a:pPr>
            <a:r>
              <a:rPr lang="en-US" sz="1300">
                <a:solidFill>
                  <a:schemeClr val="lt1"/>
                </a:solidFill>
                <a:latin typeface="Proxima Nova Semibold"/>
                <a:ea typeface="Proxima Nova Semibold"/>
                <a:cs typeface="Proxima Nova Semibold"/>
                <a:sym typeface="Proxima Nova Semibold"/>
              </a:rPr>
              <a:t>Distributed Design  </a:t>
            </a:r>
            <a:endParaRPr sz="1300">
              <a:solidFill>
                <a:schemeClr val="lt1"/>
              </a:solidFill>
              <a:latin typeface="Proxima Nova Semibold"/>
              <a:ea typeface="Proxima Nova Semibold"/>
              <a:cs typeface="Proxima Nova Semibold"/>
              <a:sym typeface="Proxima Nova Semibo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8" name="Shape 2038"/>
        <p:cNvGrpSpPr/>
        <p:nvPr/>
      </p:nvGrpSpPr>
      <p:grpSpPr>
        <a:xfrm>
          <a:off x="0" y="0"/>
          <a:ext cx="0" cy="0"/>
          <a:chOff x="0" y="0"/>
          <a:chExt cx="0" cy="0"/>
        </a:xfrm>
      </p:grpSpPr>
      <p:sp>
        <p:nvSpPr>
          <p:cNvPr id="2039" name="Google Shape;2039;p135"/>
          <p:cNvSpPr/>
          <p:nvPr/>
        </p:nvSpPr>
        <p:spPr>
          <a:xfrm>
            <a:off x="5842898" y="4158663"/>
            <a:ext cx="2965800" cy="1960800"/>
          </a:xfrm>
          <a:prstGeom prst="roundRect">
            <a:avLst>
              <a:gd fmla="val 8999" name="adj"/>
            </a:avLst>
          </a:prstGeom>
          <a:solidFill>
            <a:schemeClr val="accent5"/>
          </a:solid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t/>
            </a:r>
            <a:endParaRPr b="1" sz="1800">
              <a:solidFill>
                <a:schemeClr val="lt1"/>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t/>
            </a:r>
            <a:endParaRPr sz="1100">
              <a:solidFill>
                <a:srgbClr val="FFFFFF"/>
              </a:solidFill>
            </a:endParaRPr>
          </a:p>
        </p:txBody>
      </p:sp>
      <p:sp>
        <p:nvSpPr>
          <p:cNvPr id="2040" name="Google Shape;2040;p135"/>
          <p:cNvSpPr txBox="1"/>
          <p:nvPr>
            <p:ph type="title"/>
          </p:nvPr>
        </p:nvSpPr>
        <p:spPr>
          <a:xfrm>
            <a:off x="346300" y="273450"/>
            <a:ext cx="4454400" cy="16002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3600"/>
              <a:t>NGI DWDM</a:t>
            </a:r>
            <a:endParaRPr sz="3600"/>
          </a:p>
          <a:p>
            <a:pPr indent="0" lvl="0" marL="0" rtl="0" algn="l">
              <a:spcBef>
                <a:spcPts val="0"/>
              </a:spcBef>
              <a:spcAft>
                <a:spcPts val="0"/>
              </a:spcAft>
              <a:buNone/>
            </a:pPr>
            <a:r>
              <a:rPr lang="en-US" sz="3600"/>
              <a:t>Solutions</a:t>
            </a:r>
            <a:endParaRPr sz="3600"/>
          </a:p>
        </p:txBody>
      </p:sp>
      <p:sp>
        <p:nvSpPr>
          <p:cNvPr id="2041" name="Google Shape;2041;p135"/>
          <p:cNvSpPr txBox="1"/>
          <p:nvPr>
            <p:ph idx="2" type="body"/>
          </p:nvPr>
        </p:nvSpPr>
        <p:spPr>
          <a:xfrm>
            <a:off x="183650" y="1873650"/>
            <a:ext cx="4731300" cy="4342200"/>
          </a:xfrm>
          <a:prstGeom prst="rect">
            <a:avLst/>
          </a:prstGeom>
        </p:spPr>
        <p:txBody>
          <a:bodyPr anchorCtr="0" anchor="t" bIns="45700" lIns="91425" spcFirstLastPara="1" rIns="91425" wrap="square" tIns="45700">
            <a:noAutofit/>
          </a:bodyPr>
          <a:lstStyle/>
          <a:p>
            <a:pPr indent="-381000" lvl="0" marL="457200" rtl="0" algn="l">
              <a:spcBef>
                <a:spcPts val="1000"/>
              </a:spcBef>
              <a:spcAft>
                <a:spcPts val="0"/>
              </a:spcAft>
              <a:buSzPts val="2400"/>
              <a:buChar char="●"/>
            </a:pPr>
            <a:r>
              <a:rPr lang="en-US" sz="2400"/>
              <a:t>Two options</a:t>
            </a:r>
            <a:endParaRPr sz="2400"/>
          </a:p>
          <a:p>
            <a:pPr indent="-355600" lvl="1" marL="914400" rtl="0" algn="l">
              <a:spcBef>
                <a:spcPts val="0"/>
              </a:spcBef>
              <a:spcAft>
                <a:spcPts val="0"/>
              </a:spcAft>
              <a:buSzPts val="2000"/>
              <a:buChar char="○"/>
            </a:pPr>
            <a:r>
              <a:rPr lang="en-US" sz="2000"/>
              <a:t>Transponder</a:t>
            </a:r>
            <a:endParaRPr sz="2000"/>
          </a:p>
          <a:p>
            <a:pPr indent="-381000" lvl="1" marL="914400" rtl="0" algn="l">
              <a:spcBef>
                <a:spcPts val="0"/>
              </a:spcBef>
              <a:spcAft>
                <a:spcPts val="0"/>
              </a:spcAft>
              <a:buSzPts val="2400"/>
              <a:buChar char="○"/>
            </a:pPr>
            <a:r>
              <a:rPr lang="en-US" sz="2000"/>
              <a:t>DWDM optic</a:t>
            </a:r>
            <a:br>
              <a:rPr lang="en-US" sz="2400"/>
            </a:br>
            <a:endParaRPr sz="2400"/>
          </a:p>
          <a:p>
            <a:pPr indent="-381000" lvl="0" marL="457200" rtl="0" algn="l">
              <a:spcBef>
                <a:spcPts val="0"/>
              </a:spcBef>
              <a:spcAft>
                <a:spcPts val="0"/>
              </a:spcAft>
              <a:buSzPts val="2400"/>
              <a:buChar char="●"/>
            </a:pPr>
            <a:r>
              <a:rPr lang="en-US" sz="2400"/>
              <a:t>Transponders</a:t>
            </a:r>
            <a:endParaRPr sz="2400"/>
          </a:p>
          <a:p>
            <a:pPr indent="-355600" lvl="1" marL="914400" rtl="0" algn="l">
              <a:spcBef>
                <a:spcPts val="0"/>
              </a:spcBef>
              <a:spcAft>
                <a:spcPts val="0"/>
              </a:spcAft>
              <a:buSzPts val="2000"/>
              <a:buChar char="○"/>
            </a:pPr>
            <a:r>
              <a:rPr lang="en-US" sz="2000"/>
              <a:t>Higher </a:t>
            </a:r>
            <a:r>
              <a:rPr lang="en-US" sz="2000">
                <a:solidFill>
                  <a:srgbClr val="FF0000"/>
                </a:solidFill>
              </a:rPr>
              <a:t>cost</a:t>
            </a:r>
            <a:r>
              <a:rPr lang="en-US" sz="2000"/>
              <a:t>, more </a:t>
            </a:r>
            <a:r>
              <a:rPr lang="en-US" sz="2000">
                <a:solidFill>
                  <a:schemeClr val="accent2"/>
                </a:solidFill>
              </a:rPr>
              <a:t>capable</a:t>
            </a:r>
            <a:endParaRPr sz="2000">
              <a:solidFill>
                <a:schemeClr val="accent2"/>
              </a:solidFill>
            </a:endParaRPr>
          </a:p>
          <a:p>
            <a:pPr indent="-355600" lvl="1" marL="914400" rtl="0" algn="l">
              <a:spcBef>
                <a:spcPts val="0"/>
              </a:spcBef>
              <a:spcAft>
                <a:spcPts val="0"/>
              </a:spcAft>
              <a:buSzPts val="2000"/>
              <a:buChar char="○"/>
            </a:pPr>
            <a:r>
              <a:rPr lang="en-US" sz="2000"/>
              <a:t>Best for longer fiber spans</a:t>
            </a:r>
            <a:br>
              <a:rPr lang="en-US" sz="2000"/>
            </a:br>
            <a:endParaRPr sz="2000"/>
          </a:p>
          <a:p>
            <a:pPr indent="-381000" lvl="0" marL="457200" rtl="0" algn="l">
              <a:spcBef>
                <a:spcPts val="0"/>
              </a:spcBef>
              <a:spcAft>
                <a:spcPts val="0"/>
              </a:spcAft>
              <a:buSzPts val="2400"/>
              <a:buChar char="●"/>
            </a:pPr>
            <a:r>
              <a:rPr lang="en-US" sz="2400"/>
              <a:t>DWDM Optics</a:t>
            </a:r>
            <a:endParaRPr sz="2400"/>
          </a:p>
          <a:p>
            <a:pPr indent="-355600" lvl="1" marL="914400" rtl="0" algn="l">
              <a:spcBef>
                <a:spcPts val="0"/>
              </a:spcBef>
              <a:spcAft>
                <a:spcPts val="0"/>
              </a:spcAft>
              <a:buClr>
                <a:schemeClr val="accent5"/>
              </a:buClr>
              <a:buSzPts val="2000"/>
              <a:buChar char="○"/>
            </a:pPr>
            <a:r>
              <a:rPr lang="en-US" sz="2000">
                <a:solidFill>
                  <a:schemeClr val="accent5"/>
                </a:solidFill>
              </a:rPr>
              <a:t>Cost-effective</a:t>
            </a:r>
            <a:endParaRPr sz="2000">
              <a:solidFill>
                <a:schemeClr val="accent5"/>
              </a:solidFill>
            </a:endParaRPr>
          </a:p>
          <a:p>
            <a:pPr indent="-355600" lvl="1" marL="914400" rtl="0" algn="l">
              <a:spcBef>
                <a:spcPts val="0"/>
              </a:spcBef>
              <a:spcAft>
                <a:spcPts val="0"/>
              </a:spcAft>
              <a:buSzPts val="2000"/>
              <a:buChar char="○"/>
            </a:pPr>
            <a:r>
              <a:rPr lang="en-US" sz="2000"/>
              <a:t>Perfect for most of the CalREN fiber spans</a:t>
            </a:r>
            <a:endParaRPr sz="2000"/>
          </a:p>
          <a:p>
            <a:pPr indent="0" lvl="0" marL="0" rtl="0" algn="l">
              <a:spcBef>
                <a:spcPts val="1000"/>
              </a:spcBef>
              <a:spcAft>
                <a:spcPts val="0"/>
              </a:spcAft>
              <a:buNone/>
            </a:pPr>
            <a:r>
              <a:t/>
            </a:r>
            <a:endParaRPr sz="2400"/>
          </a:p>
        </p:txBody>
      </p:sp>
      <p:sp>
        <p:nvSpPr>
          <p:cNvPr id="2042" name="Google Shape;2042;p135"/>
          <p:cNvSpPr txBox="1"/>
          <p:nvPr/>
        </p:nvSpPr>
        <p:spPr>
          <a:xfrm>
            <a:off x="6189448" y="5333163"/>
            <a:ext cx="2175300" cy="3564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FFFFFF"/>
              </a:buClr>
              <a:buSzPts val="2700"/>
              <a:buFont typeface="Calibri"/>
              <a:buNone/>
            </a:pPr>
            <a:r>
              <a:rPr b="1" lang="en-US" sz="1300">
                <a:solidFill>
                  <a:schemeClr val="lt1"/>
                </a:solidFill>
                <a:latin typeface="Calibri"/>
                <a:ea typeface="Calibri"/>
                <a:cs typeface="Calibri"/>
                <a:sym typeface="Calibri"/>
              </a:rPr>
              <a:t>800G DWDM Optic</a:t>
            </a:r>
            <a:endParaRPr b="1" sz="1600">
              <a:solidFill>
                <a:schemeClr val="lt1"/>
              </a:solidFill>
            </a:endParaRPr>
          </a:p>
        </p:txBody>
      </p:sp>
      <p:sp>
        <p:nvSpPr>
          <p:cNvPr id="2043" name="Google Shape;2043;p135"/>
          <p:cNvSpPr txBox="1"/>
          <p:nvPr/>
        </p:nvSpPr>
        <p:spPr>
          <a:xfrm>
            <a:off x="8861573" y="3094963"/>
            <a:ext cx="1756200" cy="3564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FFFFFF"/>
              </a:buClr>
              <a:buSzPts val="2700"/>
              <a:buFont typeface="Calibri"/>
              <a:buNone/>
            </a:pPr>
            <a:r>
              <a:rPr b="1" lang="en-US" sz="1200">
                <a:latin typeface="Calibri"/>
                <a:ea typeface="Calibri"/>
                <a:cs typeface="Calibri"/>
                <a:sym typeface="Calibri"/>
              </a:rPr>
              <a:t>800G-capable Juniper PTX10002</a:t>
            </a:r>
            <a:endParaRPr b="1" sz="1500"/>
          </a:p>
        </p:txBody>
      </p:sp>
      <p:sp>
        <p:nvSpPr>
          <p:cNvPr id="2044" name="Google Shape;2044;p135"/>
          <p:cNvSpPr/>
          <p:nvPr/>
        </p:nvSpPr>
        <p:spPr>
          <a:xfrm>
            <a:off x="5991048" y="5748888"/>
            <a:ext cx="2643000" cy="312900"/>
          </a:xfrm>
          <a:prstGeom prst="roundRect">
            <a:avLst>
              <a:gd fmla="val 16667" name="adj"/>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1300">
                <a:solidFill>
                  <a:schemeClr val="lt1"/>
                </a:solidFill>
              </a:rPr>
              <a:t>(</a:t>
            </a:r>
            <a:r>
              <a:rPr b="1" lang="en-US" sz="1300">
                <a:solidFill>
                  <a:schemeClr val="lt1"/>
                </a:solidFill>
              </a:rPr>
              <a:t>No Transponder Shelf Needed)</a:t>
            </a:r>
            <a:endParaRPr b="1" sz="1300">
              <a:solidFill>
                <a:schemeClr val="lt1"/>
              </a:solidFill>
            </a:endParaRPr>
          </a:p>
        </p:txBody>
      </p:sp>
      <p:cxnSp>
        <p:nvCxnSpPr>
          <p:cNvPr id="2045" name="Google Shape;2045;p135"/>
          <p:cNvCxnSpPr/>
          <p:nvPr/>
        </p:nvCxnSpPr>
        <p:spPr>
          <a:xfrm>
            <a:off x="7325798" y="3374613"/>
            <a:ext cx="0" cy="1605900"/>
          </a:xfrm>
          <a:prstGeom prst="straightConnector1">
            <a:avLst/>
          </a:prstGeom>
          <a:noFill/>
          <a:ln cap="flat" cmpd="sng" w="38100">
            <a:solidFill>
              <a:schemeClr val="accent2"/>
            </a:solidFill>
            <a:prstDash val="solid"/>
            <a:round/>
            <a:headEnd len="med" w="med" type="none"/>
            <a:tailEnd len="med" w="med" type="none"/>
          </a:ln>
        </p:spPr>
      </p:cxnSp>
      <p:sp>
        <p:nvSpPr>
          <p:cNvPr id="2046" name="Google Shape;2046;p135"/>
          <p:cNvSpPr/>
          <p:nvPr/>
        </p:nvSpPr>
        <p:spPr>
          <a:xfrm>
            <a:off x="5509598" y="588539"/>
            <a:ext cx="6195600" cy="1764600"/>
          </a:xfrm>
          <a:prstGeom prst="roundRect">
            <a:avLst>
              <a:gd fmla="val 11526" name="adj"/>
            </a:avLst>
          </a:prstGeom>
          <a:solidFill>
            <a:schemeClr val="lt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US" sz="1800">
                <a:solidFill>
                  <a:schemeClr val="lt1"/>
                </a:solidFill>
                <a:latin typeface="Proxima Nova"/>
                <a:ea typeface="Proxima Nova"/>
                <a:cs typeface="Proxima Nova"/>
                <a:sym typeface="Proxima Nova"/>
              </a:rPr>
              <a:t>OPTION 1 - Transponder</a:t>
            </a:r>
            <a:endParaRPr b="1" sz="1800">
              <a:solidFill>
                <a:schemeClr val="lt1"/>
              </a:solidFill>
              <a:latin typeface="Proxima Nova"/>
              <a:ea typeface="Proxima Nova"/>
              <a:cs typeface="Proxima Nova"/>
              <a:sym typeface="Proxima Nova"/>
            </a:endParaRPr>
          </a:p>
        </p:txBody>
      </p:sp>
      <p:sp>
        <p:nvSpPr>
          <p:cNvPr id="2047" name="Google Shape;2047;p135"/>
          <p:cNvSpPr txBox="1"/>
          <p:nvPr/>
        </p:nvSpPr>
        <p:spPr>
          <a:xfrm>
            <a:off x="8779221" y="1451436"/>
            <a:ext cx="513000" cy="3726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FFFFFF"/>
              </a:buClr>
              <a:buSzPts val="2700"/>
              <a:buFont typeface="Calibri"/>
              <a:buNone/>
            </a:pPr>
            <a:r>
              <a:rPr b="1" lang="en-US" sz="3000">
                <a:solidFill>
                  <a:schemeClr val="lt1"/>
                </a:solidFill>
                <a:latin typeface="Calibri"/>
                <a:ea typeface="Calibri"/>
                <a:cs typeface="Calibri"/>
                <a:sym typeface="Calibri"/>
              </a:rPr>
              <a:t>+</a:t>
            </a:r>
            <a:endParaRPr b="1" sz="3300">
              <a:solidFill>
                <a:schemeClr val="lt1"/>
              </a:solidFill>
            </a:endParaRPr>
          </a:p>
        </p:txBody>
      </p:sp>
      <p:sp>
        <p:nvSpPr>
          <p:cNvPr id="2048" name="Google Shape;2048;p135"/>
          <p:cNvSpPr txBox="1"/>
          <p:nvPr/>
        </p:nvSpPr>
        <p:spPr>
          <a:xfrm>
            <a:off x="9240495" y="980738"/>
            <a:ext cx="2231400" cy="3726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FFFFFF"/>
              </a:buClr>
              <a:buSzPts val="2700"/>
              <a:buFont typeface="Calibri"/>
              <a:buNone/>
            </a:pPr>
            <a:r>
              <a:rPr b="1" lang="en-US" sz="1300">
                <a:solidFill>
                  <a:schemeClr val="lt1"/>
                </a:solidFill>
                <a:latin typeface="Calibri"/>
                <a:ea typeface="Calibri"/>
                <a:cs typeface="Calibri"/>
                <a:sym typeface="Calibri"/>
              </a:rPr>
              <a:t>400G+ Transponder</a:t>
            </a:r>
            <a:endParaRPr b="1" sz="1300">
              <a:solidFill>
                <a:schemeClr val="lt1"/>
              </a:solidFill>
            </a:endParaRPr>
          </a:p>
        </p:txBody>
      </p:sp>
      <p:sp>
        <p:nvSpPr>
          <p:cNvPr id="2049" name="Google Shape;2049;p135"/>
          <p:cNvSpPr txBox="1"/>
          <p:nvPr/>
        </p:nvSpPr>
        <p:spPr>
          <a:xfrm>
            <a:off x="6114977" y="980744"/>
            <a:ext cx="2142900" cy="3726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FFFFFF"/>
              </a:buClr>
              <a:buSzPts val="2700"/>
              <a:buFont typeface="Calibri"/>
              <a:buNone/>
            </a:pPr>
            <a:r>
              <a:rPr b="1" lang="en-US" sz="1300">
                <a:solidFill>
                  <a:schemeClr val="lt1"/>
                </a:solidFill>
                <a:latin typeface="Calibri"/>
                <a:ea typeface="Calibri"/>
                <a:cs typeface="Calibri"/>
                <a:sym typeface="Calibri"/>
              </a:rPr>
              <a:t>NCS1004 Transponder Shelf</a:t>
            </a:r>
            <a:endParaRPr b="1" sz="1300">
              <a:solidFill>
                <a:schemeClr val="lt1"/>
              </a:solidFill>
            </a:endParaRPr>
          </a:p>
        </p:txBody>
      </p:sp>
      <p:pic>
        <p:nvPicPr>
          <p:cNvPr id="2050" name="Google Shape;2050;p135" title="NCS1004-transponders.png"/>
          <p:cNvPicPr preferRelativeResize="0"/>
          <p:nvPr/>
        </p:nvPicPr>
        <p:blipFill rotWithShape="1">
          <a:blip r:embed="rId3">
            <a:alphaModFix/>
          </a:blip>
          <a:srcRect b="0" l="63793" r="0" t="0"/>
          <a:stretch/>
        </p:blipFill>
        <p:spPr>
          <a:xfrm>
            <a:off x="9197322" y="1189238"/>
            <a:ext cx="2430850" cy="957500"/>
          </a:xfrm>
          <a:prstGeom prst="rect">
            <a:avLst/>
          </a:prstGeom>
          <a:noFill/>
          <a:ln>
            <a:noFill/>
          </a:ln>
          <a:effectLst>
            <a:outerShdw blurRad="57150" rotWithShape="0" algn="bl" dir="5400000" dist="19050">
              <a:srgbClr val="000000">
                <a:alpha val="50000"/>
              </a:srgbClr>
            </a:outerShdw>
          </a:effectLst>
        </p:spPr>
      </p:pic>
      <p:cxnSp>
        <p:nvCxnSpPr>
          <p:cNvPr id="2051" name="Google Shape;2051;p135"/>
          <p:cNvCxnSpPr/>
          <p:nvPr/>
        </p:nvCxnSpPr>
        <p:spPr>
          <a:xfrm>
            <a:off x="7330398" y="1949888"/>
            <a:ext cx="0" cy="1139700"/>
          </a:xfrm>
          <a:prstGeom prst="straightConnector1">
            <a:avLst/>
          </a:prstGeom>
          <a:noFill/>
          <a:ln cap="flat" cmpd="sng" w="38100">
            <a:solidFill>
              <a:schemeClr val="accent2"/>
            </a:solidFill>
            <a:prstDash val="solid"/>
            <a:round/>
            <a:headEnd len="med" w="med" type="none"/>
            <a:tailEnd len="med" w="med" type="none"/>
          </a:ln>
        </p:spPr>
      </p:cxnSp>
      <p:pic>
        <p:nvPicPr>
          <p:cNvPr id="2052" name="Google Shape;2052;p135" title="NCS1004-transponders.png"/>
          <p:cNvPicPr preferRelativeResize="0"/>
          <p:nvPr/>
        </p:nvPicPr>
        <p:blipFill rotWithShape="1">
          <a:blip r:embed="rId3">
            <a:alphaModFix/>
          </a:blip>
          <a:srcRect b="0" l="0" r="51446" t="0"/>
          <a:stretch/>
        </p:blipFill>
        <p:spPr>
          <a:xfrm>
            <a:off x="5614873" y="1204763"/>
            <a:ext cx="3271599" cy="960975"/>
          </a:xfrm>
          <a:prstGeom prst="rect">
            <a:avLst/>
          </a:prstGeom>
          <a:noFill/>
          <a:ln>
            <a:noFill/>
          </a:ln>
          <a:effectLst>
            <a:outerShdw blurRad="57150" rotWithShape="0" algn="bl" dir="5400000" dist="19050">
              <a:srgbClr val="000000">
                <a:alpha val="50000"/>
              </a:srgbClr>
            </a:outerShdw>
          </a:effectLst>
        </p:spPr>
      </p:pic>
      <p:pic>
        <p:nvPicPr>
          <p:cNvPr id="2053" name="Google Shape;2053;p135"/>
          <p:cNvPicPr preferRelativeResize="0"/>
          <p:nvPr/>
        </p:nvPicPr>
        <p:blipFill>
          <a:blip r:embed="rId4">
            <a:alphaModFix/>
          </a:blip>
          <a:stretch>
            <a:fillRect/>
          </a:stretch>
        </p:blipFill>
        <p:spPr>
          <a:xfrm>
            <a:off x="5914817" y="2859681"/>
            <a:ext cx="2831175" cy="809700"/>
          </a:xfrm>
          <a:prstGeom prst="rect">
            <a:avLst/>
          </a:prstGeom>
          <a:noFill/>
          <a:ln>
            <a:noFill/>
          </a:ln>
        </p:spPr>
      </p:pic>
      <p:pic>
        <p:nvPicPr>
          <p:cNvPr id="2054" name="Google Shape;2054;p135"/>
          <p:cNvPicPr preferRelativeResize="0"/>
          <p:nvPr/>
        </p:nvPicPr>
        <p:blipFill rotWithShape="1">
          <a:blip r:embed="rId5">
            <a:alphaModFix/>
          </a:blip>
          <a:srcRect b="17798" l="10686" r="10678" t="23127"/>
          <a:stretch/>
        </p:blipFill>
        <p:spPr>
          <a:xfrm>
            <a:off x="6378598" y="4566188"/>
            <a:ext cx="1842551" cy="862875"/>
          </a:xfrm>
          <a:prstGeom prst="rect">
            <a:avLst/>
          </a:prstGeom>
          <a:noFill/>
          <a:ln>
            <a:noFill/>
          </a:ln>
        </p:spPr>
      </p:pic>
      <p:sp>
        <p:nvSpPr>
          <p:cNvPr id="2055" name="Google Shape;2055;p135"/>
          <p:cNvSpPr txBox="1"/>
          <p:nvPr/>
        </p:nvSpPr>
        <p:spPr>
          <a:xfrm>
            <a:off x="5871798" y="4127140"/>
            <a:ext cx="2881500" cy="44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800">
                <a:solidFill>
                  <a:schemeClr val="lt1"/>
                </a:solidFill>
                <a:latin typeface="Proxima Nova"/>
                <a:ea typeface="Proxima Nova"/>
                <a:cs typeface="Proxima Nova"/>
                <a:sym typeface="Proxima Nova"/>
              </a:rPr>
              <a:t>OPTION 2 - DWDM Optics</a:t>
            </a:r>
            <a:endParaRPr sz="2800">
              <a:solidFill>
                <a:srgbClr val="3F3F3F"/>
              </a:solidFill>
              <a:latin typeface="Proxima Nova"/>
              <a:ea typeface="Proxima Nova"/>
              <a:cs typeface="Proxima Nova"/>
              <a:sym typeface="Proxima Nova"/>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0" name="Shape 2060"/>
        <p:cNvGrpSpPr/>
        <p:nvPr/>
      </p:nvGrpSpPr>
      <p:grpSpPr>
        <a:xfrm>
          <a:off x="0" y="0"/>
          <a:ext cx="0" cy="0"/>
          <a:chOff x="0" y="0"/>
          <a:chExt cx="0" cy="0"/>
        </a:xfrm>
      </p:grpSpPr>
      <p:sp>
        <p:nvSpPr>
          <p:cNvPr id="2061" name="Google Shape;2061;p136"/>
          <p:cNvSpPr/>
          <p:nvPr/>
        </p:nvSpPr>
        <p:spPr>
          <a:xfrm>
            <a:off x="7966125" y="5186465"/>
            <a:ext cx="1210800" cy="1217400"/>
          </a:xfrm>
          <a:prstGeom prst="roundRect">
            <a:avLst>
              <a:gd fmla="val 9341" name="adj"/>
            </a:avLst>
          </a:prstGeom>
          <a:solidFill>
            <a:schemeClr val="lt2"/>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lang="en-US">
                <a:solidFill>
                  <a:schemeClr val="lt1"/>
                </a:solidFill>
                <a:latin typeface="Proxima Nova"/>
                <a:ea typeface="Proxima Nova"/>
                <a:cs typeface="Proxima Nova"/>
                <a:sym typeface="Proxima Nova"/>
              </a:rPr>
              <a:t>Tustin</a:t>
            </a:r>
            <a:endParaRPr>
              <a:latin typeface="Proxima Nova"/>
              <a:ea typeface="Proxima Nova"/>
              <a:cs typeface="Proxima Nova"/>
              <a:sym typeface="Proxima Nova"/>
            </a:endParaRPr>
          </a:p>
        </p:txBody>
      </p:sp>
      <p:sp>
        <p:nvSpPr>
          <p:cNvPr id="2062" name="Google Shape;2062;p136"/>
          <p:cNvSpPr/>
          <p:nvPr/>
        </p:nvSpPr>
        <p:spPr>
          <a:xfrm>
            <a:off x="6020088" y="4166177"/>
            <a:ext cx="1210800" cy="2237700"/>
          </a:xfrm>
          <a:prstGeom prst="roundRect">
            <a:avLst>
              <a:gd fmla="val 10644" name="adj"/>
            </a:avLst>
          </a:prstGeom>
          <a:solidFill>
            <a:schemeClr val="lt2"/>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t/>
            </a:r>
            <a:endParaRPr>
              <a:solidFill>
                <a:schemeClr val="lt1"/>
              </a:solidFill>
              <a:latin typeface="Proxima Nova"/>
              <a:ea typeface="Proxima Nova"/>
              <a:cs typeface="Proxima Nova"/>
              <a:sym typeface="Proxima Nova"/>
            </a:endParaRPr>
          </a:p>
        </p:txBody>
      </p:sp>
      <p:sp>
        <p:nvSpPr>
          <p:cNvPr id="2063" name="Google Shape;2063;p136"/>
          <p:cNvSpPr/>
          <p:nvPr/>
        </p:nvSpPr>
        <p:spPr>
          <a:xfrm>
            <a:off x="7941310" y="474902"/>
            <a:ext cx="1210800" cy="1217400"/>
          </a:xfrm>
          <a:prstGeom prst="roundRect">
            <a:avLst>
              <a:gd fmla="val 11159" name="adj"/>
            </a:avLst>
          </a:prstGeom>
          <a:solidFill>
            <a:schemeClr val="lt2"/>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lang="en-US">
                <a:solidFill>
                  <a:schemeClr val="lt1"/>
                </a:solidFill>
                <a:latin typeface="Proxima Nova"/>
                <a:ea typeface="Proxima Nova"/>
                <a:cs typeface="Proxima Nova"/>
                <a:sym typeface="Proxima Nova"/>
              </a:rPr>
              <a:t>Emeryville</a:t>
            </a:r>
            <a:endParaRPr>
              <a:latin typeface="Proxima Nova"/>
              <a:ea typeface="Proxima Nova"/>
              <a:cs typeface="Proxima Nova"/>
              <a:sym typeface="Proxima Nova"/>
            </a:endParaRPr>
          </a:p>
        </p:txBody>
      </p:sp>
      <p:sp>
        <p:nvSpPr>
          <p:cNvPr id="2064" name="Google Shape;2064;p136"/>
          <p:cNvSpPr/>
          <p:nvPr/>
        </p:nvSpPr>
        <p:spPr>
          <a:xfrm>
            <a:off x="9906038" y="474902"/>
            <a:ext cx="1210800" cy="1217400"/>
          </a:xfrm>
          <a:prstGeom prst="roundRect">
            <a:avLst>
              <a:gd fmla="val 9341" name="adj"/>
            </a:avLst>
          </a:prstGeom>
          <a:solidFill>
            <a:schemeClr val="lt2"/>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lang="en-US">
                <a:solidFill>
                  <a:schemeClr val="lt1"/>
                </a:solidFill>
                <a:latin typeface="Proxima Nova"/>
                <a:ea typeface="Proxima Nova"/>
                <a:cs typeface="Proxima Nova"/>
                <a:sym typeface="Proxima Nova"/>
              </a:rPr>
              <a:t>Sacramento</a:t>
            </a:r>
            <a:endParaRPr>
              <a:latin typeface="Proxima Nova"/>
              <a:ea typeface="Proxima Nova"/>
              <a:cs typeface="Proxima Nova"/>
              <a:sym typeface="Proxima Nova"/>
            </a:endParaRPr>
          </a:p>
        </p:txBody>
      </p:sp>
      <p:sp>
        <p:nvSpPr>
          <p:cNvPr id="2065" name="Google Shape;2065;p136"/>
          <p:cNvSpPr/>
          <p:nvPr/>
        </p:nvSpPr>
        <p:spPr>
          <a:xfrm>
            <a:off x="6020100" y="474902"/>
            <a:ext cx="1210800" cy="2237700"/>
          </a:xfrm>
          <a:prstGeom prst="roundRect">
            <a:avLst>
              <a:gd fmla="val 10644" name="adj"/>
            </a:avLst>
          </a:prstGeom>
          <a:solidFill>
            <a:schemeClr val="lt2"/>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lang="en-US">
                <a:solidFill>
                  <a:schemeClr val="lt1"/>
                </a:solidFill>
                <a:latin typeface="Proxima Nova"/>
                <a:ea typeface="Proxima Nova"/>
                <a:cs typeface="Proxima Nova"/>
                <a:sym typeface="Proxima Nova"/>
              </a:rPr>
              <a:t>Sunnyvale</a:t>
            </a:r>
            <a:endParaRPr>
              <a:solidFill>
                <a:schemeClr val="lt1"/>
              </a:solidFill>
              <a:latin typeface="Proxima Nova"/>
              <a:ea typeface="Proxima Nova"/>
              <a:cs typeface="Proxima Nova"/>
              <a:sym typeface="Proxima Nova"/>
            </a:endParaRPr>
          </a:p>
        </p:txBody>
      </p:sp>
      <p:sp>
        <p:nvSpPr>
          <p:cNvPr id="2066" name="Google Shape;2066;p136"/>
          <p:cNvSpPr txBox="1"/>
          <p:nvPr>
            <p:ph type="title"/>
          </p:nvPr>
        </p:nvSpPr>
        <p:spPr>
          <a:xfrm>
            <a:off x="346300" y="273450"/>
            <a:ext cx="4454400" cy="16002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3600"/>
              <a:t>Current Backbone:</a:t>
            </a:r>
            <a:endParaRPr sz="3600"/>
          </a:p>
          <a:p>
            <a:pPr indent="0" lvl="0" marL="0" rtl="0" algn="l">
              <a:spcBef>
                <a:spcPts val="0"/>
              </a:spcBef>
              <a:spcAft>
                <a:spcPts val="0"/>
              </a:spcAft>
              <a:buNone/>
            </a:pPr>
            <a:r>
              <a:rPr lang="en-US" sz="3600"/>
              <a:t>400G-Based</a:t>
            </a:r>
            <a:endParaRPr sz="3600"/>
          </a:p>
        </p:txBody>
      </p:sp>
      <p:sp>
        <p:nvSpPr>
          <p:cNvPr id="2067" name="Google Shape;2067;p136"/>
          <p:cNvSpPr txBox="1"/>
          <p:nvPr>
            <p:ph idx="2" type="body"/>
          </p:nvPr>
        </p:nvSpPr>
        <p:spPr>
          <a:xfrm>
            <a:off x="292100" y="1873650"/>
            <a:ext cx="4457700" cy="4342200"/>
          </a:xfrm>
          <a:prstGeom prst="rect">
            <a:avLst/>
          </a:prstGeom>
        </p:spPr>
        <p:txBody>
          <a:bodyPr anchorCtr="0" anchor="t" bIns="45700" lIns="91425" spcFirstLastPara="1" rIns="91425" wrap="square" tIns="45700">
            <a:noAutofit/>
          </a:bodyPr>
          <a:lstStyle/>
          <a:p>
            <a:pPr indent="-381000" lvl="0" marL="457200" rtl="0" algn="l">
              <a:spcBef>
                <a:spcPts val="1000"/>
              </a:spcBef>
              <a:spcAft>
                <a:spcPts val="0"/>
              </a:spcAft>
              <a:buSzPts val="2400"/>
              <a:buChar char="●"/>
            </a:pPr>
            <a:r>
              <a:rPr lang="en-US" sz="2400"/>
              <a:t>All spans except two are at 2x400G today</a:t>
            </a:r>
            <a:br>
              <a:rPr lang="en-US" sz="2400"/>
            </a:br>
            <a:endParaRPr sz="2400"/>
          </a:p>
          <a:p>
            <a:pPr indent="-381000" lvl="0" marL="457200" rtl="0" algn="l">
              <a:spcBef>
                <a:spcPts val="0"/>
              </a:spcBef>
              <a:spcAft>
                <a:spcPts val="0"/>
              </a:spcAft>
              <a:buSzPts val="2400"/>
              <a:buChar char="●"/>
            </a:pPr>
            <a:r>
              <a:rPr lang="en-US" sz="2400"/>
              <a:t>The remaining spans will be completed June 2025</a:t>
            </a:r>
            <a:br>
              <a:rPr lang="en-US" sz="2400"/>
            </a:br>
            <a:endParaRPr sz="2400"/>
          </a:p>
          <a:p>
            <a:pPr indent="-381000" lvl="0" marL="457200" rtl="0" algn="l">
              <a:spcBef>
                <a:spcPts val="0"/>
              </a:spcBef>
              <a:spcAft>
                <a:spcPts val="0"/>
              </a:spcAft>
              <a:buSzPts val="2400"/>
              <a:buChar char="●"/>
            </a:pPr>
            <a:r>
              <a:rPr lang="en-US" sz="2400"/>
              <a:t>Current design uses MX10008 routers with 400G-based line cards</a:t>
            </a:r>
            <a:endParaRPr sz="2000"/>
          </a:p>
          <a:p>
            <a:pPr indent="0" lvl="0" marL="0" rtl="0" algn="l">
              <a:spcBef>
                <a:spcPts val="1000"/>
              </a:spcBef>
              <a:spcAft>
                <a:spcPts val="0"/>
              </a:spcAft>
              <a:buNone/>
            </a:pPr>
            <a:r>
              <a:t/>
            </a:r>
            <a:endParaRPr sz="2500"/>
          </a:p>
          <a:p>
            <a:pPr indent="0" lvl="0" marL="0" rtl="0" algn="l">
              <a:spcBef>
                <a:spcPts val="1000"/>
              </a:spcBef>
              <a:spcAft>
                <a:spcPts val="0"/>
              </a:spcAft>
              <a:buNone/>
            </a:pPr>
            <a:r>
              <a:t/>
            </a:r>
            <a:endParaRPr sz="2400"/>
          </a:p>
        </p:txBody>
      </p:sp>
      <p:cxnSp>
        <p:nvCxnSpPr>
          <p:cNvPr id="2068" name="Google Shape;2068;p136"/>
          <p:cNvCxnSpPr>
            <a:endCxn id="2069" idx="2"/>
          </p:cNvCxnSpPr>
          <p:nvPr/>
        </p:nvCxnSpPr>
        <p:spPr>
          <a:xfrm flipH="1">
            <a:off x="6625488" y="2374327"/>
            <a:ext cx="6900" cy="2367600"/>
          </a:xfrm>
          <a:prstGeom prst="straightConnector1">
            <a:avLst/>
          </a:prstGeom>
          <a:noFill/>
          <a:ln cap="flat" cmpd="sng" w="38100">
            <a:solidFill>
              <a:srgbClr val="FF9900"/>
            </a:solidFill>
            <a:prstDash val="solid"/>
            <a:round/>
            <a:headEnd len="med" w="med" type="none"/>
            <a:tailEnd len="med" w="med" type="none"/>
          </a:ln>
        </p:spPr>
      </p:cxnSp>
      <p:cxnSp>
        <p:nvCxnSpPr>
          <p:cNvPr id="2070" name="Google Shape;2070;p136"/>
          <p:cNvCxnSpPr/>
          <p:nvPr/>
        </p:nvCxnSpPr>
        <p:spPr>
          <a:xfrm rot="10800000">
            <a:off x="6632450" y="5105552"/>
            <a:ext cx="0" cy="653700"/>
          </a:xfrm>
          <a:prstGeom prst="straightConnector1">
            <a:avLst/>
          </a:prstGeom>
          <a:noFill/>
          <a:ln cap="flat" cmpd="sng" w="38100">
            <a:solidFill>
              <a:srgbClr val="FF9900"/>
            </a:solidFill>
            <a:prstDash val="solid"/>
            <a:round/>
            <a:headEnd len="med" w="med" type="none"/>
            <a:tailEnd len="med" w="med" type="none"/>
          </a:ln>
        </p:spPr>
      </p:cxnSp>
      <p:cxnSp>
        <p:nvCxnSpPr>
          <p:cNvPr id="2071" name="Google Shape;2071;p136"/>
          <p:cNvCxnSpPr/>
          <p:nvPr/>
        </p:nvCxnSpPr>
        <p:spPr>
          <a:xfrm rot="10800000">
            <a:off x="6738125" y="5860277"/>
            <a:ext cx="1761300" cy="0"/>
          </a:xfrm>
          <a:prstGeom prst="straightConnector1">
            <a:avLst/>
          </a:prstGeom>
          <a:noFill/>
          <a:ln cap="flat" cmpd="sng" w="38100">
            <a:solidFill>
              <a:srgbClr val="FF9900"/>
            </a:solidFill>
            <a:prstDash val="solid"/>
            <a:round/>
            <a:headEnd len="med" w="med" type="none"/>
            <a:tailEnd len="med" w="med" type="none"/>
          </a:ln>
        </p:spPr>
      </p:cxnSp>
      <p:cxnSp>
        <p:nvCxnSpPr>
          <p:cNvPr id="2072" name="Google Shape;2072;p136"/>
          <p:cNvCxnSpPr/>
          <p:nvPr/>
        </p:nvCxnSpPr>
        <p:spPr>
          <a:xfrm>
            <a:off x="6632449" y="1515537"/>
            <a:ext cx="0" cy="401400"/>
          </a:xfrm>
          <a:prstGeom prst="straightConnector1">
            <a:avLst/>
          </a:prstGeom>
          <a:noFill/>
          <a:ln cap="flat" cmpd="sng" w="38100">
            <a:solidFill>
              <a:srgbClr val="FF9900"/>
            </a:solidFill>
            <a:prstDash val="solid"/>
            <a:round/>
            <a:headEnd len="med" w="med" type="none"/>
            <a:tailEnd len="med" w="med" type="none"/>
          </a:ln>
        </p:spPr>
      </p:cxnSp>
      <p:cxnSp>
        <p:nvCxnSpPr>
          <p:cNvPr id="2073" name="Google Shape;2073;p136"/>
          <p:cNvCxnSpPr/>
          <p:nvPr/>
        </p:nvCxnSpPr>
        <p:spPr>
          <a:xfrm>
            <a:off x="6720725" y="1152027"/>
            <a:ext cx="1692300" cy="0"/>
          </a:xfrm>
          <a:prstGeom prst="straightConnector1">
            <a:avLst/>
          </a:prstGeom>
          <a:noFill/>
          <a:ln cap="flat" cmpd="sng" w="38100">
            <a:solidFill>
              <a:srgbClr val="FF9900"/>
            </a:solidFill>
            <a:prstDash val="solid"/>
            <a:round/>
            <a:headEnd len="med" w="med" type="none"/>
            <a:tailEnd len="med" w="med" type="none"/>
          </a:ln>
        </p:spPr>
      </p:cxnSp>
      <p:cxnSp>
        <p:nvCxnSpPr>
          <p:cNvPr id="2074" name="Google Shape;2074;p136"/>
          <p:cNvCxnSpPr/>
          <p:nvPr/>
        </p:nvCxnSpPr>
        <p:spPr>
          <a:xfrm>
            <a:off x="8697968" y="1152039"/>
            <a:ext cx="1649400" cy="0"/>
          </a:xfrm>
          <a:prstGeom prst="straightConnector1">
            <a:avLst/>
          </a:prstGeom>
          <a:noFill/>
          <a:ln cap="flat" cmpd="sng" w="38100">
            <a:solidFill>
              <a:srgbClr val="FF9900"/>
            </a:solidFill>
            <a:prstDash val="solid"/>
            <a:round/>
            <a:headEnd len="med" w="med" type="none"/>
            <a:tailEnd len="med" w="med" type="none"/>
          </a:ln>
        </p:spPr>
      </p:cxnSp>
      <p:sp>
        <p:nvSpPr>
          <p:cNvPr id="2069" name="Google Shape;2069;p136"/>
          <p:cNvSpPr txBox="1"/>
          <p:nvPr/>
        </p:nvSpPr>
        <p:spPr>
          <a:xfrm>
            <a:off x="6020088" y="4156927"/>
            <a:ext cx="1210800" cy="585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US">
                <a:solidFill>
                  <a:schemeClr val="lt1"/>
                </a:solidFill>
                <a:latin typeface="Proxima Nova"/>
                <a:ea typeface="Proxima Nova"/>
                <a:cs typeface="Proxima Nova"/>
                <a:sym typeface="Proxima Nova"/>
              </a:rPr>
              <a:t>Los Angeles</a:t>
            </a:r>
            <a:endParaRPr>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3F3F3F"/>
              </a:solidFill>
              <a:latin typeface="Proxima Nova"/>
              <a:ea typeface="Proxima Nova"/>
              <a:cs typeface="Proxima Nova"/>
              <a:sym typeface="Proxima Nova"/>
            </a:endParaRPr>
          </a:p>
        </p:txBody>
      </p:sp>
      <p:sp>
        <p:nvSpPr>
          <p:cNvPr id="2075" name="Google Shape;2075;p136"/>
          <p:cNvSpPr txBox="1"/>
          <p:nvPr/>
        </p:nvSpPr>
        <p:spPr>
          <a:xfrm>
            <a:off x="7074913" y="2849775"/>
            <a:ext cx="29436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a:solidFill>
                  <a:srgbClr val="3F3F3F"/>
                </a:solidFill>
                <a:latin typeface="Proxima Nova"/>
                <a:ea typeface="Proxima Nova"/>
                <a:cs typeface="Proxima Nova"/>
                <a:sym typeface="Proxima Nova"/>
              </a:rPr>
              <a:t>MX10008 2x400G</a:t>
            </a:r>
            <a:br>
              <a:rPr b="1" lang="en-US" sz="2000">
                <a:solidFill>
                  <a:srgbClr val="3F3F3F"/>
                </a:solidFill>
                <a:latin typeface="Proxima Nova"/>
                <a:ea typeface="Proxima Nova"/>
                <a:cs typeface="Proxima Nova"/>
                <a:sym typeface="Proxima Nova"/>
              </a:rPr>
            </a:br>
            <a:r>
              <a:rPr b="1" lang="en-US" sz="2000">
                <a:solidFill>
                  <a:srgbClr val="3F3F3F"/>
                </a:solidFill>
                <a:latin typeface="Proxima Nova"/>
                <a:ea typeface="Proxima Nova"/>
                <a:cs typeface="Proxima Nova"/>
                <a:sym typeface="Proxima Nova"/>
              </a:rPr>
              <a:t>Core Ring</a:t>
            </a:r>
            <a:endParaRPr b="1" sz="2000">
              <a:solidFill>
                <a:srgbClr val="3F3F3F"/>
              </a:solidFill>
              <a:latin typeface="Proxima Nova"/>
              <a:ea typeface="Proxima Nova"/>
              <a:cs typeface="Proxima Nova"/>
              <a:sym typeface="Proxima Nova"/>
            </a:endParaRPr>
          </a:p>
        </p:txBody>
      </p:sp>
      <p:pic>
        <p:nvPicPr>
          <p:cNvPr id="2076" name="Google Shape;2076;p136" title="400G-Platform.png"/>
          <p:cNvPicPr preferRelativeResize="0"/>
          <p:nvPr/>
        </p:nvPicPr>
        <p:blipFill rotWithShape="1">
          <a:blip r:embed="rId3">
            <a:alphaModFix/>
          </a:blip>
          <a:srcRect b="0" l="3104" r="3113" t="0"/>
          <a:stretch/>
        </p:blipFill>
        <p:spPr>
          <a:xfrm>
            <a:off x="6333750" y="833152"/>
            <a:ext cx="583475" cy="726985"/>
          </a:xfrm>
          <a:prstGeom prst="rect">
            <a:avLst/>
          </a:prstGeom>
          <a:noFill/>
          <a:ln>
            <a:noFill/>
          </a:ln>
          <a:effectLst>
            <a:outerShdw blurRad="57150" rotWithShape="0" algn="bl" dir="5400000" dist="19050">
              <a:srgbClr val="000000">
                <a:alpha val="50000"/>
              </a:srgbClr>
            </a:outerShdw>
          </a:effectLst>
        </p:spPr>
      </p:pic>
      <p:pic>
        <p:nvPicPr>
          <p:cNvPr id="2077" name="Google Shape;2077;p136" title="400G-Platform.png"/>
          <p:cNvPicPr preferRelativeResize="0"/>
          <p:nvPr/>
        </p:nvPicPr>
        <p:blipFill rotWithShape="1">
          <a:blip r:embed="rId3">
            <a:alphaModFix/>
          </a:blip>
          <a:srcRect b="0" l="3104" r="3113" t="0"/>
          <a:stretch/>
        </p:blipFill>
        <p:spPr>
          <a:xfrm>
            <a:off x="6333750" y="1829627"/>
            <a:ext cx="583475" cy="726985"/>
          </a:xfrm>
          <a:prstGeom prst="rect">
            <a:avLst/>
          </a:prstGeom>
          <a:noFill/>
          <a:ln>
            <a:noFill/>
          </a:ln>
          <a:effectLst>
            <a:outerShdw blurRad="57150" rotWithShape="0" algn="bl" dir="5400000" dist="19050">
              <a:srgbClr val="000000">
                <a:alpha val="50000"/>
              </a:srgbClr>
            </a:outerShdw>
          </a:effectLst>
        </p:spPr>
      </p:pic>
      <p:pic>
        <p:nvPicPr>
          <p:cNvPr id="2078" name="Google Shape;2078;p136" title="400G-Platform.png"/>
          <p:cNvPicPr preferRelativeResize="0"/>
          <p:nvPr/>
        </p:nvPicPr>
        <p:blipFill rotWithShape="1">
          <a:blip r:embed="rId3">
            <a:alphaModFix/>
          </a:blip>
          <a:srcRect b="0" l="3104" r="3113" t="0"/>
          <a:stretch/>
        </p:blipFill>
        <p:spPr>
          <a:xfrm>
            <a:off x="8275307" y="833152"/>
            <a:ext cx="583475" cy="726985"/>
          </a:xfrm>
          <a:prstGeom prst="rect">
            <a:avLst/>
          </a:prstGeom>
          <a:noFill/>
          <a:ln>
            <a:noFill/>
          </a:ln>
          <a:effectLst>
            <a:outerShdw blurRad="57150" rotWithShape="0" algn="bl" dir="5400000" dist="19050">
              <a:srgbClr val="000000">
                <a:alpha val="50000"/>
              </a:srgbClr>
            </a:outerShdw>
          </a:effectLst>
        </p:spPr>
      </p:pic>
      <p:pic>
        <p:nvPicPr>
          <p:cNvPr id="2079" name="Google Shape;2079;p136" title="400G-Platform.png"/>
          <p:cNvPicPr preferRelativeResize="0"/>
          <p:nvPr/>
        </p:nvPicPr>
        <p:blipFill rotWithShape="1">
          <a:blip r:embed="rId3">
            <a:alphaModFix/>
          </a:blip>
          <a:srcRect b="0" l="3104" r="3113" t="0"/>
          <a:stretch/>
        </p:blipFill>
        <p:spPr>
          <a:xfrm>
            <a:off x="10219688" y="833152"/>
            <a:ext cx="583475" cy="726985"/>
          </a:xfrm>
          <a:prstGeom prst="rect">
            <a:avLst/>
          </a:prstGeom>
          <a:noFill/>
          <a:ln>
            <a:noFill/>
          </a:ln>
          <a:effectLst>
            <a:outerShdw blurRad="57150" rotWithShape="0" algn="bl" dir="5400000" dist="19050">
              <a:srgbClr val="000000">
                <a:alpha val="50000"/>
              </a:srgbClr>
            </a:outerShdw>
          </a:effectLst>
        </p:spPr>
      </p:pic>
      <p:sp>
        <p:nvSpPr>
          <p:cNvPr id="2080" name="Google Shape;2080;p136"/>
          <p:cNvSpPr/>
          <p:nvPr/>
        </p:nvSpPr>
        <p:spPr>
          <a:xfrm>
            <a:off x="9906038" y="3860440"/>
            <a:ext cx="1210800" cy="1217400"/>
          </a:xfrm>
          <a:prstGeom prst="roundRect">
            <a:avLst>
              <a:gd fmla="val 9341" name="adj"/>
            </a:avLst>
          </a:prstGeom>
          <a:solidFill>
            <a:schemeClr val="lt2"/>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t/>
            </a:r>
            <a:endParaRPr>
              <a:latin typeface="Proxima Nova"/>
              <a:ea typeface="Proxima Nova"/>
              <a:cs typeface="Proxima Nova"/>
              <a:sym typeface="Proxima Nova"/>
            </a:endParaRPr>
          </a:p>
        </p:txBody>
      </p:sp>
      <p:sp>
        <p:nvSpPr>
          <p:cNvPr id="2081" name="Google Shape;2081;p136"/>
          <p:cNvSpPr/>
          <p:nvPr/>
        </p:nvSpPr>
        <p:spPr>
          <a:xfrm>
            <a:off x="9906038" y="5186465"/>
            <a:ext cx="1210800" cy="1217400"/>
          </a:xfrm>
          <a:prstGeom prst="roundRect">
            <a:avLst>
              <a:gd fmla="val 9341" name="adj"/>
            </a:avLst>
          </a:prstGeom>
          <a:solidFill>
            <a:schemeClr val="lt2"/>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t/>
            </a:r>
            <a:endParaRPr>
              <a:latin typeface="Proxima Nova"/>
              <a:ea typeface="Proxima Nova"/>
              <a:cs typeface="Proxima Nova"/>
              <a:sym typeface="Proxima Nova"/>
            </a:endParaRPr>
          </a:p>
        </p:txBody>
      </p:sp>
      <p:cxnSp>
        <p:nvCxnSpPr>
          <p:cNvPr id="2082" name="Google Shape;2082;p136"/>
          <p:cNvCxnSpPr/>
          <p:nvPr/>
        </p:nvCxnSpPr>
        <p:spPr>
          <a:xfrm rot="10800000">
            <a:off x="10511425" y="4793127"/>
            <a:ext cx="0" cy="1061100"/>
          </a:xfrm>
          <a:prstGeom prst="straightConnector1">
            <a:avLst/>
          </a:prstGeom>
          <a:noFill/>
          <a:ln cap="flat" cmpd="sng" w="38100">
            <a:solidFill>
              <a:srgbClr val="FF9900"/>
            </a:solidFill>
            <a:prstDash val="solid"/>
            <a:round/>
            <a:headEnd len="med" w="med" type="none"/>
            <a:tailEnd len="med" w="med" type="none"/>
          </a:ln>
        </p:spPr>
      </p:cxnSp>
      <p:cxnSp>
        <p:nvCxnSpPr>
          <p:cNvPr id="2083" name="Google Shape;2083;p136"/>
          <p:cNvCxnSpPr/>
          <p:nvPr/>
        </p:nvCxnSpPr>
        <p:spPr>
          <a:xfrm rot="10800000">
            <a:off x="6832875" y="4741927"/>
            <a:ext cx="3574800" cy="0"/>
          </a:xfrm>
          <a:prstGeom prst="straightConnector1">
            <a:avLst/>
          </a:prstGeom>
          <a:noFill/>
          <a:ln cap="flat" cmpd="sng" w="38100">
            <a:solidFill>
              <a:srgbClr val="FF9900"/>
            </a:solidFill>
            <a:prstDash val="solid"/>
            <a:round/>
            <a:headEnd len="med" w="med" type="none"/>
            <a:tailEnd len="med" w="med" type="none"/>
          </a:ln>
        </p:spPr>
      </p:cxnSp>
      <p:pic>
        <p:nvPicPr>
          <p:cNvPr id="2084" name="Google Shape;2084;p136" title="400G-Platform.png"/>
          <p:cNvPicPr preferRelativeResize="0"/>
          <p:nvPr/>
        </p:nvPicPr>
        <p:blipFill rotWithShape="1">
          <a:blip r:embed="rId3">
            <a:alphaModFix/>
          </a:blip>
          <a:srcRect b="0" l="3104" r="3113" t="0"/>
          <a:stretch/>
        </p:blipFill>
        <p:spPr>
          <a:xfrm>
            <a:off x="6359663" y="4545777"/>
            <a:ext cx="583475" cy="726985"/>
          </a:xfrm>
          <a:prstGeom prst="rect">
            <a:avLst/>
          </a:prstGeom>
          <a:noFill/>
          <a:ln>
            <a:noFill/>
          </a:ln>
          <a:effectLst>
            <a:outerShdw blurRad="57150" rotWithShape="0" algn="bl" dir="5400000" dist="19050">
              <a:srgbClr val="000000">
                <a:alpha val="50000"/>
              </a:srgbClr>
            </a:outerShdw>
          </a:effectLst>
        </p:spPr>
      </p:pic>
      <p:pic>
        <p:nvPicPr>
          <p:cNvPr id="2085" name="Google Shape;2085;p136" title="400G-Platform.png"/>
          <p:cNvPicPr preferRelativeResize="0"/>
          <p:nvPr/>
        </p:nvPicPr>
        <p:blipFill rotWithShape="1">
          <a:blip r:embed="rId3">
            <a:alphaModFix/>
          </a:blip>
          <a:srcRect b="0" l="3104" r="3113" t="0"/>
          <a:stretch/>
        </p:blipFill>
        <p:spPr>
          <a:xfrm>
            <a:off x="6359663" y="5542252"/>
            <a:ext cx="583475" cy="726985"/>
          </a:xfrm>
          <a:prstGeom prst="rect">
            <a:avLst/>
          </a:prstGeom>
          <a:noFill/>
          <a:ln>
            <a:noFill/>
          </a:ln>
          <a:effectLst>
            <a:outerShdw blurRad="57150" rotWithShape="0" algn="bl" dir="5400000" dist="19050">
              <a:srgbClr val="000000">
                <a:alpha val="50000"/>
              </a:srgbClr>
            </a:outerShdw>
          </a:effectLst>
        </p:spPr>
      </p:pic>
      <p:cxnSp>
        <p:nvCxnSpPr>
          <p:cNvPr id="2086" name="Google Shape;2086;p136"/>
          <p:cNvCxnSpPr/>
          <p:nvPr/>
        </p:nvCxnSpPr>
        <p:spPr>
          <a:xfrm rot="10800000">
            <a:off x="8637650" y="5860277"/>
            <a:ext cx="1813200" cy="0"/>
          </a:xfrm>
          <a:prstGeom prst="straightConnector1">
            <a:avLst/>
          </a:prstGeom>
          <a:noFill/>
          <a:ln cap="flat" cmpd="sng" w="38100">
            <a:solidFill>
              <a:srgbClr val="FF9900"/>
            </a:solidFill>
            <a:prstDash val="solid"/>
            <a:round/>
            <a:headEnd len="med" w="med" type="none"/>
            <a:tailEnd len="med" w="med" type="none"/>
          </a:ln>
        </p:spPr>
      </p:cxnSp>
      <p:pic>
        <p:nvPicPr>
          <p:cNvPr id="2087" name="Google Shape;2087;p136" title="400G-Platform.png"/>
          <p:cNvPicPr preferRelativeResize="0"/>
          <p:nvPr/>
        </p:nvPicPr>
        <p:blipFill rotWithShape="1">
          <a:blip r:embed="rId3">
            <a:alphaModFix/>
          </a:blip>
          <a:srcRect b="0" l="3104" r="3113" t="0"/>
          <a:stretch/>
        </p:blipFill>
        <p:spPr>
          <a:xfrm>
            <a:off x="8279775" y="5544715"/>
            <a:ext cx="583475" cy="726985"/>
          </a:xfrm>
          <a:prstGeom prst="rect">
            <a:avLst/>
          </a:prstGeom>
          <a:noFill/>
          <a:ln>
            <a:noFill/>
          </a:ln>
          <a:effectLst>
            <a:outerShdw blurRad="57150" rotWithShape="0" algn="bl" dir="5400000" dist="19050">
              <a:srgbClr val="000000">
                <a:alpha val="50000"/>
              </a:srgbClr>
            </a:outerShdw>
          </a:effectLst>
        </p:spPr>
      </p:pic>
      <p:cxnSp>
        <p:nvCxnSpPr>
          <p:cNvPr id="2088" name="Google Shape;2088;p136"/>
          <p:cNvCxnSpPr/>
          <p:nvPr/>
        </p:nvCxnSpPr>
        <p:spPr>
          <a:xfrm>
            <a:off x="10517618" y="1515550"/>
            <a:ext cx="0" cy="2862900"/>
          </a:xfrm>
          <a:prstGeom prst="straightConnector1">
            <a:avLst/>
          </a:prstGeom>
          <a:noFill/>
          <a:ln cap="flat" cmpd="sng" w="38100">
            <a:solidFill>
              <a:srgbClr val="FF9900"/>
            </a:solidFill>
            <a:prstDash val="solid"/>
            <a:round/>
            <a:headEnd len="med" w="med" type="none"/>
            <a:tailEnd len="med" w="med" type="none"/>
          </a:ln>
        </p:spPr>
      </p:cxnSp>
      <p:pic>
        <p:nvPicPr>
          <p:cNvPr id="2089" name="Google Shape;2089;p136" title="400G-Platform.png"/>
          <p:cNvPicPr preferRelativeResize="0"/>
          <p:nvPr/>
        </p:nvPicPr>
        <p:blipFill rotWithShape="1">
          <a:blip r:embed="rId3">
            <a:alphaModFix/>
          </a:blip>
          <a:srcRect b="0" l="3104" r="3113" t="0"/>
          <a:stretch/>
        </p:blipFill>
        <p:spPr>
          <a:xfrm>
            <a:off x="10219688" y="5544715"/>
            <a:ext cx="583475" cy="726985"/>
          </a:xfrm>
          <a:prstGeom prst="rect">
            <a:avLst/>
          </a:prstGeom>
          <a:noFill/>
          <a:ln>
            <a:noFill/>
          </a:ln>
          <a:effectLst>
            <a:outerShdw blurRad="57150" rotWithShape="0" algn="bl" dir="5400000" dist="19050">
              <a:srgbClr val="000000">
                <a:alpha val="50000"/>
              </a:srgbClr>
            </a:outerShdw>
          </a:effectLst>
        </p:spPr>
      </p:pic>
      <p:sp>
        <p:nvSpPr>
          <p:cNvPr id="2090" name="Google Shape;2090;p136"/>
          <p:cNvSpPr txBox="1"/>
          <p:nvPr/>
        </p:nvSpPr>
        <p:spPr>
          <a:xfrm>
            <a:off x="9912149" y="5163087"/>
            <a:ext cx="1210800" cy="585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lt1"/>
                </a:solidFill>
                <a:latin typeface="Proxima Nova"/>
                <a:ea typeface="Proxima Nova"/>
                <a:cs typeface="Proxima Nova"/>
                <a:sym typeface="Proxima Nova"/>
              </a:rPr>
              <a:t>San Diego</a:t>
            </a:r>
            <a:endParaRPr>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3F3F3F"/>
              </a:solidFill>
              <a:latin typeface="Proxima Nova"/>
              <a:ea typeface="Proxima Nova"/>
              <a:cs typeface="Proxima Nova"/>
              <a:sym typeface="Proxima Nova"/>
            </a:endParaRPr>
          </a:p>
        </p:txBody>
      </p:sp>
      <p:pic>
        <p:nvPicPr>
          <p:cNvPr id="2091" name="Google Shape;2091;p136" title="400G-Platform.png"/>
          <p:cNvPicPr preferRelativeResize="0"/>
          <p:nvPr/>
        </p:nvPicPr>
        <p:blipFill rotWithShape="1">
          <a:blip r:embed="rId3">
            <a:alphaModFix/>
          </a:blip>
          <a:srcRect b="0" l="3104" r="3113" t="0"/>
          <a:stretch/>
        </p:blipFill>
        <p:spPr>
          <a:xfrm>
            <a:off x="10219688" y="4218690"/>
            <a:ext cx="583475" cy="726985"/>
          </a:xfrm>
          <a:prstGeom prst="rect">
            <a:avLst/>
          </a:prstGeom>
          <a:noFill/>
          <a:ln>
            <a:noFill/>
          </a:ln>
          <a:effectLst>
            <a:outerShdw blurRad="57150" rotWithShape="0" algn="bl" dir="5400000" dist="19050">
              <a:srgbClr val="000000">
                <a:alpha val="50000"/>
              </a:srgbClr>
            </a:outerShdw>
          </a:effectLst>
        </p:spPr>
      </p:pic>
      <p:sp>
        <p:nvSpPr>
          <p:cNvPr id="2092" name="Google Shape;2092;p136"/>
          <p:cNvSpPr txBox="1"/>
          <p:nvPr/>
        </p:nvSpPr>
        <p:spPr>
          <a:xfrm>
            <a:off x="9906024" y="3793462"/>
            <a:ext cx="1210800" cy="585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lt1"/>
                </a:solidFill>
                <a:latin typeface="Proxima Nova"/>
                <a:ea typeface="Proxima Nova"/>
                <a:cs typeface="Proxima Nova"/>
                <a:sym typeface="Proxima Nova"/>
              </a:rPr>
              <a:t>Riverside</a:t>
            </a:r>
            <a:endParaRPr>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3F3F3F"/>
              </a:solidFill>
              <a:latin typeface="Proxima Nova"/>
              <a:ea typeface="Proxima Nova"/>
              <a:cs typeface="Proxima Nova"/>
              <a:sym typeface="Proxima Nova"/>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7" name="Shape 2097"/>
        <p:cNvGrpSpPr/>
        <p:nvPr/>
      </p:nvGrpSpPr>
      <p:grpSpPr>
        <a:xfrm>
          <a:off x="0" y="0"/>
          <a:ext cx="0" cy="0"/>
          <a:chOff x="0" y="0"/>
          <a:chExt cx="0" cy="0"/>
        </a:xfrm>
      </p:grpSpPr>
      <p:sp>
        <p:nvSpPr>
          <p:cNvPr id="2098" name="Google Shape;2098;p137"/>
          <p:cNvSpPr/>
          <p:nvPr/>
        </p:nvSpPr>
        <p:spPr>
          <a:xfrm>
            <a:off x="7717324" y="5233500"/>
            <a:ext cx="1798800" cy="957900"/>
          </a:xfrm>
          <a:prstGeom prst="roundRect">
            <a:avLst>
              <a:gd fmla="val 17930" name="adj"/>
            </a:avLst>
          </a:prstGeom>
          <a:solidFill>
            <a:schemeClr val="lt2"/>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lang="en-US">
                <a:solidFill>
                  <a:schemeClr val="lt1"/>
                </a:solidFill>
                <a:latin typeface="Proxima Nova"/>
                <a:ea typeface="Proxima Nova"/>
                <a:cs typeface="Proxima Nova"/>
                <a:sym typeface="Proxima Nova"/>
              </a:rPr>
              <a:t>San Diego</a:t>
            </a:r>
            <a:endParaRPr>
              <a:latin typeface="Proxima Nova"/>
              <a:ea typeface="Proxima Nova"/>
              <a:cs typeface="Proxima Nova"/>
              <a:sym typeface="Proxima Nova"/>
            </a:endParaRPr>
          </a:p>
        </p:txBody>
      </p:sp>
      <p:sp>
        <p:nvSpPr>
          <p:cNvPr id="2099" name="Google Shape;2099;p137"/>
          <p:cNvSpPr/>
          <p:nvPr/>
        </p:nvSpPr>
        <p:spPr>
          <a:xfrm>
            <a:off x="6095846" y="3887601"/>
            <a:ext cx="4910700" cy="957900"/>
          </a:xfrm>
          <a:prstGeom prst="roundRect">
            <a:avLst>
              <a:gd fmla="val 17930" name="adj"/>
            </a:avLst>
          </a:prstGeom>
          <a:solidFill>
            <a:schemeClr val="lt2"/>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lang="en-US">
                <a:solidFill>
                  <a:schemeClr val="lt1"/>
                </a:solidFill>
                <a:latin typeface="Proxima Nova"/>
                <a:ea typeface="Proxima Nova"/>
                <a:cs typeface="Proxima Nova"/>
                <a:sym typeface="Proxima Nova"/>
              </a:rPr>
              <a:t>Los Angeles</a:t>
            </a:r>
            <a:endParaRPr>
              <a:latin typeface="Proxima Nova"/>
              <a:ea typeface="Proxima Nova"/>
              <a:cs typeface="Proxima Nova"/>
              <a:sym typeface="Proxima Nova"/>
            </a:endParaRPr>
          </a:p>
        </p:txBody>
      </p:sp>
      <p:sp>
        <p:nvSpPr>
          <p:cNvPr id="2100" name="Google Shape;2100;p137"/>
          <p:cNvSpPr/>
          <p:nvPr/>
        </p:nvSpPr>
        <p:spPr>
          <a:xfrm>
            <a:off x="9188112" y="711475"/>
            <a:ext cx="1798800" cy="957900"/>
          </a:xfrm>
          <a:prstGeom prst="roundRect">
            <a:avLst>
              <a:gd fmla="val 17930" name="adj"/>
            </a:avLst>
          </a:prstGeom>
          <a:solidFill>
            <a:schemeClr val="lt2"/>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lang="en-US">
                <a:solidFill>
                  <a:schemeClr val="lt1"/>
                </a:solidFill>
                <a:latin typeface="Proxima Nova"/>
                <a:ea typeface="Proxima Nova"/>
                <a:cs typeface="Proxima Nova"/>
                <a:sym typeface="Proxima Nova"/>
              </a:rPr>
              <a:t>Sacramento</a:t>
            </a:r>
            <a:endParaRPr>
              <a:latin typeface="Proxima Nova"/>
              <a:ea typeface="Proxima Nova"/>
              <a:cs typeface="Proxima Nova"/>
              <a:sym typeface="Proxima Nova"/>
            </a:endParaRPr>
          </a:p>
        </p:txBody>
      </p:sp>
      <p:sp>
        <p:nvSpPr>
          <p:cNvPr id="2101" name="Google Shape;2101;p137"/>
          <p:cNvSpPr/>
          <p:nvPr/>
        </p:nvSpPr>
        <p:spPr>
          <a:xfrm>
            <a:off x="6099537" y="711475"/>
            <a:ext cx="1798800" cy="1852800"/>
          </a:xfrm>
          <a:prstGeom prst="roundRect">
            <a:avLst>
              <a:gd fmla="val 9883" name="adj"/>
            </a:avLst>
          </a:prstGeom>
          <a:solidFill>
            <a:schemeClr val="lt2"/>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lang="en-US">
                <a:solidFill>
                  <a:schemeClr val="lt1"/>
                </a:solidFill>
                <a:latin typeface="Proxima Nova"/>
                <a:ea typeface="Proxima Nova"/>
                <a:cs typeface="Proxima Nova"/>
                <a:sym typeface="Proxima Nova"/>
              </a:rPr>
              <a:t>Sunnyvale</a:t>
            </a:r>
            <a:endParaRPr>
              <a:solidFill>
                <a:schemeClr val="lt1"/>
              </a:solidFill>
              <a:latin typeface="Proxima Nova"/>
              <a:ea typeface="Proxima Nova"/>
              <a:cs typeface="Proxima Nova"/>
              <a:sym typeface="Proxima Nova"/>
            </a:endParaRPr>
          </a:p>
        </p:txBody>
      </p:sp>
      <p:cxnSp>
        <p:nvCxnSpPr>
          <p:cNvPr id="2102" name="Google Shape;2102;p137"/>
          <p:cNvCxnSpPr/>
          <p:nvPr/>
        </p:nvCxnSpPr>
        <p:spPr>
          <a:xfrm>
            <a:off x="6997700" y="1295175"/>
            <a:ext cx="0" cy="794400"/>
          </a:xfrm>
          <a:prstGeom prst="straightConnector1">
            <a:avLst/>
          </a:prstGeom>
          <a:noFill/>
          <a:ln cap="flat" cmpd="sng" w="38100">
            <a:solidFill>
              <a:srgbClr val="FF9900"/>
            </a:solidFill>
            <a:prstDash val="solid"/>
            <a:round/>
            <a:headEnd len="med" w="med" type="none"/>
            <a:tailEnd len="med" w="med" type="none"/>
          </a:ln>
        </p:spPr>
      </p:cxnSp>
      <p:cxnSp>
        <p:nvCxnSpPr>
          <p:cNvPr id="2103" name="Google Shape;2103;p137"/>
          <p:cNvCxnSpPr/>
          <p:nvPr/>
        </p:nvCxnSpPr>
        <p:spPr>
          <a:xfrm>
            <a:off x="7132150" y="1260675"/>
            <a:ext cx="2737200" cy="0"/>
          </a:xfrm>
          <a:prstGeom prst="straightConnector1">
            <a:avLst/>
          </a:prstGeom>
          <a:noFill/>
          <a:ln cap="flat" cmpd="sng" w="38100">
            <a:solidFill>
              <a:srgbClr val="FF9900"/>
            </a:solidFill>
            <a:prstDash val="solid"/>
            <a:round/>
            <a:headEnd len="med" w="med" type="none"/>
            <a:tailEnd len="med" w="med" type="none"/>
          </a:ln>
        </p:spPr>
      </p:cxnSp>
      <p:sp>
        <p:nvSpPr>
          <p:cNvPr id="2104" name="Google Shape;2104;p137"/>
          <p:cNvSpPr txBox="1"/>
          <p:nvPr>
            <p:ph type="title"/>
          </p:nvPr>
        </p:nvSpPr>
        <p:spPr>
          <a:xfrm>
            <a:off x="346300" y="273450"/>
            <a:ext cx="4454400" cy="16002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3600"/>
              <a:t>Future Backbone:</a:t>
            </a:r>
            <a:endParaRPr sz="3600"/>
          </a:p>
          <a:p>
            <a:pPr indent="0" lvl="0" marL="0" rtl="0" algn="l">
              <a:spcBef>
                <a:spcPts val="0"/>
              </a:spcBef>
              <a:spcAft>
                <a:spcPts val="0"/>
              </a:spcAft>
              <a:buClr>
                <a:schemeClr val="dk1"/>
              </a:buClr>
              <a:buSzPts val="1100"/>
              <a:buFont typeface="Arial"/>
              <a:buNone/>
            </a:pPr>
            <a:r>
              <a:rPr lang="en-US" sz="3600"/>
              <a:t>800G-Based</a:t>
            </a:r>
            <a:endParaRPr sz="3600"/>
          </a:p>
        </p:txBody>
      </p:sp>
      <p:sp>
        <p:nvSpPr>
          <p:cNvPr id="2105" name="Google Shape;2105;p137"/>
          <p:cNvSpPr txBox="1"/>
          <p:nvPr>
            <p:ph idx="2" type="body"/>
          </p:nvPr>
        </p:nvSpPr>
        <p:spPr>
          <a:xfrm>
            <a:off x="292100" y="1873650"/>
            <a:ext cx="4569300" cy="4342200"/>
          </a:xfrm>
          <a:prstGeom prst="rect">
            <a:avLst/>
          </a:prstGeom>
        </p:spPr>
        <p:txBody>
          <a:bodyPr anchorCtr="0" anchor="t" bIns="45700" lIns="91425" spcFirstLastPara="1" rIns="91425" wrap="square" tIns="45700">
            <a:noAutofit/>
          </a:bodyPr>
          <a:lstStyle/>
          <a:p>
            <a:pPr indent="-381000" lvl="0" marL="457200" rtl="0" algn="l">
              <a:spcBef>
                <a:spcPts val="1000"/>
              </a:spcBef>
              <a:spcAft>
                <a:spcPts val="0"/>
              </a:spcAft>
              <a:buSzPts val="2400"/>
              <a:buChar char="●"/>
            </a:pPr>
            <a:r>
              <a:rPr lang="en-US" sz="2400"/>
              <a:t>Cost-optimized </a:t>
            </a:r>
            <a:r>
              <a:rPr lang="en-US" sz="2400"/>
              <a:t>design</a:t>
            </a:r>
            <a:endParaRPr sz="2400"/>
          </a:p>
          <a:p>
            <a:pPr indent="-381000" lvl="1" marL="914400" rtl="0" algn="l">
              <a:spcBef>
                <a:spcPts val="0"/>
              </a:spcBef>
              <a:spcAft>
                <a:spcPts val="0"/>
              </a:spcAft>
              <a:buSzPts val="2400"/>
              <a:buChar char="○"/>
            </a:pPr>
            <a:r>
              <a:rPr lang="en-US" sz="2000"/>
              <a:t>PTX10002 800G Routers</a:t>
            </a:r>
            <a:endParaRPr sz="2000"/>
          </a:p>
          <a:p>
            <a:pPr indent="-381000" lvl="1" marL="914400" rtl="0" algn="l">
              <a:spcBef>
                <a:spcPts val="0"/>
              </a:spcBef>
              <a:spcAft>
                <a:spcPts val="0"/>
              </a:spcAft>
              <a:buSzPts val="2400"/>
              <a:buChar char="○"/>
            </a:pPr>
            <a:r>
              <a:rPr lang="en-US" sz="2000"/>
              <a:t>DWDM Optics</a:t>
            </a:r>
            <a:br>
              <a:rPr lang="en-US" sz="2400"/>
            </a:br>
            <a:endParaRPr sz="2400"/>
          </a:p>
          <a:p>
            <a:pPr indent="-381000" lvl="0" marL="457200" rtl="0" algn="l">
              <a:spcBef>
                <a:spcPts val="0"/>
              </a:spcBef>
              <a:spcAft>
                <a:spcPts val="0"/>
              </a:spcAft>
              <a:buSzPts val="2400"/>
              <a:buChar char="●"/>
            </a:pPr>
            <a:r>
              <a:rPr lang="en-US" sz="2400"/>
              <a:t>Improved upgrade cycles</a:t>
            </a:r>
            <a:endParaRPr sz="2400"/>
          </a:p>
          <a:p>
            <a:pPr indent="-355600" lvl="1" marL="914400" rtl="0" algn="l">
              <a:spcBef>
                <a:spcPts val="0"/>
              </a:spcBef>
              <a:spcAft>
                <a:spcPts val="0"/>
              </a:spcAft>
              <a:buSzPts val="2000"/>
              <a:buChar char="○"/>
            </a:pPr>
            <a:r>
              <a:rPr lang="en-US" sz="2000"/>
              <a:t>Faster adoption of newer speeds and technologies</a:t>
            </a:r>
            <a:br>
              <a:rPr lang="en-US" sz="2000"/>
            </a:br>
            <a:endParaRPr sz="2000"/>
          </a:p>
          <a:p>
            <a:pPr indent="-381000" lvl="0" marL="457200" rtl="0" algn="l">
              <a:spcBef>
                <a:spcPts val="0"/>
              </a:spcBef>
              <a:spcAft>
                <a:spcPts val="0"/>
              </a:spcAft>
              <a:buSzPts val="2400"/>
              <a:buChar char="●"/>
            </a:pPr>
            <a:r>
              <a:rPr lang="en-US" sz="2400"/>
              <a:t>Initial 800G locations:</a:t>
            </a:r>
            <a:endParaRPr sz="2400"/>
          </a:p>
          <a:p>
            <a:pPr indent="-355600" lvl="1" marL="914400" rtl="0" algn="l">
              <a:spcBef>
                <a:spcPts val="0"/>
              </a:spcBef>
              <a:spcAft>
                <a:spcPts val="0"/>
              </a:spcAft>
              <a:buSzPts val="2000"/>
              <a:buChar char="○"/>
            </a:pPr>
            <a:r>
              <a:rPr lang="en-US" sz="2000"/>
              <a:t>LA, Sunnyvale, Sacramento, and San Diego</a:t>
            </a:r>
            <a:endParaRPr sz="2000"/>
          </a:p>
          <a:p>
            <a:pPr indent="-355600" lvl="1" marL="914400" rtl="0" algn="l">
              <a:spcBef>
                <a:spcPts val="0"/>
              </a:spcBef>
              <a:spcAft>
                <a:spcPts val="0"/>
              </a:spcAft>
              <a:buSzPts val="2000"/>
              <a:buChar char="○"/>
            </a:pPr>
            <a:r>
              <a:rPr lang="en-US" sz="2000"/>
              <a:t>Additional locations will be upgraded as demand requires</a:t>
            </a:r>
            <a:endParaRPr sz="2000"/>
          </a:p>
          <a:p>
            <a:pPr indent="-355600" lvl="1" marL="914400" rtl="0" algn="l">
              <a:spcBef>
                <a:spcPts val="0"/>
              </a:spcBef>
              <a:spcAft>
                <a:spcPts val="0"/>
              </a:spcAft>
              <a:buSzPts val="2000"/>
              <a:buChar char="○"/>
            </a:pPr>
            <a:r>
              <a:rPr lang="en-US" sz="2000"/>
              <a:t>All other locations can still use 800G optical services</a:t>
            </a:r>
            <a:endParaRPr sz="2000"/>
          </a:p>
          <a:p>
            <a:pPr indent="0" lvl="0" marL="0" rtl="0" algn="l">
              <a:spcBef>
                <a:spcPts val="1000"/>
              </a:spcBef>
              <a:spcAft>
                <a:spcPts val="0"/>
              </a:spcAft>
              <a:buNone/>
            </a:pPr>
            <a:r>
              <a:t/>
            </a:r>
            <a:endParaRPr sz="2500"/>
          </a:p>
          <a:p>
            <a:pPr indent="0" lvl="0" marL="0" rtl="0" algn="l">
              <a:spcBef>
                <a:spcPts val="1000"/>
              </a:spcBef>
              <a:spcAft>
                <a:spcPts val="0"/>
              </a:spcAft>
              <a:buNone/>
            </a:pPr>
            <a:r>
              <a:t/>
            </a:r>
            <a:endParaRPr sz="2400"/>
          </a:p>
        </p:txBody>
      </p:sp>
      <p:pic>
        <p:nvPicPr>
          <p:cNvPr id="2106" name="Google Shape;2106;p137"/>
          <p:cNvPicPr preferRelativeResize="0"/>
          <p:nvPr/>
        </p:nvPicPr>
        <p:blipFill>
          <a:blip r:embed="rId3">
            <a:alphaModFix/>
          </a:blip>
          <a:stretch>
            <a:fillRect/>
          </a:stretch>
        </p:blipFill>
        <p:spPr>
          <a:xfrm>
            <a:off x="6218587" y="1037853"/>
            <a:ext cx="1558225" cy="445650"/>
          </a:xfrm>
          <a:prstGeom prst="rect">
            <a:avLst/>
          </a:prstGeom>
          <a:noFill/>
          <a:ln>
            <a:noFill/>
          </a:ln>
        </p:spPr>
      </p:pic>
      <p:pic>
        <p:nvPicPr>
          <p:cNvPr id="2107" name="Google Shape;2107;p137"/>
          <p:cNvPicPr preferRelativeResize="0"/>
          <p:nvPr/>
        </p:nvPicPr>
        <p:blipFill rotWithShape="1">
          <a:blip r:embed="rId3">
            <a:alphaModFix/>
          </a:blip>
          <a:srcRect b="0" l="1829" r="2859" t="0"/>
          <a:stretch/>
        </p:blipFill>
        <p:spPr>
          <a:xfrm>
            <a:off x="7866075" y="5564475"/>
            <a:ext cx="1485150" cy="445650"/>
          </a:xfrm>
          <a:prstGeom prst="rect">
            <a:avLst/>
          </a:prstGeom>
          <a:noFill/>
          <a:ln>
            <a:noFill/>
          </a:ln>
        </p:spPr>
      </p:pic>
      <p:cxnSp>
        <p:nvCxnSpPr>
          <p:cNvPr id="2108" name="Google Shape;2108;p137"/>
          <p:cNvCxnSpPr/>
          <p:nvPr/>
        </p:nvCxnSpPr>
        <p:spPr>
          <a:xfrm>
            <a:off x="6996694" y="2201953"/>
            <a:ext cx="0" cy="2149800"/>
          </a:xfrm>
          <a:prstGeom prst="straightConnector1">
            <a:avLst/>
          </a:prstGeom>
          <a:noFill/>
          <a:ln cap="flat" cmpd="sng" w="38100">
            <a:solidFill>
              <a:srgbClr val="FF9900"/>
            </a:solidFill>
            <a:prstDash val="solid"/>
            <a:round/>
            <a:headEnd len="med" w="med" type="none"/>
            <a:tailEnd len="med" w="med" type="none"/>
          </a:ln>
        </p:spPr>
      </p:cxnSp>
      <p:cxnSp>
        <p:nvCxnSpPr>
          <p:cNvPr id="2109" name="Google Shape;2109;p137"/>
          <p:cNvCxnSpPr/>
          <p:nvPr/>
        </p:nvCxnSpPr>
        <p:spPr>
          <a:xfrm rot="10800000">
            <a:off x="10087499" y="1407303"/>
            <a:ext cx="0" cy="2944500"/>
          </a:xfrm>
          <a:prstGeom prst="straightConnector1">
            <a:avLst/>
          </a:prstGeom>
          <a:noFill/>
          <a:ln cap="flat" cmpd="sng" w="38100">
            <a:solidFill>
              <a:srgbClr val="FF9900"/>
            </a:solidFill>
            <a:prstDash val="solid"/>
            <a:round/>
            <a:headEnd len="med" w="med" type="none"/>
            <a:tailEnd len="med" w="med" type="none"/>
          </a:ln>
        </p:spPr>
      </p:cxnSp>
      <p:cxnSp>
        <p:nvCxnSpPr>
          <p:cNvPr id="2110" name="Google Shape;2110;p137"/>
          <p:cNvCxnSpPr>
            <a:stCxn id="2111" idx="2"/>
            <a:endCxn id="2107" idx="1"/>
          </p:cNvCxnSpPr>
          <p:nvPr/>
        </p:nvCxnSpPr>
        <p:spPr>
          <a:xfrm flipH="1" rot="-5400000">
            <a:off x="6825838" y="4747175"/>
            <a:ext cx="1211100" cy="869400"/>
          </a:xfrm>
          <a:prstGeom prst="bentConnector2">
            <a:avLst/>
          </a:prstGeom>
          <a:noFill/>
          <a:ln cap="flat" cmpd="sng" w="38100">
            <a:solidFill>
              <a:srgbClr val="FF9900"/>
            </a:solidFill>
            <a:prstDash val="solid"/>
            <a:round/>
            <a:headEnd len="med" w="med" type="none"/>
            <a:tailEnd len="med" w="med" type="none"/>
          </a:ln>
        </p:spPr>
      </p:cxnSp>
      <p:cxnSp>
        <p:nvCxnSpPr>
          <p:cNvPr id="2112" name="Google Shape;2112;p137"/>
          <p:cNvCxnSpPr>
            <a:endCxn id="2107" idx="3"/>
          </p:cNvCxnSpPr>
          <p:nvPr/>
        </p:nvCxnSpPr>
        <p:spPr>
          <a:xfrm rot="5400000">
            <a:off x="9083475" y="4787850"/>
            <a:ext cx="1267200" cy="731700"/>
          </a:xfrm>
          <a:prstGeom prst="bentConnector2">
            <a:avLst/>
          </a:prstGeom>
          <a:noFill/>
          <a:ln cap="flat" cmpd="sng" w="38100">
            <a:solidFill>
              <a:srgbClr val="FF9900"/>
            </a:solidFill>
            <a:prstDash val="solid"/>
            <a:round/>
            <a:headEnd len="med" w="med" type="none"/>
            <a:tailEnd len="med" w="med" type="none"/>
          </a:ln>
        </p:spPr>
      </p:cxnSp>
      <p:sp>
        <p:nvSpPr>
          <p:cNvPr id="2113" name="Google Shape;2113;p137"/>
          <p:cNvSpPr txBox="1"/>
          <p:nvPr/>
        </p:nvSpPr>
        <p:spPr>
          <a:xfrm>
            <a:off x="7179361" y="2825738"/>
            <a:ext cx="27396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a:solidFill>
                  <a:srgbClr val="3F3F3F"/>
                </a:solidFill>
                <a:latin typeface="Proxima Nova"/>
                <a:ea typeface="Proxima Nova"/>
                <a:cs typeface="Proxima Nova"/>
                <a:sym typeface="Proxima Nova"/>
              </a:rPr>
              <a:t>PTX10002 2x800G</a:t>
            </a:r>
            <a:br>
              <a:rPr b="1" lang="en-US" sz="2000">
                <a:solidFill>
                  <a:srgbClr val="3F3F3F"/>
                </a:solidFill>
                <a:latin typeface="Proxima Nova"/>
                <a:ea typeface="Proxima Nova"/>
                <a:cs typeface="Proxima Nova"/>
                <a:sym typeface="Proxima Nova"/>
              </a:rPr>
            </a:br>
            <a:r>
              <a:rPr b="1" lang="en-US" sz="2000">
                <a:solidFill>
                  <a:srgbClr val="3F3F3F"/>
                </a:solidFill>
                <a:latin typeface="Proxima Nova"/>
                <a:ea typeface="Proxima Nova"/>
                <a:cs typeface="Proxima Nova"/>
                <a:sym typeface="Proxima Nova"/>
              </a:rPr>
              <a:t>Core Ring</a:t>
            </a:r>
            <a:endParaRPr sz="2000">
              <a:solidFill>
                <a:srgbClr val="3F3F3F"/>
              </a:solidFill>
              <a:latin typeface="Proxima Nova"/>
              <a:ea typeface="Proxima Nova"/>
              <a:cs typeface="Proxima Nova"/>
              <a:sym typeface="Proxima Nova"/>
            </a:endParaRPr>
          </a:p>
        </p:txBody>
      </p:sp>
      <p:cxnSp>
        <p:nvCxnSpPr>
          <p:cNvPr id="2114" name="Google Shape;2114;p137"/>
          <p:cNvCxnSpPr/>
          <p:nvPr/>
        </p:nvCxnSpPr>
        <p:spPr>
          <a:xfrm>
            <a:off x="7425628" y="4408619"/>
            <a:ext cx="2106900" cy="0"/>
          </a:xfrm>
          <a:prstGeom prst="straightConnector1">
            <a:avLst/>
          </a:prstGeom>
          <a:noFill/>
          <a:ln cap="flat" cmpd="sng" w="38100">
            <a:solidFill>
              <a:srgbClr val="FF9900"/>
            </a:solidFill>
            <a:prstDash val="solid"/>
            <a:round/>
            <a:headEnd len="med" w="med" type="none"/>
            <a:tailEnd len="med" w="med" type="none"/>
          </a:ln>
        </p:spPr>
      </p:cxnSp>
      <p:pic>
        <p:nvPicPr>
          <p:cNvPr id="2111" name="Google Shape;2111;p137"/>
          <p:cNvPicPr preferRelativeResize="0"/>
          <p:nvPr/>
        </p:nvPicPr>
        <p:blipFill rotWithShape="1">
          <a:blip r:embed="rId3">
            <a:alphaModFix/>
          </a:blip>
          <a:srcRect b="12982" l="0" r="0" t="0"/>
          <a:stretch/>
        </p:blipFill>
        <p:spPr>
          <a:xfrm>
            <a:off x="6217575" y="4188550"/>
            <a:ext cx="1558225" cy="387775"/>
          </a:xfrm>
          <a:prstGeom prst="rect">
            <a:avLst/>
          </a:prstGeom>
          <a:noFill/>
          <a:ln>
            <a:noFill/>
          </a:ln>
        </p:spPr>
      </p:pic>
      <p:pic>
        <p:nvPicPr>
          <p:cNvPr id="2115" name="Google Shape;2115;p137"/>
          <p:cNvPicPr preferRelativeResize="0"/>
          <p:nvPr/>
        </p:nvPicPr>
        <p:blipFill>
          <a:blip r:embed="rId3">
            <a:alphaModFix/>
          </a:blip>
          <a:stretch>
            <a:fillRect/>
          </a:stretch>
        </p:blipFill>
        <p:spPr>
          <a:xfrm>
            <a:off x="9308387" y="1037853"/>
            <a:ext cx="1558225" cy="445650"/>
          </a:xfrm>
          <a:prstGeom prst="rect">
            <a:avLst/>
          </a:prstGeom>
          <a:noFill/>
          <a:ln>
            <a:noFill/>
          </a:ln>
        </p:spPr>
      </p:pic>
      <p:pic>
        <p:nvPicPr>
          <p:cNvPr id="2116" name="Google Shape;2116;p137"/>
          <p:cNvPicPr preferRelativeResize="0"/>
          <p:nvPr/>
        </p:nvPicPr>
        <p:blipFill>
          <a:blip r:embed="rId3">
            <a:alphaModFix/>
          </a:blip>
          <a:stretch>
            <a:fillRect/>
          </a:stretch>
        </p:blipFill>
        <p:spPr>
          <a:xfrm>
            <a:off x="9331528" y="4185794"/>
            <a:ext cx="1558225" cy="445650"/>
          </a:xfrm>
          <a:prstGeom prst="rect">
            <a:avLst/>
          </a:prstGeom>
          <a:noFill/>
          <a:ln>
            <a:noFill/>
          </a:ln>
        </p:spPr>
      </p:pic>
      <p:pic>
        <p:nvPicPr>
          <p:cNvPr id="2117" name="Google Shape;2117;p137"/>
          <p:cNvPicPr preferRelativeResize="0"/>
          <p:nvPr/>
        </p:nvPicPr>
        <p:blipFill>
          <a:blip r:embed="rId3">
            <a:alphaModFix/>
          </a:blip>
          <a:stretch>
            <a:fillRect/>
          </a:stretch>
        </p:blipFill>
        <p:spPr>
          <a:xfrm>
            <a:off x="6218587" y="1890078"/>
            <a:ext cx="1558225" cy="4456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2" name="Shape 2122"/>
        <p:cNvGrpSpPr/>
        <p:nvPr/>
      </p:nvGrpSpPr>
      <p:grpSpPr>
        <a:xfrm>
          <a:off x="0" y="0"/>
          <a:ext cx="0" cy="0"/>
          <a:chOff x="0" y="0"/>
          <a:chExt cx="0" cy="0"/>
        </a:xfrm>
      </p:grpSpPr>
      <p:sp>
        <p:nvSpPr>
          <p:cNvPr id="2123" name="Google Shape;2123;p138"/>
          <p:cNvSpPr/>
          <p:nvPr/>
        </p:nvSpPr>
        <p:spPr>
          <a:xfrm>
            <a:off x="741815" y="4918045"/>
            <a:ext cx="10664400" cy="1452300"/>
          </a:xfrm>
          <a:prstGeom prst="roundRect">
            <a:avLst>
              <a:gd fmla="val 12582" name="adj"/>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2000">
                <a:solidFill>
                  <a:schemeClr val="lt1"/>
                </a:solidFill>
                <a:latin typeface="Proxima Nova"/>
                <a:ea typeface="Proxima Nova"/>
                <a:cs typeface="Proxima Nova"/>
                <a:sym typeface="Proxima Nova"/>
              </a:rPr>
              <a:t>Next Gen</a:t>
            </a:r>
            <a:r>
              <a:rPr b="1" lang="en-US" sz="2000">
                <a:solidFill>
                  <a:schemeClr val="lt1"/>
                </a:solidFill>
                <a:latin typeface="Proxima Nova"/>
                <a:ea typeface="Proxima Nova"/>
                <a:cs typeface="Proxima Nova"/>
                <a:sym typeface="Proxima Nova"/>
              </a:rPr>
              <a:t> 800G</a:t>
            </a:r>
            <a:endParaRPr b="1" sz="2000">
              <a:solidFill>
                <a:schemeClr val="lt1"/>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b="1" lang="en-US" sz="2000">
                <a:solidFill>
                  <a:schemeClr val="lt1"/>
                </a:solidFill>
                <a:latin typeface="Proxima Nova"/>
                <a:ea typeface="Proxima Nova"/>
                <a:cs typeface="Proxima Nova"/>
                <a:sym typeface="Proxima Nova"/>
              </a:rPr>
              <a:t>Solution</a:t>
            </a:r>
            <a:endParaRPr b="1" sz="2000">
              <a:solidFill>
                <a:schemeClr val="lt1"/>
              </a:solidFill>
              <a:latin typeface="Proxima Nova"/>
              <a:ea typeface="Proxima Nova"/>
              <a:cs typeface="Proxima Nova"/>
              <a:sym typeface="Proxima Nova"/>
            </a:endParaRPr>
          </a:p>
        </p:txBody>
      </p:sp>
      <p:cxnSp>
        <p:nvCxnSpPr>
          <p:cNvPr id="2124" name="Google Shape;2124;p138"/>
          <p:cNvCxnSpPr/>
          <p:nvPr/>
        </p:nvCxnSpPr>
        <p:spPr>
          <a:xfrm rot="10800000">
            <a:off x="2763390" y="5627182"/>
            <a:ext cx="6605100" cy="0"/>
          </a:xfrm>
          <a:prstGeom prst="straightConnector1">
            <a:avLst/>
          </a:prstGeom>
          <a:noFill/>
          <a:ln cap="flat" cmpd="sng" w="19050">
            <a:solidFill>
              <a:schemeClr val="dk2"/>
            </a:solidFill>
            <a:prstDash val="solid"/>
            <a:round/>
            <a:headEnd len="med" w="med" type="none"/>
            <a:tailEnd len="med" w="med" type="none"/>
          </a:ln>
        </p:spPr>
      </p:cxnSp>
      <p:sp>
        <p:nvSpPr>
          <p:cNvPr id="2125" name="Google Shape;2125;p138"/>
          <p:cNvSpPr/>
          <p:nvPr/>
        </p:nvSpPr>
        <p:spPr>
          <a:xfrm>
            <a:off x="741815" y="3343525"/>
            <a:ext cx="10664400" cy="1452300"/>
          </a:xfrm>
          <a:prstGeom prst="roundRect">
            <a:avLst>
              <a:gd fmla="val 12582" name="adj"/>
            </a:avLst>
          </a:prstGeom>
          <a:solidFill>
            <a:srgbClr val="99999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2000">
                <a:solidFill>
                  <a:schemeClr val="lt1"/>
                </a:solidFill>
                <a:latin typeface="Proxima Nova"/>
                <a:ea typeface="Proxima Nova"/>
                <a:cs typeface="Proxima Nova"/>
                <a:sym typeface="Proxima Nova"/>
              </a:rPr>
              <a:t>Legacy 100G</a:t>
            </a:r>
            <a:endParaRPr b="1" sz="2000">
              <a:solidFill>
                <a:schemeClr val="lt1"/>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b="1" lang="en-US" sz="2000">
                <a:solidFill>
                  <a:schemeClr val="lt1"/>
                </a:solidFill>
                <a:latin typeface="Proxima Nova"/>
                <a:ea typeface="Proxima Nova"/>
                <a:cs typeface="Proxima Nova"/>
                <a:sym typeface="Proxima Nova"/>
              </a:rPr>
              <a:t>Solution</a:t>
            </a:r>
            <a:endParaRPr b="1" sz="2000">
              <a:solidFill>
                <a:schemeClr val="lt1"/>
              </a:solidFill>
              <a:latin typeface="Proxima Nova"/>
              <a:ea typeface="Proxima Nova"/>
              <a:cs typeface="Proxima Nova"/>
              <a:sym typeface="Proxima Nova"/>
            </a:endParaRPr>
          </a:p>
        </p:txBody>
      </p:sp>
      <p:cxnSp>
        <p:nvCxnSpPr>
          <p:cNvPr id="2126" name="Google Shape;2126;p138"/>
          <p:cNvCxnSpPr/>
          <p:nvPr/>
        </p:nvCxnSpPr>
        <p:spPr>
          <a:xfrm>
            <a:off x="1476515" y="4105663"/>
            <a:ext cx="9377100" cy="0"/>
          </a:xfrm>
          <a:prstGeom prst="straightConnector1">
            <a:avLst/>
          </a:prstGeom>
          <a:noFill/>
          <a:ln cap="flat" cmpd="sng" w="19050">
            <a:solidFill>
              <a:schemeClr val="dk2"/>
            </a:solidFill>
            <a:prstDash val="solid"/>
            <a:round/>
            <a:headEnd len="med" w="med" type="none"/>
            <a:tailEnd len="med" w="med" type="none"/>
          </a:ln>
        </p:spPr>
      </p:cxnSp>
      <p:pic>
        <p:nvPicPr>
          <p:cNvPr id="2127" name="Google Shape;2127;p138" title="400G-Platform.png"/>
          <p:cNvPicPr preferRelativeResize="0"/>
          <p:nvPr/>
        </p:nvPicPr>
        <p:blipFill rotWithShape="1">
          <a:blip r:embed="rId3">
            <a:alphaModFix/>
          </a:blip>
          <a:srcRect b="0" l="3104" r="3113" t="0"/>
          <a:stretch/>
        </p:blipFill>
        <p:spPr>
          <a:xfrm>
            <a:off x="1026185" y="3521974"/>
            <a:ext cx="751050" cy="935800"/>
          </a:xfrm>
          <a:prstGeom prst="rect">
            <a:avLst/>
          </a:prstGeom>
          <a:noFill/>
          <a:ln>
            <a:noFill/>
          </a:ln>
          <a:effectLst>
            <a:outerShdw blurRad="57150" rotWithShape="0" algn="bl" dir="5400000" dist="19050">
              <a:srgbClr val="000000">
                <a:alpha val="50000"/>
              </a:srgbClr>
            </a:outerShdw>
          </a:effectLst>
        </p:spPr>
      </p:pic>
      <p:sp>
        <p:nvSpPr>
          <p:cNvPr id="2128" name="Google Shape;2128;p138"/>
          <p:cNvSpPr txBox="1"/>
          <p:nvPr/>
        </p:nvSpPr>
        <p:spPr>
          <a:xfrm>
            <a:off x="718954" y="4449146"/>
            <a:ext cx="13476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US" sz="1200">
                <a:solidFill>
                  <a:schemeClr val="lt1"/>
                </a:solidFill>
                <a:latin typeface="Proxima Nova"/>
                <a:ea typeface="Proxima Nova"/>
                <a:cs typeface="Proxima Nova"/>
                <a:sym typeface="Proxima Nova"/>
              </a:rPr>
              <a:t>CENIC MX10008</a:t>
            </a:r>
            <a:endParaRPr b="1" sz="1200">
              <a:solidFill>
                <a:schemeClr val="lt1"/>
              </a:solidFill>
              <a:latin typeface="Proxima Nova"/>
              <a:ea typeface="Proxima Nova"/>
              <a:cs typeface="Proxima Nova"/>
              <a:sym typeface="Proxima Nova"/>
            </a:endParaRPr>
          </a:p>
        </p:txBody>
      </p:sp>
      <p:sp>
        <p:nvSpPr>
          <p:cNvPr id="2129" name="Google Shape;2129;p138"/>
          <p:cNvSpPr txBox="1"/>
          <p:nvPr/>
        </p:nvSpPr>
        <p:spPr>
          <a:xfrm>
            <a:off x="3780141" y="4433843"/>
            <a:ext cx="1445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solidFill>
                  <a:schemeClr val="lt1"/>
                </a:solidFill>
                <a:latin typeface="Proxima Nova"/>
                <a:ea typeface="Proxima Nova"/>
                <a:cs typeface="Proxima Nova"/>
                <a:sym typeface="Proxima Nova"/>
              </a:rPr>
              <a:t>Legacy NCS2006</a:t>
            </a:r>
            <a:endParaRPr b="1" sz="1200">
              <a:solidFill>
                <a:schemeClr val="lt1"/>
              </a:solidFill>
              <a:latin typeface="Proxima Nova"/>
              <a:ea typeface="Proxima Nova"/>
              <a:cs typeface="Proxima Nova"/>
              <a:sym typeface="Proxima Nova"/>
            </a:endParaRPr>
          </a:p>
        </p:txBody>
      </p:sp>
      <p:sp>
        <p:nvSpPr>
          <p:cNvPr id="2130" name="Google Shape;2130;p138"/>
          <p:cNvSpPr txBox="1"/>
          <p:nvPr/>
        </p:nvSpPr>
        <p:spPr>
          <a:xfrm>
            <a:off x="7101667" y="4426785"/>
            <a:ext cx="14451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US" sz="1200">
                <a:solidFill>
                  <a:schemeClr val="lt1"/>
                </a:solidFill>
                <a:latin typeface="Proxima Nova"/>
                <a:ea typeface="Proxima Nova"/>
                <a:cs typeface="Proxima Nova"/>
                <a:sym typeface="Proxima Nova"/>
              </a:rPr>
              <a:t>Legacy NCS2006</a:t>
            </a:r>
            <a:endParaRPr b="1" sz="1200">
              <a:solidFill>
                <a:schemeClr val="lt1"/>
              </a:solidFill>
              <a:latin typeface="Proxima Nova"/>
              <a:ea typeface="Proxima Nova"/>
              <a:cs typeface="Proxima Nova"/>
              <a:sym typeface="Proxima Nova"/>
            </a:endParaRPr>
          </a:p>
        </p:txBody>
      </p:sp>
      <p:sp>
        <p:nvSpPr>
          <p:cNvPr id="2131" name="Google Shape;2131;p138"/>
          <p:cNvSpPr txBox="1"/>
          <p:nvPr/>
        </p:nvSpPr>
        <p:spPr>
          <a:xfrm>
            <a:off x="8525940" y="4422821"/>
            <a:ext cx="17751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US" sz="1200">
                <a:solidFill>
                  <a:schemeClr val="lt1"/>
                </a:solidFill>
                <a:latin typeface="Proxima Nova"/>
                <a:ea typeface="Proxima Nova"/>
                <a:cs typeface="Proxima Nova"/>
                <a:sym typeface="Proxima Nova"/>
              </a:rPr>
              <a:t>10</a:t>
            </a:r>
            <a:r>
              <a:rPr b="1" lang="en-US" sz="1200">
                <a:solidFill>
                  <a:schemeClr val="lt1"/>
                </a:solidFill>
                <a:latin typeface="Proxima Nova"/>
                <a:ea typeface="Proxima Nova"/>
                <a:cs typeface="Proxima Nova"/>
                <a:sym typeface="Proxima Nova"/>
              </a:rPr>
              <a:t>0G Transponder</a:t>
            </a:r>
            <a:endParaRPr b="1" sz="1200">
              <a:solidFill>
                <a:schemeClr val="lt1"/>
              </a:solidFill>
              <a:latin typeface="Proxima Nova"/>
              <a:ea typeface="Proxima Nova"/>
              <a:cs typeface="Proxima Nova"/>
              <a:sym typeface="Proxima Nova"/>
            </a:endParaRPr>
          </a:p>
        </p:txBody>
      </p:sp>
      <p:sp>
        <p:nvSpPr>
          <p:cNvPr id="2132" name="Google Shape;2132;p138"/>
          <p:cNvSpPr txBox="1"/>
          <p:nvPr/>
        </p:nvSpPr>
        <p:spPr>
          <a:xfrm>
            <a:off x="10147453" y="4422521"/>
            <a:ext cx="129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solidFill>
                  <a:schemeClr val="lt1"/>
                </a:solidFill>
                <a:latin typeface="Proxima Nova"/>
                <a:ea typeface="Proxima Nova"/>
                <a:cs typeface="Proxima Nova"/>
                <a:sym typeface="Proxima Nova"/>
              </a:rPr>
              <a:t>SDSU Router</a:t>
            </a:r>
            <a:endParaRPr b="1" sz="1200">
              <a:solidFill>
                <a:schemeClr val="lt1"/>
              </a:solidFill>
              <a:latin typeface="Proxima Nova"/>
              <a:ea typeface="Proxima Nova"/>
              <a:cs typeface="Proxima Nova"/>
              <a:sym typeface="Proxima Nova"/>
            </a:endParaRPr>
          </a:p>
        </p:txBody>
      </p:sp>
      <p:pic>
        <p:nvPicPr>
          <p:cNvPr id="2133" name="Google Shape;2133;p138" title="400G-Platform.png"/>
          <p:cNvPicPr preferRelativeResize="0"/>
          <p:nvPr/>
        </p:nvPicPr>
        <p:blipFill rotWithShape="1">
          <a:blip r:embed="rId3">
            <a:alphaModFix/>
          </a:blip>
          <a:srcRect b="0" l="3104" r="3113" t="0"/>
          <a:stretch/>
        </p:blipFill>
        <p:spPr>
          <a:xfrm>
            <a:off x="10406731" y="3521974"/>
            <a:ext cx="751050" cy="935800"/>
          </a:xfrm>
          <a:prstGeom prst="rect">
            <a:avLst/>
          </a:prstGeom>
          <a:noFill/>
          <a:ln>
            <a:noFill/>
          </a:ln>
          <a:effectLst>
            <a:outerShdw blurRad="57150" rotWithShape="0" algn="bl" dir="5400000" dist="19050">
              <a:srgbClr val="000000">
                <a:alpha val="50000"/>
              </a:srgbClr>
            </a:outerShdw>
          </a:effectLst>
        </p:spPr>
      </p:pic>
      <p:pic>
        <p:nvPicPr>
          <p:cNvPr id="2134" name="Google Shape;2134;p138" title="Legacy-Transponders.png"/>
          <p:cNvPicPr preferRelativeResize="0"/>
          <p:nvPr/>
        </p:nvPicPr>
        <p:blipFill rotWithShape="1">
          <a:blip r:embed="rId4">
            <a:alphaModFix/>
          </a:blip>
          <a:srcRect b="18629" l="0" r="49041" t="14836"/>
          <a:stretch/>
        </p:blipFill>
        <p:spPr>
          <a:xfrm>
            <a:off x="7004290" y="3595000"/>
            <a:ext cx="1539250" cy="1016675"/>
          </a:xfrm>
          <a:prstGeom prst="rect">
            <a:avLst/>
          </a:prstGeom>
          <a:noFill/>
          <a:ln>
            <a:noFill/>
          </a:ln>
          <a:effectLst>
            <a:outerShdw blurRad="57150" rotWithShape="0" algn="bl" dir="5400000" dist="19050">
              <a:srgbClr val="000000">
                <a:alpha val="50000"/>
              </a:srgbClr>
            </a:outerShdw>
          </a:effectLst>
        </p:spPr>
      </p:pic>
      <p:pic>
        <p:nvPicPr>
          <p:cNvPr id="2135" name="Google Shape;2135;p138" title="Legacy-Transponders.png"/>
          <p:cNvPicPr preferRelativeResize="0"/>
          <p:nvPr/>
        </p:nvPicPr>
        <p:blipFill rotWithShape="1">
          <a:blip r:embed="rId4">
            <a:alphaModFix/>
          </a:blip>
          <a:srcRect b="24109" l="3645" r="48514" t="14654"/>
          <a:stretch/>
        </p:blipFill>
        <p:spPr>
          <a:xfrm>
            <a:off x="3686696" y="3521975"/>
            <a:ext cx="1445099" cy="935800"/>
          </a:xfrm>
          <a:prstGeom prst="rect">
            <a:avLst/>
          </a:prstGeom>
          <a:noFill/>
          <a:ln>
            <a:noFill/>
          </a:ln>
          <a:effectLst>
            <a:outerShdw blurRad="57150" rotWithShape="0" algn="bl" dir="5400000" dist="19050">
              <a:srgbClr val="000000">
                <a:alpha val="50000"/>
              </a:srgbClr>
            </a:outerShdw>
          </a:effectLst>
        </p:spPr>
      </p:pic>
      <p:sp>
        <p:nvSpPr>
          <p:cNvPr id="2136" name="Google Shape;2136;p138"/>
          <p:cNvSpPr txBox="1"/>
          <p:nvPr>
            <p:ph type="title"/>
          </p:nvPr>
        </p:nvSpPr>
        <p:spPr>
          <a:xfrm>
            <a:off x="371049" y="0"/>
            <a:ext cx="11620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NGI 800G - Member Benefits</a:t>
            </a:r>
            <a:endParaRPr/>
          </a:p>
        </p:txBody>
      </p:sp>
      <p:sp>
        <p:nvSpPr>
          <p:cNvPr id="2137" name="Google Shape;2137;p138"/>
          <p:cNvSpPr txBox="1"/>
          <p:nvPr/>
        </p:nvSpPr>
        <p:spPr>
          <a:xfrm>
            <a:off x="1029075" y="1401900"/>
            <a:ext cx="10396200" cy="17040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Upgraded from 100G to 800G, </a:t>
            </a:r>
            <a:r>
              <a:rPr b="1" lang="en-US" sz="2000">
                <a:solidFill>
                  <a:schemeClr val="dk1"/>
                </a:solidFill>
                <a:latin typeface="Calibri"/>
                <a:ea typeface="Calibri"/>
                <a:cs typeface="Calibri"/>
                <a:sym typeface="Calibri"/>
              </a:rPr>
              <a:t>skipping 400G</a:t>
            </a:r>
            <a:r>
              <a:rPr lang="en-US" sz="2000">
                <a:solidFill>
                  <a:schemeClr val="dk1"/>
                </a:solidFill>
                <a:latin typeface="Calibri"/>
                <a:ea typeface="Calibri"/>
                <a:cs typeface="Calibri"/>
                <a:sym typeface="Calibri"/>
              </a:rPr>
              <a:t>, reducing lifecycle costs and </a:t>
            </a:r>
            <a:r>
              <a:rPr b="1" lang="en-US" sz="2000">
                <a:solidFill>
                  <a:schemeClr val="dk1"/>
                </a:solidFill>
                <a:latin typeface="Calibri"/>
                <a:ea typeface="Calibri"/>
                <a:cs typeface="Calibri"/>
                <a:sym typeface="Calibri"/>
              </a:rPr>
              <a:t>doubling</a:t>
            </a:r>
            <a:r>
              <a:rPr lang="en-US" sz="2000">
                <a:solidFill>
                  <a:schemeClr val="dk1"/>
                </a:solidFill>
                <a:latin typeface="Calibri"/>
                <a:ea typeface="Calibri"/>
                <a:cs typeface="Calibri"/>
                <a:sym typeface="Calibri"/>
              </a:rPr>
              <a:t> the capacity for similar costs as 400G</a:t>
            </a:r>
            <a:endParaRPr sz="2000">
              <a:solidFill>
                <a:schemeClr val="dk1"/>
              </a:solidFill>
              <a:latin typeface="Calibri"/>
              <a:ea typeface="Calibri"/>
              <a:cs typeface="Calibri"/>
              <a:sym typeface="Calibri"/>
            </a:endParaRPr>
          </a:p>
          <a:p>
            <a:pPr indent="-355600" lvl="0" marL="457200" marR="0" rtl="0" algn="l">
              <a:lnSpc>
                <a:spcPct val="115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The strategies, designs, and lessons learned through the NGI project made for a smooth transition to 800G for SDSU</a:t>
            </a:r>
            <a:endParaRPr sz="2000">
              <a:solidFill>
                <a:schemeClr val="dk1"/>
              </a:solidFill>
              <a:latin typeface="Calibri"/>
              <a:ea typeface="Calibri"/>
              <a:cs typeface="Calibri"/>
              <a:sym typeface="Calibri"/>
            </a:endParaRPr>
          </a:p>
        </p:txBody>
      </p:sp>
      <p:pic>
        <p:nvPicPr>
          <p:cNvPr id="2138" name="Google Shape;2138;p138" title="amplifier-dwdm-optic.png"/>
          <p:cNvPicPr preferRelativeResize="0"/>
          <p:nvPr/>
        </p:nvPicPr>
        <p:blipFill rotWithShape="1">
          <a:blip r:embed="rId5">
            <a:alphaModFix/>
          </a:blip>
          <a:srcRect b="10135" l="0" r="75062" t="39861"/>
          <a:stretch/>
        </p:blipFill>
        <p:spPr>
          <a:xfrm>
            <a:off x="2031490" y="5451210"/>
            <a:ext cx="775275" cy="297075"/>
          </a:xfrm>
          <a:prstGeom prst="rect">
            <a:avLst/>
          </a:prstGeom>
          <a:noFill/>
          <a:ln>
            <a:noFill/>
          </a:ln>
          <a:effectLst>
            <a:outerShdw blurRad="57150" rotWithShape="0" algn="bl" dir="5400000" dist="19050">
              <a:srgbClr val="000000">
                <a:alpha val="50000"/>
              </a:srgbClr>
            </a:outerShdw>
          </a:effectLst>
        </p:spPr>
      </p:pic>
      <p:pic>
        <p:nvPicPr>
          <p:cNvPr id="2139" name="Google Shape;2139;p138"/>
          <p:cNvPicPr preferRelativeResize="0"/>
          <p:nvPr/>
        </p:nvPicPr>
        <p:blipFill>
          <a:blip r:embed="rId6">
            <a:alphaModFix/>
          </a:blip>
          <a:stretch>
            <a:fillRect/>
          </a:stretch>
        </p:blipFill>
        <p:spPr>
          <a:xfrm>
            <a:off x="866865" y="5413880"/>
            <a:ext cx="1299700" cy="371725"/>
          </a:xfrm>
          <a:prstGeom prst="rect">
            <a:avLst/>
          </a:prstGeom>
          <a:noFill/>
          <a:ln>
            <a:noFill/>
          </a:ln>
        </p:spPr>
      </p:pic>
      <p:sp>
        <p:nvSpPr>
          <p:cNvPr id="2140" name="Google Shape;2140;p138"/>
          <p:cNvSpPr txBox="1"/>
          <p:nvPr/>
        </p:nvSpPr>
        <p:spPr>
          <a:xfrm>
            <a:off x="950179" y="5701806"/>
            <a:ext cx="1631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solidFill>
                  <a:schemeClr val="lt1"/>
                </a:solidFill>
                <a:latin typeface="Proxima Nova"/>
                <a:ea typeface="Proxima Nova"/>
                <a:cs typeface="Proxima Nova"/>
                <a:sym typeface="Proxima Nova"/>
              </a:rPr>
              <a:t>CENIC PTX10002 +</a:t>
            </a:r>
            <a:endParaRPr b="1" sz="1200">
              <a:solidFill>
                <a:schemeClr val="lt1"/>
              </a:solidFill>
              <a:latin typeface="Proxima Nova"/>
              <a:ea typeface="Proxima Nova"/>
              <a:cs typeface="Proxima Nova"/>
              <a:sym typeface="Proxima Nova"/>
            </a:endParaRPr>
          </a:p>
          <a:p>
            <a:pPr indent="0" lvl="0" marL="0" rtl="0" algn="ctr">
              <a:spcBef>
                <a:spcPts val="0"/>
              </a:spcBef>
              <a:spcAft>
                <a:spcPts val="0"/>
              </a:spcAft>
              <a:buNone/>
            </a:pPr>
            <a:r>
              <a:rPr b="1" lang="en-US" sz="1200">
                <a:solidFill>
                  <a:schemeClr val="lt1"/>
                </a:solidFill>
                <a:latin typeface="Proxima Nova"/>
                <a:ea typeface="Proxima Nova"/>
                <a:cs typeface="Proxima Nova"/>
                <a:sym typeface="Proxima Nova"/>
              </a:rPr>
              <a:t>800G DWDM Optic</a:t>
            </a:r>
            <a:endParaRPr sz="1000">
              <a:solidFill>
                <a:srgbClr val="3F3F3F"/>
              </a:solidFill>
              <a:latin typeface="Proxima Nova"/>
              <a:ea typeface="Proxima Nova"/>
              <a:cs typeface="Proxima Nova"/>
              <a:sym typeface="Proxima Nova"/>
            </a:endParaRPr>
          </a:p>
        </p:txBody>
      </p:sp>
      <p:sp>
        <p:nvSpPr>
          <p:cNvPr id="2141" name="Google Shape;2141;p138"/>
          <p:cNvSpPr txBox="1"/>
          <p:nvPr/>
        </p:nvSpPr>
        <p:spPr>
          <a:xfrm>
            <a:off x="9532715" y="5706643"/>
            <a:ext cx="16314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US" sz="1200">
                <a:solidFill>
                  <a:schemeClr val="lt1"/>
                </a:solidFill>
                <a:latin typeface="Proxima Nova"/>
                <a:ea typeface="Proxima Nova"/>
                <a:cs typeface="Proxima Nova"/>
                <a:sym typeface="Proxima Nova"/>
              </a:rPr>
              <a:t>SDSU PTX10002 +</a:t>
            </a:r>
            <a:endParaRPr b="1" sz="1200">
              <a:solidFill>
                <a:schemeClr val="lt1"/>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b="1" lang="en-US" sz="1200">
                <a:solidFill>
                  <a:schemeClr val="lt1"/>
                </a:solidFill>
                <a:latin typeface="Proxima Nova"/>
                <a:ea typeface="Proxima Nova"/>
                <a:cs typeface="Proxima Nova"/>
                <a:sym typeface="Proxima Nova"/>
              </a:rPr>
              <a:t>800G DWDM Optic</a:t>
            </a:r>
            <a:endParaRPr b="1" sz="1200">
              <a:solidFill>
                <a:schemeClr val="lt1"/>
              </a:solidFill>
              <a:latin typeface="Proxima Nova"/>
              <a:ea typeface="Proxima Nova"/>
              <a:cs typeface="Proxima Nova"/>
              <a:sym typeface="Proxima Nova"/>
            </a:endParaRPr>
          </a:p>
        </p:txBody>
      </p:sp>
      <p:sp>
        <p:nvSpPr>
          <p:cNvPr id="2142" name="Google Shape;2142;p138"/>
          <p:cNvSpPr txBox="1"/>
          <p:nvPr/>
        </p:nvSpPr>
        <p:spPr>
          <a:xfrm>
            <a:off x="3448690" y="5785882"/>
            <a:ext cx="1196700" cy="33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solidFill>
                  <a:schemeClr val="lt1"/>
                </a:solidFill>
                <a:latin typeface="Proxima Nova"/>
                <a:ea typeface="Proxima Nova"/>
                <a:cs typeface="Proxima Nova"/>
                <a:sym typeface="Proxima Nova"/>
              </a:rPr>
              <a:t>Amplifier</a:t>
            </a:r>
            <a:endParaRPr b="1" sz="1200">
              <a:solidFill>
                <a:schemeClr val="lt1"/>
              </a:solidFill>
              <a:latin typeface="Proxima Nova"/>
              <a:ea typeface="Proxima Nova"/>
              <a:cs typeface="Proxima Nova"/>
              <a:sym typeface="Proxima Nova"/>
            </a:endParaRPr>
          </a:p>
        </p:txBody>
      </p:sp>
      <p:pic>
        <p:nvPicPr>
          <p:cNvPr id="2143" name="Google Shape;2143;p138" title="Legacy-Transponders.png"/>
          <p:cNvPicPr preferRelativeResize="0"/>
          <p:nvPr/>
        </p:nvPicPr>
        <p:blipFill rotWithShape="1">
          <a:blip r:embed="rId4">
            <a:alphaModFix/>
          </a:blip>
          <a:srcRect b="12961" l="74577" r="5599" t="5671"/>
          <a:stretch/>
        </p:blipFill>
        <p:spPr>
          <a:xfrm>
            <a:off x="9099890" y="3454147"/>
            <a:ext cx="567000" cy="1177394"/>
          </a:xfrm>
          <a:prstGeom prst="rect">
            <a:avLst/>
          </a:prstGeom>
          <a:noFill/>
          <a:ln>
            <a:noFill/>
          </a:ln>
          <a:effectLst>
            <a:outerShdw blurRad="57150" rotWithShape="0" algn="bl" dir="5400000" dist="19050">
              <a:srgbClr val="000000">
                <a:alpha val="50000"/>
              </a:srgbClr>
            </a:outerShdw>
          </a:effectLst>
        </p:spPr>
      </p:pic>
      <p:pic>
        <p:nvPicPr>
          <p:cNvPr id="2144" name="Google Shape;2144;p138" title="Legacy-Transponders.png"/>
          <p:cNvPicPr preferRelativeResize="0"/>
          <p:nvPr/>
        </p:nvPicPr>
        <p:blipFill rotWithShape="1">
          <a:blip r:embed="rId4">
            <a:alphaModFix/>
          </a:blip>
          <a:srcRect b="12961" l="74577" r="5599" t="5671"/>
          <a:stretch/>
        </p:blipFill>
        <p:spPr>
          <a:xfrm>
            <a:off x="2524753" y="3454147"/>
            <a:ext cx="567000" cy="1177394"/>
          </a:xfrm>
          <a:prstGeom prst="rect">
            <a:avLst/>
          </a:prstGeom>
          <a:noFill/>
          <a:ln>
            <a:noFill/>
          </a:ln>
          <a:effectLst>
            <a:outerShdw blurRad="57150" rotWithShape="0" algn="bl" dir="5400000" dist="19050">
              <a:srgbClr val="000000">
                <a:alpha val="50000"/>
              </a:srgbClr>
            </a:outerShdw>
          </a:effectLst>
        </p:spPr>
      </p:pic>
      <p:sp>
        <p:nvSpPr>
          <p:cNvPr id="2145" name="Google Shape;2145;p138"/>
          <p:cNvSpPr txBox="1"/>
          <p:nvPr/>
        </p:nvSpPr>
        <p:spPr>
          <a:xfrm>
            <a:off x="1929391" y="4448725"/>
            <a:ext cx="18495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US" sz="1200">
                <a:solidFill>
                  <a:schemeClr val="lt1"/>
                </a:solidFill>
                <a:latin typeface="Proxima Nova"/>
                <a:ea typeface="Proxima Nova"/>
                <a:cs typeface="Proxima Nova"/>
                <a:sym typeface="Proxima Nova"/>
              </a:rPr>
              <a:t>100G Transponder</a:t>
            </a:r>
            <a:endParaRPr b="1" sz="1200">
              <a:solidFill>
                <a:schemeClr val="lt1"/>
              </a:solidFill>
              <a:latin typeface="Proxima Nova"/>
              <a:ea typeface="Proxima Nova"/>
              <a:cs typeface="Proxima Nova"/>
              <a:sym typeface="Proxima Nova"/>
            </a:endParaRPr>
          </a:p>
        </p:txBody>
      </p:sp>
      <p:pic>
        <p:nvPicPr>
          <p:cNvPr id="2146" name="Google Shape;2146;p138" title="amplifier-dwdm-optic.png"/>
          <p:cNvPicPr preferRelativeResize="0"/>
          <p:nvPr/>
        </p:nvPicPr>
        <p:blipFill rotWithShape="1">
          <a:blip r:embed="rId5">
            <a:alphaModFix/>
          </a:blip>
          <a:srcRect b="10135" l="52380" r="0" t="47702"/>
          <a:stretch/>
        </p:blipFill>
        <p:spPr>
          <a:xfrm>
            <a:off x="3373240" y="5513169"/>
            <a:ext cx="1347600" cy="228023"/>
          </a:xfrm>
          <a:prstGeom prst="rect">
            <a:avLst/>
          </a:prstGeom>
          <a:noFill/>
          <a:ln>
            <a:noFill/>
          </a:ln>
          <a:effectLst>
            <a:outerShdw blurRad="57150" rotWithShape="0" algn="bl" dir="5400000" dist="19050">
              <a:srgbClr val="000000">
                <a:alpha val="50000"/>
              </a:srgbClr>
            </a:outerShdw>
          </a:effectLst>
        </p:spPr>
      </p:pic>
      <p:grpSp>
        <p:nvGrpSpPr>
          <p:cNvPr id="2147" name="Google Shape;2147;p138"/>
          <p:cNvGrpSpPr/>
          <p:nvPr/>
        </p:nvGrpSpPr>
        <p:grpSpPr>
          <a:xfrm>
            <a:off x="9284565" y="5413880"/>
            <a:ext cx="1939650" cy="371725"/>
            <a:chOff x="9293200" y="5771998"/>
            <a:chExt cx="1939650" cy="371725"/>
          </a:xfrm>
        </p:grpSpPr>
        <p:pic>
          <p:nvPicPr>
            <p:cNvPr id="2148" name="Google Shape;2148;p138" title="amplifier-dwdm-optic.png"/>
            <p:cNvPicPr preferRelativeResize="0"/>
            <p:nvPr/>
          </p:nvPicPr>
          <p:blipFill rotWithShape="1">
            <a:blip r:embed="rId5">
              <a:alphaModFix/>
            </a:blip>
            <a:srcRect b="10135" l="0" r="75062" t="39861"/>
            <a:stretch/>
          </p:blipFill>
          <p:spPr>
            <a:xfrm rot="10800000">
              <a:off x="9293200" y="5836513"/>
              <a:ext cx="775275" cy="297075"/>
            </a:xfrm>
            <a:prstGeom prst="rect">
              <a:avLst/>
            </a:prstGeom>
            <a:noFill/>
            <a:ln>
              <a:noFill/>
            </a:ln>
            <a:effectLst>
              <a:outerShdw blurRad="57150" rotWithShape="0" algn="bl" dir="5400000" dist="19050">
                <a:srgbClr val="000000">
                  <a:alpha val="50000"/>
                </a:srgbClr>
              </a:outerShdw>
            </a:effectLst>
          </p:spPr>
        </p:pic>
        <p:pic>
          <p:nvPicPr>
            <p:cNvPr id="2149" name="Google Shape;2149;p138"/>
            <p:cNvPicPr preferRelativeResize="0"/>
            <p:nvPr/>
          </p:nvPicPr>
          <p:blipFill>
            <a:blip r:embed="rId6">
              <a:alphaModFix/>
            </a:blip>
            <a:stretch>
              <a:fillRect/>
            </a:stretch>
          </p:blipFill>
          <p:spPr>
            <a:xfrm>
              <a:off x="9933150" y="5771998"/>
              <a:ext cx="1299700" cy="371725"/>
            </a:xfrm>
            <a:prstGeom prst="rect">
              <a:avLst/>
            </a:prstGeom>
            <a:noFill/>
            <a:ln>
              <a:noFill/>
            </a:ln>
          </p:spPr>
        </p:pic>
      </p:grpSp>
      <p:pic>
        <p:nvPicPr>
          <p:cNvPr id="2150" name="Google Shape;2150;p138" title="amplifier-dwdm-optic.png"/>
          <p:cNvPicPr preferRelativeResize="0"/>
          <p:nvPr/>
        </p:nvPicPr>
        <p:blipFill rotWithShape="1">
          <a:blip r:embed="rId5">
            <a:alphaModFix/>
          </a:blip>
          <a:srcRect b="10135" l="52380" r="0" t="47702"/>
          <a:stretch/>
        </p:blipFill>
        <p:spPr>
          <a:xfrm>
            <a:off x="7422865" y="5513169"/>
            <a:ext cx="1347600" cy="228023"/>
          </a:xfrm>
          <a:prstGeom prst="rect">
            <a:avLst/>
          </a:prstGeom>
          <a:noFill/>
          <a:ln>
            <a:noFill/>
          </a:ln>
          <a:effectLst>
            <a:outerShdw blurRad="57150" rotWithShape="0" algn="bl" dir="5400000" dist="19050">
              <a:srgbClr val="000000">
                <a:alpha val="50000"/>
              </a:srgbClr>
            </a:outerShdw>
          </a:effectLst>
        </p:spPr>
      </p:pic>
      <p:sp>
        <p:nvSpPr>
          <p:cNvPr id="2151" name="Google Shape;2151;p138"/>
          <p:cNvSpPr txBox="1"/>
          <p:nvPr/>
        </p:nvSpPr>
        <p:spPr>
          <a:xfrm>
            <a:off x="7498315" y="5785882"/>
            <a:ext cx="1196700" cy="33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solidFill>
                  <a:schemeClr val="lt1"/>
                </a:solidFill>
                <a:latin typeface="Proxima Nova"/>
                <a:ea typeface="Proxima Nova"/>
                <a:cs typeface="Proxima Nova"/>
                <a:sym typeface="Proxima Nova"/>
              </a:rPr>
              <a:t>Amplifier</a:t>
            </a:r>
            <a:endParaRPr b="1" sz="1200">
              <a:solidFill>
                <a:schemeClr val="lt1"/>
              </a:solidFill>
              <a:latin typeface="Proxima Nova"/>
              <a:ea typeface="Proxima Nova"/>
              <a:cs typeface="Proxima Nova"/>
              <a:sym typeface="Proxima Nova"/>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6" name="Shape 2156"/>
        <p:cNvGrpSpPr/>
        <p:nvPr/>
      </p:nvGrpSpPr>
      <p:grpSpPr>
        <a:xfrm>
          <a:off x="0" y="0"/>
          <a:ext cx="0" cy="0"/>
          <a:chOff x="0" y="0"/>
          <a:chExt cx="0" cy="0"/>
        </a:xfrm>
      </p:grpSpPr>
      <p:sp>
        <p:nvSpPr>
          <p:cNvPr id="2157" name="Google Shape;2157;p139"/>
          <p:cNvSpPr txBox="1"/>
          <p:nvPr>
            <p:ph type="ctrTitle"/>
          </p:nvPr>
        </p:nvSpPr>
        <p:spPr>
          <a:xfrm>
            <a:off x="75" y="1647575"/>
            <a:ext cx="12192000" cy="16803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sz="5600"/>
              <a:t>Thank you!</a:t>
            </a:r>
            <a:endParaRPr sz="5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71"/>
          <p:cNvSpPr/>
          <p:nvPr/>
        </p:nvSpPr>
        <p:spPr>
          <a:xfrm>
            <a:off x="-28950" y="-27750"/>
            <a:ext cx="12249900" cy="6913500"/>
          </a:xfrm>
          <a:prstGeom prst="rect">
            <a:avLst/>
          </a:prstGeom>
          <a:solidFill>
            <a:srgbClr val="0F2134"/>
          </a:solidFill>
          <a:ln cap="flat" cmpd="sng" w="9525">
            <a:solidFill>
              <a:srgbClr val="0F213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536" name="Google Shape;536;p71"/>
          <p:cNvPicPr preferRelativeResize="0"/>
          <p:nvPr/>
        </p:nvPicPr>
        <p:blipFill rotWithShape="1">
          <a:blip r:embed="rId3">
            <a:alphaModFix/>
          </a:blip>
          <a:srcRect b="0" l="2874" r="665" t="1864"/>
          <a:stretch/>
        </p:blipFill>
        <p:spPr>
          <a:xfrm>
            <a:off x="-28950" y="-27750"/>
            <a:ext cx="12249902" cy="6961949"/>
          </a:xfrm>
          <a:prstGeom prst="rect">
            <a:avLst/>
          </a:prstGeom>
          <a:solidFill>
            <a:srgbClr val="0F2134"/>
          </a:solidFill>
          <a:ln cap="flat" cmpd="sng" w="9525">
            <a:solidFill>
              <a:srgbClr val="0F2134"/>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p72"/>
          <p:cNvPicPr preferRelativeResize="0"/>
          <p:nvPr/>
        </p:nvPicPr>
        <p:blipFill>
          <a:blip r:embed="rId3">
            <a:alphaModFix/>
          </a:blip>
          <a:stretch>
            <a:fillRect/>
          </a:stretch>
        </p:blipFill>
        <p:spPr>
          <a:xfrm>
            <a:off x="0" y="0"/>
            <a:ext cx="12192000" cy="68579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SCPacific Wave">
      <a:dk1>
        <a:srgbClr val="000000"/>
      </a:dk1>
      <a:lt1>
        <a:srgbClr val="FFFFFF"/>
      </a:lt1>
      <a:dk2>
        <a:srgbClr val="000080"/>
      </a:dk2>
      <a:lt2>
        <a:srgbClr val="0080FF"/>
      </a:lt2>
      <a:accent1>
        <a:srgbClr val="76C5EF"/>
      </a:accent1>
      <a:accent2>
        <a:srgbClr val="FFC11A"/>
      </a:accent2>
      <a:accent3>
        <a:srgbClr val="000066"/>
      </a:accent3>
      <a:accent4>
        <a:srgbClr val="70A525"/>
      </a:accent4>
      <a:accent5>
        <a:srgbClr val="A5D848"/>
      </a:accent5>
      <a:accent6>
        <a:srgbClr val="20768C"/>
      </a:accent6>
      <a:hlink>
        <a:srgbClr val="7AB6E8"/>
      </a:hlink>
      <a:folHlink>
        <a:srgbClr val="83B0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SCPacific Wave">
      <a:dk1>
        <a:srgbClr val="000000"/>
      </a:dk1>
      <a:lt1>
        <a:srgbClr val="FFFFFF"/>
      </a:lt1>
      <a:dk2>
        <a:srgbClr val="073763"/>
      </a:dk2>
      <a:lt2>
        <a:srgbClr val="2096CE"/>
      </a:lt2>
      <a:accent1>
        <a:srgbClr val="76C5EF"/>
      </a:accent1>
      <a:accent2>
        <a:srgbClr val="F4BE1A"/>
      </a:accent2>
      <a:accent3>
        <a:srgbClr val="000066"/>
      </a:accent3>
      <a:accent4>
        <a:srgbClr val="3DA290"/>
      </a:accent4>
      <a:accent5>
        <a:srgbClr val="8CB939"/>
      </a:accent5>
      <a:accent6>
        <a:srgbClr val="20768C"/>
      </a:accent6>
      <a:hlink>
        <a:srgbClr val="7AB6E8"/>
      </a:hlink>
      <a:folHlink>
        <a:srgbClr val="83B0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SCPacific Wave">
      <a:dk1>
        <a:srgbClr val="000000"/>
      </a:dk1>
      <a:lt1>
        <a:srgbClr val="FFFFFF"/>
      </a:lt1>
      <a:dk2>
        <a:srgbClr val="073763"/>
      </a:dk2>
      <a:lt2>
        <a:srgbClr val="2096CE"/>
      </a:lt2>
      <a:accent1>
        <a:srgbClr val="76C5EF"/>
      </a:accent1>
      <a:accent2>
        <a:srgbClr val="F4BE1A"/>
      </a:accent2>
      <a:accent3>
        <a:srgbClr val="000066"/>
      </a:accent3>
      <a:accent4>
        <a:srgbClr val="3DA290"/>
      </a:accent4>
      <a:accent5>
        <a:srgbClr val="8CB939"/>
      </a:accent5>
      <a:accent6>
        <a:srgbClr val="20768C"/>
      </a:accent6>
      <a:hlink>
        <a:srgbClr val="7AB6E8"/>
      </a:hlink>
      <a:folHlink>
        <a:srgbClr val="83B0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